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6" r:id="rId2"/>
    <p:sldId id="257" r:id="rId3"/>
    <p:sldId id="267" r:id="rId4"/>
    <p:sldId id="268" r:id="rId5"/>
    <p:sldId id="269" r:id="rId6"/>
    <p:sldId id="270" r:id="rId7"/>
    <p:sldId id="278" r:id="rId8"/>
    <p:sldId id="274" r:id="rId9"/>
    <p:sldId id="275" r:id="rId10"/>
    <p:sldId id="258" r:id="rId11"/>
    <p:sldId id="259" r:id="rId12"/>
    <p:sldId id="260" r:id="rId13"/>
    <p:sldId id="261" r:id="rId14"/>
    <p:sldId id="280" r:id="rId15"/>
    <p:sldId id="279" r:id="rId16"/>
    <p:sldId id="262" r:id="rId17"/>
    <p:sldId id="263" r:id="rId18"/>
    <p:sldId id="273" r:id="rId19"/>
    <p:sldId id="264" r:id="rId20"/>
    <p:sldId id="272" r:id="rId21"/>
    <p:sldId id="265" r:id="rId22"/>
    <p:sldId id="281" r:id="rId23"/>
    <p:sldId id="277" r:id="rId24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B3AFF1-8E1C-45C0-A98B-DC75905A2750}" v="2" dt="2026-07-22T00:17:39.2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c. Mgr. Michal Gallay PhD." userId="527d0f6d-e70e-4898-980d-1e3695d8075c" providerId="ADAL" clId="{BBDD3A86-24FC-4687-9AF5-5612AC230E90}"/>
    <pc:docChg chg="undo custSel modSld">
      <pc:chgData name="doc. Mgr. Michal Gallay PhD." userId="527d0f6d-e70e-4898-980d-1e3695d8075c" providerId="ADAL" clId="{BBDD3A86-24FC-4687-9AF5-5612AC230E90}" dt="2026-07-22T00:17:39.285" v="5" actId="478"/>
      <pc:docMkLst>
        <pc:docMk/>
      </pc:docMkLst>
      <pc:sldChg chg="addSp delSp mod">
        <pc:chgData name="doc. Mgr. Michal Gallay PhD." userId="527d0f6d-e70e-4898-980d-1e3695d8075c" providerId="ADAL" clId="{BBDD3A86-24FC-4687-9AF5-5612AC230E90}" dt="2026-07-22T00:17:24.264" v="3" actId="22"/>
        <pc:sldMkLst>
          <pc:docMk/>
          <pc:sldMk cId="1559956768" sldId="276"/>
        </pc:sldMkLst>
        <pc:spChg chg="add del">
          <ac:chgData name="doc. Mgr. Michal Gallay PhD." userId="527d0f6d-e70e-4898-980d-1e3695d8075c" providerId="ADAL" clId="{BBDD3A86-24FC-4687-9AF5-5612AC230E90}" dt="2026-07-22T00:17:24.264" v="3" actId="22"/>
          <ac:spMkLst>
            <pc:docMk/>
            <pc:sldMk cId="1559956768" sldId="276"/>
            <ac:spMk id="4" creationId="{3B77B1E3-85A9-99D0-B731-C767AA040F12}"/>
          </ac:spMkLst>
        </pc:spChg>
        <pc:spChg chg="del">
          <ac:chgData name="doc. Mgr. Michal Gallay PhD." userId="527d0f6d-e70e-4898-980d-1e3695d8075c" providerId="ADAL" clId="{BBDD3A86-24FC-4687-9AF5-5612AC230E90}" dt="2026-07-22T00:17:15.961" v="0" actId="478"/>
          <ac:spMkLst>
            <pc:docMk/>
            <pc:sldMk cId="1559956768" sldId="276"/>
            <ac:spMk id="15" creationId="{A0A2A15B-4FE8-4C9E-9CB3-ABCDA347CC4A}"/>
          </ac:spMkLst>
        </pc:spChg>
        <pc:picChg chg="del">
          <ac:chgData name="doc. Mgr. Michal Gallay PhD." userId="527d0f6d-e70e-4898-980d-1e3695d8075c" providerId="ADAL" clId="{BBDD3A86-24FC-4687-9AF5-5612AC230E90}" dt="2026-07-22T00:17:18.959" v="1" actId="478"/>
          <ac:picMkLst>
            <pc:docMk/>
            <pc:sldMk cId="1559956768" sldId="276"/>
            <ac:picMk id="29" creationId="{00000000-0000-0000-0000-000000000000}"/>
          </ac:picMkLst>
        </pc:picChg>
      </pc:sldChg>
      <pc:sldChg chg="delSp mod">
        <pc:chgData name="doc. Mgr. Michal Gallay PhD." userId="527d0f6d-e70e-4898-980d-1e3695d8075c" providerId="ADAL" clId="{BBDD3A86-24FC-4687-9AF5-5612AC230E90}" dt="2026-07-22T00:17:39.285" v="5" actId="478"/>
        <pc:sldMkLst>
          <pc:docMk/>
          <pc:sldMk cId="3379649752" sldId="277"/>
        </pc:sldMkLst>
        <pc:spChg chg="del">
          <ac:chgData name="doc. Mgr. Michal Gallay PhD." userId="527d0f6d-e70e-4898-980d-1e3695d8075c" providerId="ADAL" clId="{BBDD3A86-24FC-4687-9AF5-5612AC230E90}" dt="2026-07-22T00:17:37.186" v="4" actId="478"/>
          <ac:spMkLst>
            <pc:docMk/>
            <pc:sldMk cId="3379649752" sldId="277"/>
            <ac:spMk id="15" creationId="{A0A2A15B-4FE8-4C9E-9CB3-ABCDA347CC4A}"/>
          </ac:spMkLst>
        </pc:spChg>
        <pc:picChg chg="del">
          <ac:chgData name="doc. Mgr. Michal Gallay PhD." userId="527d0f6d-e70e-4898-980d-1e3695d8075c" providerId="ADAL" clId="{BBDD3A86-24FC-4687-9AF5-5612AC230E90}" dt="2026-07-22T00:17:39.285" v="5" actId="478"/>
          <ac:picMkLst>
            <pc:docMk/>
            <pc:sldMk cId="3379649752" sldId="277"/>
            <ac:picMk id="29" creationId="{00000000-0000-0000-0000-000000000000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33BE3-55EE-45C9-81D4-866FEA8EEC1C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82B64-F368-401B-8E1D-E74567257EB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91913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3234-0FB4-411A-A305-7E0424746520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7372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Airborne LiDAR integrates GNSS and IMU for accurate mapping and is particularly useful for large-scale projects.</a:t>
            </a:r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4ADDF-9F0D-4CC9-B5EB-261CA2B445D4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36771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Optimal point density depends on terrain, feature size, and application type, balancing quality with cost.</a:t>
            </a:r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4ADDF-9F0D-4CC9-B5EB-261CA2B445D4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19342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Shannon-</a:t>
            </a:r>
            <a:r>
              <a:rPr lang="en-US" dirty="0" err="1"/>
              <a:t>Nyquist</a:t>
            </a:r>
            <a:r>
              <a:rPr lang="en-US" dirty="0"/>
              <a:t> theorem guides optimal point density selection to prevent aliasing in LiDAR data.</a:t>
            </a:r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4ADDF-9F0D-4CC9-B5EB-261CA2B445D4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62077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Encourage students to ask questions and explore further applications of LiDAR.</a:t>
            </a:r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4ADDF-9F0D-4CC9-B5EB-261CA2B445D4}" type="slidenum">
              <a:rPr lang="sk-SK" smtClean="0"/>
              <a:t>22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42750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3234-0FB4-411A-A305-7E0424746520}" type="slidenum">
              <a:rPr lang="sk-SK" smtClean="0"/>
              <a:t>23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56698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podnadpisov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49615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49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21115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02788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90689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128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8719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8" name="Zástupný objekt pre pät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20600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61297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3" name="Zástupný objekt pre pät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01589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8163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92046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54DE7-E619-491F-899B-9E1F25871F38}" type="datetimeFigureOut">
              <a:rPr lang="sk-SK" smtClean="0"/>
              <a:t>31. 7. 2026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99CF0-6FC5-4119-AAFC-47031EB3BDF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2081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doi.org/10.1016/j.geomorph.2024.10942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video" Target="../media/media1.mp4"/><Relationship Id="rId7" Type="http://schemas.openxmlformats.org/officeDocument/2006/relationships/oleObject" Target="../embeddings/oleObject1.bin"/><Relationship Id="rId2" Type="http://schemas.microsoft.com/office/2007/relationships/media" Target="../media/media1.mp4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2-4292/11/18/2154/htm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oi.org/10.1201/9780429327575" TargetMode="External"/><Relationship Id="rId4" Type="http://schemas.openxmlformats.org/officeDocument/2006/relationships/hyperlink" Target="https://www.sciencedirect.com/science/article/abs/pii/S0048969720329260?via%3Dihub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doi.org/10.1016/j.isprsjprs.2022.04.02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ok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9" y="2651688"/>
            <a:ext cx="12180360" cy="6100450"/>
          </a:xfrm>
          <a:prstGeom prst="rect">
            <a:avLst/>
          </a:prstGeom>
        </p:spPr>
      </p:pic>
      <p:sp>
        <p:nvSpPr>
          <p:cNvPr id="31" name="Obdĺžnik 30">
            <a:extLst>
              <a:ext uri="{FF2B5EF4-FFF2-40B4-BE49-F238E27FC236}">
                <a16:creationId xmlns:a16="http://schemas.microsoft.com/office/drawing/2014/main" id="{9725B087-ED2E-484B-A3CC-160A01E709AC}"/>
              </a:ext>
            </a:extLst>
          </p:cNvPr>
          <p:cNvSpPr/>
          <p:nvPr/>
        </p:nvSpPr>
        <p:spPr>
          <a:xfrm>
            <a:off x="-11640" y="6043835"/>
            <a:ext cx="12203640" cy="769521"/>
          </a:xfrm>
          <a:prstGeom prst="rect">
            <a:avLst/>
          </a:prstGeom>
          <a:solidFill>
            <a:srgbClr val="002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71D04EB8-D38F-4218-937A-2EE2CA2E9CBC}"/>
              </a:ext>
            </a:extLst>
          </p:cNvPr>
          <p:cNvSpPr/>
          <p:nvPr/>
        </p:nvSpPr>
        <p:spPr>
          <a:xfrm>
            <a:off x="260600" y="6214926"/>
            <a:ext cx="52067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266700">
              <a:spcBef>
                <a:spcPts val="600"/>
              </a:spcBef>
              <a:spcAft>
                <a:spcPts val="1200"/>
              </a:spcAft>
            </a:pPr>
            <a:r>
              <a:rPr lang="sk-SK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INSTITUTE OF GEOGRAPHY, FACULTY OF SCIENCE, PAVOL JOZEF ŠAFÁRIK UNIVERSITY IN KOŠICE, SLOVAKIA</a:t>
            </a:r>
          </a:p>
        </p:txBody>
      </p:sp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C9625CEA-B349-47F5-850B-186AA5D7D4DD}"/>
              </a:ext>
            </a:extLst>
          </p:cNvPr>
          <p:cNvCxnSpPr/>
          <p:nvPr/>
        </p:nvCxnSpPr>
        <p:spPr>
          <a:xfrm>
            <a:off x="19049" y="1434385"/>
            <a:ext cx="12172951" cy="0"/>
          </a:xfrm>
          <a:prstGeom prst="line">
            <a:avLst/>
          </a:prstGeom>
          <a:ln w="60325"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bdĺžnik 29">
            <a:extLst>
              <a:ext uri="{FF2B5EF4-FFF2-40B4-BE49-F238E27FC236}">
                <a16:creationId xmlns:a16="http://schemas.microsoft.com/office/drawing/2014/main" id="{A486FAA4-6932-44ED-876E-52C174233B72}"/>
              </a:ext>
            </a:extLst>
          </p:cNvPr>
          <p:cNvSpPr/>
          <p:nvPr/>
        </p:nvSpPr>
        <p:spPr>
          <a:xfrm>
            <a:off x="7352144" y="6194263"/>
            <a:ext cx="4839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266700">
              <a:spcBef>
                <a:spcPts val="600"/>
              </a:spcBef>
              <a:spcAft>
                <a:spcPts val="1200"/>
              </a:spcAft>
            </a:pPr>
            <a:r>
              <a:rPr lang="sk-SK" sz="1600" spc="3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geografia.science.upjs.sk</a:t>
            </a:r>
            <a:br>
              <a:rPr lang="sk-SK" sz="1600" spc="3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sk-SK" sz="1600" spc="3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michal.gallay@upjs.sk</a:t>
            </a:r>
          </a:p>
        </p:txBody>
      </p:sp>
      <p:cxnSp>
        <p:nvCxnSpPr>
          <p:cNvPr id="16" name="Rovná spojnica 15">
            <a:extLst>
              <a:ext uri="{FF2B5EF4-FFF2-40B4-BE49-F238E27FC236}">
                <a16:creationId xmlns:a16="http://schemas.microsoft.com/office/drawing/2014/main" id="{76A747F1-6AF7-4135-9E25-BFE4DB25CEF2}"/>
              </a:ext>
            </a:extLst>
          </p:cNvPr>
          <p:cNvCxnSpPr/>
          <p:nvPr/>
        </p:nvCxnSpPr>
        <p:spPr>
          <a:xfrm>
            <a:off x="-11641" y="6156937"/>
            <a:ext cx="12203641" cy="424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Obrázo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17" y="11173"/>
            <a:ext cx="3662476" cy="1136003"/>
          </a:xfrm>
          <a:prstGeom prst="rect">
            <a:avLst/>
          </a:prstGeom>
        </p:spPr>
      </p:pic>
      <p:grpSp>
        <p:nvGrpSpPr>
          <p:cNvPr id="25" name="Skupina 24">
            <a:extLst>
              <a:ext uri="{FF2B5EF4-FFF2-40B4-BE49-F238E27FC236}">
                <a16:creationId xmlns:a16="http://schemas.microsoft.com/office/drawing/2014/main" id="{F41E1C3D-8368-5A63-D8A3-1013F36C77AD}"/>
              </a:ext>
            </a:extLst>
          </p:cNvPr>
          <p:cNvGrpSpPr/>
          <p:nvPr/>
        </p:nvGrpSpPr>
        <p:grpSpPr>
          <a:xfrm>
            <a:off x="-11641" y="1180260"/>
            <a:ext cx="12192001" cy="2594072"/>
            <a:chOff x="-3284" y="4133605"/>
            <a:chExt cx="12192001" cy="2180452"/>
          </a:xfrm>
        </p:grpSpPr>
        <p:sp>
          <p:nvSpPr>
            <p:cNvPr id="27" name="Obdĺžnik 26">
              <a:extLst>
                <a:ext uri="{FF2B5EF4-FFF2-40B4-BE49-F238E27FC236}">
                  <a16:creationId xmlns:a16="http://schemas.microsoft.com/office/drawing/2014/main" id="{C1ABE7AB-DDC6-86AA-8D05-5B3D11AEF649}"/>
                </a:ext>
              </a:extLst>
            </p:cNvPr>
            <p:cNvSpPr/>
            <p:nvPr/>
          </p:nvSpPr>
          <p:spPr>
            <a:xfrm>
              <a:off x="-3284" y="4133605"/>
              <a:ext cx="12192001" cy="2180452"/>
            </a:xfrm>
            <a:prstGeom prst="rect">
              <a:avLst/>
            </a:prstGeom>
            <a:gradFill flip="none" rotWithShape="1">
              <a:gsLst>
                <a:gs pos="0">
                  <a:srgbClr val="00655F"/>
                </a:gs>
                <a:gs pos="53000">
                  <a:srgbClr val="008B78"/>
                </a:gs>
                <a:gs pos="100000">
                  <a:srgbClr val="6AC0A8"/>
                </a:gs>
              </a:gsLst>
              <a:lin ang="13500000" scaled="1"/>
              <a:tileRect/>
            </a:gradFill>
            <a:ln>
              <a:solidFill>
                <a:srgbClr val="068A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  <p:sp>
          <p:nvSpPr>
            <p:cNvPr id="28" name="Obdĺžnik 27">
              <a:extLst>
                <a:ext uri="{FF2B5EF4-FFF2-40B4-BE49-F238E27FC236}">
                  <a16:creationId xmlns:a16="http://schemas.microsoft.com/office/drawing/2014/main" id="{F8BF107A-86E5-487D-81D3-1C3D80EB37D0}"/>
                </a:ext>
              </a:extLst>
            </p:cNvPr>
            <p:cNvSpPr/>
            <p:nvPr/>
          </p:nvSpPr>
          <p:spPr>
            <a:xfrm>
              <a:off x="207259" y="4244328"/>
              <a:ext cx="11811000" cy="188852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>
                <a:lnSpc>
                  <a:spcPts val="4400"/>
                </a:lnSpc>
                <a:spcAft>
                  <a:spcPts val="1800"/>
                </a:spcAft>
              </a:pPr>
              <a:r>
                <a:rPr lang="sk-SK" sz="4000" b="1" kern="1000" spc="200" dirty="0" err="1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Introduction</a:t>
              </a:r>
              <a:r>
                <a:rPr lang="sk-SK" sz="40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 to a</a:t>
              </a:r>
              <a:r>
                <a:rPr lang="en-GB" sz="4000" b="1" kern="1000" spc="200" dirty="0" err="1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irborne</a:t>
              </a:r>
              <a:r>
                <a:rPr lang="en-GB" sz="40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 </a:t>
              </a:r>
              <a:r>
                <a:rPr lang="sk-SK" sz="40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laser </a:t>
              </a:r>
              <a:r>
                <a:rPr lang="sk-SK" sz="4000" b="1" kern="1000" spc="200" dirty="0" err="1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scanning</a:t>
              </a:r>
              <a:r>
                <a:rPr lang="sk-SK" sz="40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 </a:t>
              </a:r>
              <a:r>
                <a:rPr lang="en-GB" sz="4000" b="1" kern="1000" spc="20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(</a:t>
              </a:r>
              <a:r>
                <a:rPr lang="sk-SK" sz="4000" b="1" kern="1000" spc="20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ALS</a:t>
              </a:r>
              <a:r>
                <a:rPr lang="en-GB" sz="40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)</a:t>
              </a:r>
              <a:endParaRPr lang="sk-SK" sz="4000" b="1" kern="1000" spc="200" dirty="0">
                <a:solidFill>
                  <a:schemeClr val="bg1"/>
                </a:solidFill>
                <a:latin typeface="Segoe UI Semilight" panose="020B0402040204020203" pitchFamily="34" charset="0"/>
                <a:ea typeface="Segoe UI Emoji" panose="020B0502040204020203" pitchFamily="34" charset="0"/>
                <a:cs typeface="Segoe UI Semilight" panose="020B0402040204020203" pitchFamily="34" charset="0"/>
              </a:endParaRPr>
            </a:p>
            <a:p>
              <a:pPr algn="ctr">
                <a:lnSpc>
                  <a:spcPts val="4400"/>
                </a:lnSpc>
                <a:spcAft>
                  <a:spcPts val="1800"/>
                </a:spcAft>
              </a:pPr>
              <a:r>
                <a:rPr lang="en-GB" sz="40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airborne Light Detection And Ranging (</a:t>
              </a:r>
              <a:r>
                <a:rPr lang="sk-SK" sz="4000" b="1" kern="1000" spc="200" dirty="0" err="1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LiDAR</a:t>
              </a:r>
              <a:r>
                <a:rPr lang="sk-SK" sz="40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) </a:t>
              </a:r>
              <a:endParaRPr lang="en-GB" sz="4000" b="1" kern="1000" spc="200" dirty="0">
                <a:solidFill>
                  <a:schemeClr val="bg1"/>
                </a:solidFill>
                <a:latin typeface="Segoe UI Semilight" panose="020B0402040204020203" pitchFamily="34" charset="0"/>
                <a:ea typeface="Segoe UI Emoji" panose="020B0502040204020203" pitchFamily="34" charset="0"/>
                <a:cs typeface="Segoe UI Semilight" panose="020B0402040204020203" pitchFamily="34" charset="0"/>
              </a:endParaRPr>
            </a:p>
            <a:p>
              <a:pPr algn="ctr">
                <a:lnSpc>
                  <a:spcPts val="4400"/>
                </a:lnSpc>
                <a:spcAft>
                  <a:spcPts val="1800"/>
                </a:spcAft>
              </a:pPr>
              <a:r>
                <a:rPr lang="sk-SK" sz="28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Michal Gallay</a:t>
              </a:r>
              <a:endParaRPr lang="sk-SK" sz="2800" b="1" kern="1000" dirty="0">
                <a:solidFill>
                  <a:schemeClr val="bg1"/>
                </a:solidFill>
                <a:latin typeface="Segoe UI Semilight" panose="020B0402040204020203" pitchFamily="34" charset="0"/>
                <a:ea typeface="Segoe UI Emoji" panose="020B0502040204020203" pitchFamily="34" charset="0"/>
                <a:cs typeface="Segoe UI Semilight" panose="020B04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9956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Example</a:t>
            </a:r>
            <a:r>
              <a:rPr lang="sk-SK" dirty="0"/>
              <a:t>: t</a:t>
            </a:r>
            <a:r>
              <a:rPr lang="en-US" dirty="0"/>
              <a:t>he VUX-1 Laser Scanner by RIEGL</a:t>
            </a:r>
            <a:endParaRPr lang="sk-SK" dirty="0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4095541" cy="4351338"/>
          </a:xfrm>
        </p:spPr>
        <p:txBody>
          <a:bodyPr>
            <a:normAutofit/>
          </a:bodyPr>
          <a:lstStyle/>
          <a:p>
            <a:r>
              <a:rPr lang="en-US" sz="2000" dirty="0"/>
              <a:t>Weight: 3.5 kg</a:t>
            </a:r>
            <a:endParaRPr lang="sk-SK" sz="2000" dirty="0"/>
          </a:p>
          <a:p>
            <a:r>
              <a:rPr lang="en-US" sz="2000" dirty="0"/>
              <a:t>Payload: 12 kg</a:t>
            </a:r>
            <a:r>
              <a:rPr lang="sk-SK" sz="2000" dirty="0"/>
              <a:t> (</a:t>
            </a:r>
            <a:r>
              <a:rPr lang="sk-SK" sz="2000" dirty="0" err="1"/>
              <a:t>Lidar</a:t>
            </a:r>
            <a:r>
              <a:rPr lang="sk-SK" sz="2000" dirty="0"/>
              <a:t> + INS + HDD + </a:t>
            </a:r>
            <a:r>
              <a:rPr lang="sk-SK" sz="2000" dirty="0" err="1"/>
              <a:t>batteries</a:t>
            </a:r>
            <a:r>
              <a:rPr lang="sk-SK" sz="2000" dirty="0"/>
              <a:t>)</a:t>
            </a:r>
          </a:p>
          <a:p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sk-SK" sz="2000" dirty="0" err="1"/>
              <a:t>scanner</a:t>
            </a:r>
            <a:r>
              <a:rPr lang="sk-SK" sz="2000" dirty="0"/>
              <a:t> VUX-1 by </a:t>
            </a:r>
            <a:r>
              <a:rPr lang="sk-SK" sz="2000" dirty="0" err="1"/>
              <a:t>Riegl</a:t>
            </a:r>
            <a:endParaRPr lang="sk-SK" sz="2000" dirty="0"/>
          </a:p>
          <a:p>
            <a:r>
              <a:rPr lang="en-US" sz="2000" dirty="0"/>
              <a:t>500,000 points/second</a:t>
            </a:r>
            <a:endParaRPr lang="sk-SK" sz="2000" dirty="0"/>
          </a:p>
          <a:p>
            <a:r>
              <a:rPr lang="en-US" sz="2000" dirty="0"/>
              <a:t>200 scan lines/second</a:t>
            </a:r>
            <a:endParaRPr lang="sk-SK" sz="2000" dirty="0"/>
          </a:p>
          <a:p>
            <a:r>
              <a:rPr lang="en-US" sz="2000" dirty="0"/>
              <a:t>330 m </a:t>
            </a:r>
            <a:r>
              <a:rPr lang="sk-SK" sz="2000" dirty="0"/>
              <a:t>max. </a:t>
            </a:r>
            <a:r>
              <a:rPr lang="en-US" sz="2000" dirty="0"/>
              <a:t>operating altitude</a:t>
            </a:r>
            <a:r>
              <a:rPr lang="sk-SK" sz="2000" dirty="0"/>
              <a:t>/</a:t>
            </a:r>
            <a:r>
              <a:rPr lang="sk-SK" sz="2000" dirty="0" err="1"/>
              <a:t>range</a:t>
            </a:r>
            <a:endParaRPr lang="sk-SK" sz="2000" dirty="0"/>
          </a:p>
          <a:p>
            <a:r>
              <a:rPr lang="sk-SK" sz="2000" dirty="0"/>
              <a:t>330° </a:t>
            </a:r>
            <a:r>
              <a:rPr lang="sk-SK" sz="2000" dirty="0" err="1"/>
              <a:t>field</a:t>
            </a:r>
            <a:r>
              <a:rPr lang="sk-SK" sz="2000" dirty="0"/>
              <a:t> of </a:t>
            </a:r>
            <a:r>
              <a:rPr lang="sk-SK" sz="2000" dirty="0" err="1"/>
              <a:t>view</a:t>
            </a:r>
            <a:endParaRPr lang="sk-SK" sz="2000" dirty="0"/>
          </a:p>
          <a:p>
            <a:r>
              <a:rPr lang="sk-SK" sz="2000" dirty="0" err="1"/>
              <a:t>Mounted</a:t>
            </a:r>
            <a:r>
              <a:rPr lang="sk-SK" sz="2000" dirty="0"/>
              <a:t> on a DJI AGRAS T30 UAV – </a:t>
            </a:r>
            <a:r>
              <a:rPr lang="sk-SK" sz="2000" dirty="0" err="1"/>
              <a:t>originally</a:t>
            </a:r>
            <a:r>
              <a:rPr lang="sk-SK" sz="2000" dirty="0"/>
              <a:t> </a:t>
            </a:r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spraying</a:t>
            </a:r>
            <a:r>
              <a:rPr lang="sk-SK" sz="2000" dirty="0"/>
              <a:t> </a:t>
            </a:r>
            <a:r>
              <a:rPr lang="sk-SK" sz="2000" dirty="0" err="1"/>
              <a:t>agricultural</a:t>
            </a:r>
            <a:r>
              <a:rPr lang="sk-SK" sz="2000" dirty="0"/>
              <a:t> </a:t>
            </a:r>
            <a:r>
              <a:rPr lang="sk-SK" sz="2000" dirty="0" err="1"/>
              <a:t>crops</a:t>
            </a:r>
            <a:endParaRPr lang="sk-SK" sz="2000" dirty="0"/>
          </a:p>
          <a:p>
            <a:endParaRPr lang="sk-SK" sz="2000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355" y="1337665"/>
            <a:ext cx="5157605" cy="2852389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355" y="4387431"/>
            <a:ext cx="4273685" cy="2470569"/>
          </a:xfrm>
          <a:prstGeom prst="rect">
            <a:avLst/>
          </a:prstGeom>
        </p:spPr>
      </p:pic>
      <p:sp>
        <p:nvSpPr>
          <p:cNvPr id="7" name="Rovnoramenný trojuholník 6"/>
          <p:cNvSpPr/>
          <p:nvPr/>
        </p:nvSpPr>
        <p:spPr>
          <a:xfrm>
            <a:off x="9784080" y="5039360"/>
            <a:ext cx="1381760" cy="1635760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lúk 7"/>
          <p:cNvSpPr/>
          <p:nvPr/>
        </p:nvSpPr>
        <p:spPr>
          <a:xfrm rot="7624679">
            <a:off x="10012142" y="5007152"/>
            <a:ext cx="772160" cy="9560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BlokTextu 8"/>
          <p:cNvSpPr txBox="1"/>
          <p:nvPr/>
        </p:nvSpPr>
        <p:spPr>
          <a:xfrm>
            <a:off x="9855593" y="4581176"/>
            <a:ext cx="2204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dirty="0" err="1"/>
              <a:t>Normally</a:t>
            </a:r>
            <a:r>
              <a:rPr lang="sk-SK" sz="1400" dirty="0"/>
              <a:t> 60°, </a:t>
            </a:r>
            <a:r>
              <a:rPr lang="sk-SK" sz="1400" dirty="0" err="1"/>
              <a:t>with</a:t>
            </a:r>
            <a:r>
              <a:rPr lang="sk-SK" sz="1400" dirty="0"/>
              <a:t> </a:t>
            </a:r>
            <a:r>
              <a:rPr lang="sk-SK" sz="1400" dirty="0" err="1"/>
              <a:t>overlaps</a:t>
            </a:r>
            <a:endParaRPr lang="sk-SK" sz="1400" dirty="0"/>
          </a:p>
        </p:txBody>
      </p:sp>
      <p:sp>
        <p:nvSpPr>
          <p:cNvPr id="10" name="Rovnoramenný trojuholník 9"/>
          <p:cNvSpPr/>
          <p:nvPr/>
        </p:nvSpPr>
        <p:spPr>
          <a:xfrm>
            <a:off x="10678091" y="5039360"/>
            <a:ext cx="1381760" cy="1635760"/>
          </a:xfrm>
          <a:prstGeom prst="triangl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lúk 10"/>
          <p:cNvSpPr/>
          <p:nvPr/>
        </p:nvSpPr>
        <p:spPr>
          <a:xfrm rot="7624679">
            <a:off x="10906153" y="5007152"/>
            <a:ext cx="772160" cy="9560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44879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606" y="3095483"/>
            <a:ext cx="7671226" cy="376251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Key</a:t>
            </a:r>
            <a:r>
              <a:rPr lang="sk-SK" dirty="0"/>
              <a:t> VUX-1 </a:t>
            </a:r>
            <a:r>
              <a:rPr lang="sk-SK" dirty="0" err="1"/>
              <a:t>Scanner</a:t>
            </a:r>
            <a:r>
              <a:rPr lang="sk-SK" dirty="0"/>
              <a:t> </a:t>
            </a:r>
            <a:r>
              <a:rPr lang="sk-SK" dirty="0" err="1"/>
              <a:t>Features</a:t>
            </a:r>
            <a:endParaRPr lang="sk-SK" dirty="0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912946" y="1542268"/>
            <a:ext cx="7847972" cy="4351338"/>
          </a:xfrm>
        </p:spPr>
        <p:txBody>
          <a:bodyPr>
            <a:normAutofit/>
          </a:bodyPr>
          <a:lstStyle/>
          <a:p>
            <a:r>
              <a:rPr lang="en-US" sz="2000" dirty="0"/>
              <a:t>Regular point pattern, parallel scan lines</a:t>
            </a:r>
            <a:endParaRPr lang="sk-SK" sz="2000" dirty="0"/>
          </a:p>
          <a:p>
            <a:r>
              <a:rPr lang="en-US" sz="2000" dirty="0"/>
              <a:t>Point density: 4 to 400 points/m2</a:t>
            </a:r>
            <a:endParaRPr lang="sk-SK" sz="2000" dirty="0"/>
          </a:p>
          <a:p>
            <a:r>
              <a:rPr lang="en-US" sz="2000" dirty="0"/>
              <a:t>Echo signal digitization and waveform processing</a:t>
            </a:r>
            <a:r>
              <a:rPr lang="sk-SK" sz="2000" dirty="0"/>
              <a:t>, </a:t>
            </a:r>
            <a:r>
              <a:rPr lang="sk-SK" sz="2000" b="1" dirty="0" err="1"/>
              <a:t>unlimited</a:t>
            </a:r>
            <a:r>
              <a:rPr lang="sk-SK" sz="2000" dirty="0"/>
              <a:t> </a:t>
            </a:r>
            <a:r>
              <a:rPr lang="sk-SK" sz="2000" dirty="0" err="1"/>
              <a:t>number</a:t>
            </a:r>
            <a:r>
              <a:rPr lang="sk-SK" sz="2000" dirty="0"/>
              <a:t> of </a:t>
            </a:r>
            <a:r>
              <a:rPr lang="sk-SK" sz="2000" b="1" dirty="0" err="1"/>
              <a:t>returns</a:t>
            </a:r>
            <a:r>
              <a:rPr lang="sk-SK" sz="2000" dirty="0"/>
              <a:t> per laser </a:t>
            </a:r>
            <a:r>
              <a:rPr lang="sk-SK" sz="2000" dirty="0" err="1"/>
              <a:t>pulse</a:t>
            </a:r>
            <a:r>
              <a:rPr lang="sk-SK" sz="2000" dirty="0"/>
              <a:t> (</a:t>
            </a:r>
            <a:r>
              <a:rPr lang="sk-SK" sz="2000" dirty="0" err="1"/>
              <a:t>advantage</a:t>
            </a:r>
            <a:r>
              <a:rPr lang="sk-SK" sz="2000" dirty="0"/>
              <a:t> in </a:t>
            </a:r>
            <a:r>
              <a:rPr lang="sk-SK" sz="2000" dirty="0" err="1"/>
              <a:t>dense</a:t>
            </a:r>
            <a:r>
              <a:rPr lang="sk-SK" sz="2000" dirty="0"/>
              <a:t> </a:t>
            </a:r>
            <a:r>
              <a:rPr lang="sk-SK" sz="2000" dirty="0" err="1"/>
              <a:t>vegetation</a:t>
            </a:r>
            <a:r>
              <a:rPr lang="sk-SK" sz="2000" dirty="0"/>
              <a:t>)</a:t>
            </a:r>
          </a:p>
          <a:p>
            <a:r>
              <a:rPr lang="sk-SK" sz="2000" dirty="0"/>
              <a:t>Eg. DJI </a:t>
            </a:r>
            <a:r>
              <a:rPr lang="sk-SK" sz="2000" dirty="0" err="1"/>
              <a:t>Zenmuse</a:t>
            </a:r>
            <a:r>
              <a:rPr lang="sk-SK" sz="2000" dirty="0"/>
              <a:t> L2  max </a:t>
            </a:r>
            <a:r>
              <a:rPr lang="sk-SK" sz="2000" b="1" dirty="0"/>
              <a:t>5 </a:t>
            </a:r>
            <a:r>
              <a:rPr lang="sk-SK" sz="2000" b="1" dirty="0" err="1"/>
              <a:t>returns</a:t>
            </a:r>
            <a:r>
              <a:rPr lang="sk-SK" sz="2000" b="1" dirty="0"/>
              <a:t> </a:t>
            </a:r>
            <a:r>
              <a:rPr lang="sk-SK" sz="2000" dirty="0"/>
              <a:t>per </a:t>
            </a:r>
            <a:r>
              <a:rPr lang="sk-SK" sz="2000" dirty="0" err="1"/>
              <a:t>pulse</a:t>
            </a:r>
            <a:r>
              <a:rPr lang="sk-SK" sz="2000" dirty="0"/>
              <a:t> (</a:t>
            </a:r>
            <a:r>
              <a:rPr lang="sk-SK" sz="2000" dirty="0" err="1"/>
              <a:t>sufficient</a:t>
            </a:r>
            <a:r>
              <a:rPr lang="sk-SK" sz="2000" dirty="0"/>
              <a:t> in </a:t>
            </a:r>
            <a:r>
              <a:rPr lang="sk-SK" sz="2000" dirty="0" err="1"/>
              <a:t>urban</a:t>
            </a:r>
            <a:r>
              <a:rPr lang="sk-SK" sz="2000" dirty="0"/>
              <a:t>, </a:t>
            </a:r>
            <a:r>
              <a:rPr lang="sk-SK" sz="2000" dirty="0" err="1"/>
              <a:t>not</a:t>
            </a:r>
            <a:r>
              <a:rPr lang="sk-SK" sz="2000" dirty="0"/>
              <a:t> in </a:t>
            </a:r>
            <a:r>
              <a:rPr lang="sk-SK" sz="2000" dirty="0" err="1"/>
              <a:t>forest</a:t>
            </a:r>
            <a:r>
              <a:rPr lang="sk-SK" sz="2000" dirty="0"/>
              <a:t>, </a:t>
            </a:r>
            <a:r>
              <a:rPr lang="sk-SK" sz="2000" dirty="0" err="1"/>
              <a:t>shurbs</a:t>
            </a:r>
            <a:r>
              <a:rPr lang="sk-SK" sz="2000" dirty="0"/>
              <a:t>)</a:t>
            </a: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0918" y="365125"/>
            <a:ext cx="3099914" cy="3047373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946" y="3717937"/>
            <a:ext cx="3127168" cy="2838506"/>
          </a:xfrm>
          <a:prstGeom prst="rect">
            <a:avLst/>
          </a:prstGeom>
        </p:spPr>
      </p:pic>
      <p:sp>
        <p:nvSpPr>
          <p:cNvPr id="11" name="BlokTextu 10"/>
          <p:cNvSpPr txBox="1"/>
          <p:nvPr/>
        </p:nvSpPr>
        <p:spPr>
          <a:xfrm>
            <a:off x="8760918" y="492032"/>
            <a:ext cx="1256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chemeClr val="bg1"/>
                </a:solidFill>
              </a:rPr>
              <a:t>5 </a:t>
            </a:r>
            <a:r>
              <a:rPr lang="sk-SK" dirty="0" err="1">
                <a:solidFill>
                  <a:schemeClr val="bg1"/>
                </a:solidFill>
              </a:rPr>
              <a:t>returns</a:t>
            </a:r>
            <a:endParaRPr lang="sk-SK" dirty="0">
              <a:solidFill>
                <a:schemeClr val="bg1"/>
              </a:solidFill>
            </a:endParaRPr>
          </a:p>
          <a:p>
            <a:r>
              <a:rPr lang="sk-SK" dirty="0">
                <a:solidFill>
                  <a:schemeClr val="bg1"/>
                </a:solidFill>
              </a:rPr>
              <a:t>of a single laser </a:t>
            </a:r>
            <a:r>
              <a:rPr lang="sk-SK" dirty="0" err="1">
                <a:solidFill>
                  <a:schemeClr val="bg1"/>
                </a:solidFill>
              </a:rPr>
              <a:t>pulse</a:t>
            </a:r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4446493" y="5578693"/>
            <a:ext cx="226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err="1"/>
              <a:t>many</a:t>
            </a:r>
            <a:r>
              <a:rPr lang="sk-SK" dirty="0"/>
              <a:t> </a:t>
            </a:r>
            <a:r>
              <a:rPr lang="sk-SK" dirty="0" err="1"/>
              <a:t>returns</a:t>
            </a:r>
            <a:endParaRPr lang="sk-SK" dirty="0"/>
          </a:p>
          <a:p>
            <a:r>
              <a:rPr lang="sk-SK" dirty="0"/>
              <a:t>of a single laser </a:t>
            </a:r>
            <a:r>
              <a:rPr lang="sk-SK" dirty="0" err="1"/>
              <a:t>pulse</a:t>
            </a:r>
            <a:endParaRPr lang="sk-SK" dirty="0"/>
          </a:p>
        </p:txBody>
      </p:sp>
      <p:sp>
        <p:nvSpPr>
          <p:cNvPr id="13" name="BlokTextu 12"/>
          <p:cNvSpPr txBox="1"/>
          <p:nvPr/>
        </p:nvSpPr>
        <p:spPr>
          <a:xfrm>
            <a:off x="912946" y="4976741"/>
            <a:ext cx="2450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err="1"/>
              <a:t>From</a:t>
            </a:r>
            <a:r>
              <a:rPr lang="sk-SK" dirty="0"/>
              <a:t> </a:t>
            </a:r>
            <a:r>
              <a:rPr lang="sk-SK" dirty="0" err="1"/>
              <a:t>above</a:t>
            </a:r>
            <a:r>
              <a:rPr lang="sk-SK" dirty="0"/>
              <a:t> / </a:t>
            </a:r>
            <a:r>
              <a:rPr lang="sk-SK" dirty="0" err="1"/>
              <a:t>points</a:t>
            </a:r>
            <a:r>
              <a:rPr lang="sk-SK" dirty="0"/>
              <a:t> </a:t>
            </a:r>
            <a:r>
              <a:rPr lang="sk-SK" dirty="0" err="1"/>
              <a:t>along</a:t>
            </a:r>
            <a:r>
              <a:rPr lang="sk-SK" dirty="0"/>
              <a:t> </a:t>
            </a:r>
            <a:r>
              <a:rPr lang="sk-SK" dirty="0" err="1"/>
              <a:t>scan</a:t>
            </a:r>
            <a:r>
              <a:rPr lang="sk-SK" dirty="0"/>
              <a:t> </a:t>
            </a:r>
            <a:r>
              <a:rPr lang="sk-SK" dirty="0" err="1"/>
              <a:t>lines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18141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irborne Laser Scanning | Geospatial Modeling &amp; Visual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418" y="4667183"/>
            <a:ext cx="3177285" cy="211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GNSS/IMU </a:t>
            </a:r>
            <a:r>
              <a:rPr lang="sk-SK" dirty="0" err="1"/>
              <a:t>Integration</a:t>
            </a:r>
            <a:r>
              <a:rPr lang="sk-SK" dirty="0"/>
              <a:t> = INS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8071218" cy="4351338"/>
          </a:xfrm>
        </p:spPr>
        <p:txBody>
          <a:bodyPr>
            <a:normAutofit/>
          </a:bodyPr>
          <a:lstStyle/>
          <a:p>
            <a:r>
              <a:rPr lang="sk-SK" sz="1800" b="1" dirty="0" err="1"/>
              <a:t>Recording</a:t>
            </a:r>
            <a:r>
              <a:rPr lang="sk-SK" sz="1800" b="1" dirty="0"/>
              <a:t> of </a:t>
            </a:r>
            <a:r>
              <a:rPr lang="sk-SK" sz="1800" b="1" dirty="0" err="1"/>
              <a:t>position</a:t>
            </a:r>
            <a:r>
              <a:rPr lang="sk-SK" sz="1800" b="1" dirty="0"/>
              <a:t> and </a:t>
            </a:r>
            <a:r>
              <a:rPr lang="sk-SK" sz="1800" b="1" dirty="0" err="1"/>
              <a:t>orientation</a:t>
            </a:r>
            <a:r>
              <a:rPr lang="sk-SK" sz="1800" b="1" dirty="0"/>
              <a:t> of </a:t>
            </a:r>
            <a:r>
              <a:rPr lang="sk-SK" sz="1800" b="1" dirty="0" err="1"/>
              <a:t>the</a:t>
            </a:r>
            <a:r>
              <a:rPr lang="sk-SK" sz="1800" b="1" dirty="0"/>
              <a:t> </a:t>
            </a:r>
            <a:r>
              <a:rPr lang="sk-SK" sz="1800" b="1" dirty="0" err="1"/>
              <a:t>scanning</a:t>
            </a:r>
            <a:r>
              <a:rPr lang="sk-SK" sz="1800" b="1" dirty="0"/>
              <a:t> device </a:t>
            </a:r>
            <a:r>
              <a:rPr lang="sk-SK" sz="1800" b="1" dirty="0" err="1"/>
              <a:t>along</a:t>
            </a:r>
            <a:r>
              <a:rPr lang="sk-SK" sz="1800" b="1" dirty="0"/>
              <a:t> </a:t>
            </a:r>
            <a:r>
              <a:rPr lang="sk-SK" sz="1800" b="1" dirty="0" err="1"/>
              <a:t>the</a:t>
            </a:r>
            <a:r>
              <a:rPr lang="sk-SK" sz="1800" b="1" dirty="0"/>
              <a:t> </a:t>
            </a:r>
            <a:r>
              <a:rPr lang="sk-SK" sz="1800" b="1" dirty="0" err="1"/>
              <a:t>flight</a:t>
            </a:r>
            <a:r>
              <a:rPr lang="sk-SK" sz="1800" b="1" dirty="0"/>
              <a:t> </a:t>
            </a:r>
            <a:r>
              <a:rPr lang="sk-SK" sz="1800" b="1" dirty="0" err="1"/>
              <a:t>line</a:t>
            </a:r>
            <a:endParaRPr lang="sk-SK" sz="1800" b="1" dirty="0"/>
          </a:p>
          <a:p>
            <a:r>
              <a:rPr lang="en-US" sz="1800" b="1" dirty="0"/>
              <a:t>Ensures precise </a:t>
            </a:r>
            <a:r>
              <a:rPr lang="en-US" sz="1800" b="1" dirty="0" err="1"/>
              <a:t>georeferencing</a:t>
            </a:r>
            <a:r>
              <a:rPr lang="en-US" sz="1800" b="1" dirty="0"/>
              <a:t> of LiDAR points</a:t>
            </a:r>
            <a:endParaRPr lang="sk-SK" sz="1800" b="1" dirty="0"/>
          </a:p>
          <a:p>
            <a:r>
              <a:rPr lang="en-US" sz="1800" dirty="0"/>
              <a:t>OXTS </a:t>
            </a:r>
            <a:r>
              <a:rPr lang="en-US" sz="1800" dirty="0" err="1"/>
              <a:t>xNAV</a:t>
            </a:r>
            <a:r>
              <a:rPr lang="en-US" sz="1800" dirty="0"/>
              <a:t> 550</a:t>
            </a:r>
            <a:r>
              <a:rPr lang="sk-SK" sz="1800" dirty="0"/>
              <a:t> = </a:t>
            </a:r>
            <a:r>
              <a:rPr lang="sk-SK" sz="1800" dirty="0" err="1"/>
              <a:t>inertial</a:t>
            </a:r>
            <a:r>
              <a:rPr lang="sk-SK" sz="1800" dirty="0"/>
              <a:t> </a:t>
            </a:r>
            <a:r>
              <a:rPr lang="sk-SK" sz="1800" dirty="0" err="1"/>
              <a:t>navigation</a:t>
            </a:r>
            <a:r>
              <a:rPr lang="sk-SK" sz="1800" dirty="0"/>
              <a:t> </a:t>
            </a:r>
            <a:r>
              <a:rPr lang="sk-SK" sz="1800" dirty="0" err="1"/>
              <a:t>system</a:t>
            </a:r>
            <a:r>
              <a:rPr lang="sk-SK" sz="1800" dirty="0"/>
              <a:t> (INS = GNSS + IMU)</a:t>
            </a:r>
          </a:p>
          <a:p>
            <a:r>
              <a:rPr lang="en-US" sz="1800" dirty="0"/>
              <a:t>2 GPS antennas</a:t>
            </a:r>
            <a:endParaRPr lang="sk-SK" sz="1800" dirty="0"/>
          </a:p>
          <a:p>
            <a:r>
              <a:rPr lang="sk-SK" sz="1800" dirty="0"/>
              <a:t>GNSS </a:t>
            </a:r>
            <a:r>
              <a:rPr lang="sk-SK" sz="1800" dirty="0" err="1"/>
              <a:t>for</a:t>
            </a:r>
            <a:r>
              <a:rPr lang="sk-SK" sz="1800" dirty="0"/>
              <a:t> a</a:t>
            </a:r>
            <a:r>
              <a:rPr lang="en-US" sz="1800" dirty="0" err="1"/>
              <a:t>bsolute</a:t>
            </a:r>
            <a:r>
              <a:rPr lang="en-US" sz="1800" dirty="0"/>
              <a:t> position (1 Hz), </a:t>
            </a:r>
            <a:r>
              <a:rPr lang="sk-SK" sz="1800" dirty="0"/>
              <a:t> IMU </a:t>
            </a:r>
            <a:r>
              <a:rPr lang="en-US" sz="1800" dirty="0"/>
              <a:t>Roll/Pitch/Yaw (up to 250 Hz)</a:t>
            </a:r>
            <a:endParaRPr lang="sk-SK" sz="1800" dirty="0"/>
          </a:p>
          <a:p>
            <a:r>
              <a:rPr lang="sk-SK" sz="1800" dirty="0"/>
              <a:t>Kalman </a:t>
            </a:r>
            <a:r>
              <a:rPr lang="sk-SK" sz="1800" dirty="0" err="1"/>
              <a:t>filtering</a:t>
            </a:r>
            <a:r>
              <a:rPr lang="sk-SK" sz="1800" dirty="0"/>
              <a:t> </a:t>
            </a:r>
            <a:r>
              <a:rPr lang="sk-SK" sz="1800" dirty="0" err="1"/>
              <a:t>is</a:t>
            </a:r>
            <a:r>
              <a:rPr lang="sk-SK" sz="1800" dirty="0"/>
              <a:t> </a:t>
            </a:r>
            <a:r>
              <a:rPr lang="sk-SK" sz="1800" dirty="0" err="1"/>
              <a:t>used</a:t>
            </a:r>
            <a:r>
              <a:rPr lang="sk-SK" sz="1800" dirty="0"/>
              <a:t> to </a:t>
            </a:r>
            <a:r>
              <a:rPr lang="sk-SK" sz="1800" dirty="0" err="1"/>
              <a:t>resample</a:t>
            </a:r>
            <a:r>
              <a:rPr lang="sk-SK" sz="1800" dirty="0"/>
              <a:t>/</a:t>
            </a:r>
            <a:r>
              <a:rPr lang="sk-SK" sz="1800" dirty="0" err="1"/>
              <a:t>increase</a:t>
            </a:r>
            <a:r>
              <a:rPr lang="sk-SK" sz="1800" dirty="0"/>
              <a:t> </a:t>
            </a:r>
            <a:r>
              <a:rPr lang="sk-SK" sz="1800" dirty="0" err="1"/>
              <a:t>the</a:t>
            </a:r>
            <a:r>
              <a:rPr lang="sk-SK" sz="1800" dirty="0"/>
              <a:t> GNSS </a:t>
            </a:r>
            <a:r>
              <a:rPr lang="sk-SK" sz="1800" dirty="0" err="1"/>
              <a:t>measurements</a:t>
            </a:r>
            <a:r>
              <a:rPr lang="sk-SK" sz="1800" dirty="0"/>
              <a:t> </a:t>
            </a:r>
            <a:r>
              <a:rPr lang="sk-SK" sz="1800" dirty="0" err="1"/>
              <a:t>density</a:t>
            </a:r>
            <a:r>
              <a:rPr lang="sk-SK" sz="1800" dirty="0"/>
              <a:t> to </a:t>
            </a:r>
            <a:r>
              <a:rPr lang="sk-SK" sz="1800" dirty="0" err="1"/>
              <a:t>the</a:t>
            </a:r>
            <a:r>
              <a:rPr lang="sk-SK" sz="1800" dirty="0"/>
              <a:t>  </a:t>
            </a:r>
            <a:r>
              <a:rPr lang="sk-SK" sz="1800" dirty="0" err="1"/>
              <a:t>higher</a:t>
            </a:r>
            <a:r>
              <a:rPr lang="sk-SK" sz="1800" dirty="0"/>
              <a:t> </a:t>
            </a:r>
            <a:r>
              <a:rPr lang="sk-SK" sz="1800" dirty="0" err="1"/>
              <a:t>frequency</a:t>
            </a:r>
            <a:r>
              <a:rPr lang="sk-SK" sz="1800" dirty="0"/>
              <a:t> of </a:t>
            </a:r>
            <a:r>
              <a:rPr lang="sk-SK" sz="1800" dirty="0" err="1"/>
              <a:t>the</a:t>
            </a:r>
            <a:r>
              <a:rPr lang="sk-SK" sz="1800" dirty="0"/>
              <a:t> IMU </a:t>
            </a:r>
            <a:r>
              <a:rPr lang="sk-SK" sz="1800" dirty="0" err="1"/>
              <a:t>measurements</a:t>
            </a:r>
            <a:r>
              <a:rPr lang="sk-SK" sz="1800" dirty="0"/>
              <a:t>, </a:t>
            </a:r>
            <a:r>
              <a:rPr lang="sk-SK" sz="1800" dirty="0" err="1"/>
              <a:t>i.e</a:t>
            </a:r>
            <a:r>
              <a:rPr lang="sk-SK" sz="1800" dirty="0"/>
              <a:t>. </a:t>
            </a:r>
            <a:r>
              <a:rPr lang="sk-SK" sz="1800" dirty="0" err="1"/>
              <a:t>from</a:t>
            </a:r>
            <a:r>
              <a:rPr lang="sk-SK" sz="1800" dirty="0"/>
              <a:t> 1 Hz to 250 Hz</a:t>
            </a:r>
          </a:p>
        </p:txBody>
      </p:sp>
      <p:pic>
        <p:nvPicPr>
          <p:cNvPr id="4" name="Obrázok 1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7"/>
          <a:stretch>
            <a:fillRect/>
          </a:stretch>
        </p:blipFill>
        <p:spPr bwMode="auto">
          <a:xfrm>
            <a:off x="838200" y="4521888"/>
            <a:ext cx="6727167" cy="233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418" y="1629948"/>
            <a:ext cx="3295828" cy="290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35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Data Collection Process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Mission planning: flight altitude, speed, weather</a:t>
            </a:r>
            <a:endParaRPr lang="sk-SK" dirty="0"/>
          </a:p>
          <a:p>
            <a:r>
              <a:rPr lang="en-US" dirty="0"/>
              <a:t>Setting scan parameters: point density, flight path</a:t>
            </a: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163132"/>
            <a:ext cx="4892040" cy="3694868"/>
          </a:xfrm>
          <a:prstGeom prst="rect">
            <a:avLst/>
          </a:prstGeom>
        </p:spPr>
      </p:pic>
      <p:sp>
        <p:nvSpPr>
          <p:cNvPr id="5" name="Voľný tvar 4"/>
          <p:cNvSpPr/>
          <p:nvPr/>
        </p:nvSpPr>
        <p:spPr>
          <a:xfrm>
            <a:off x="2518326" y="4240404"/>
            <a:ext cx="2817349" cy="2222738"/>
          </a:xfrm>
          <a:custGeom>
            <a:avLst/>
            <a:gdLst>
              <a:gd name="connsiteX0" fmla="*/ 50242 w 2813539"/>
              <a:gd name="connsiteY0" fmla="*/ 190919 h 2170444"/>
              <a:gd name="connsiteX1" fmla="*/ 221064 w 2813539"/>
              <a:gd name="connsiteY1" fmla="*/ 2150348 h 2170444"/>
              <a:gd name="connsiteX2" fmla="*/ 2813539 w 2813539"/>
              <a:gd name="connsiteY2" fmla="*/ 2170444 h 2170444"/>
              <a:gd name="connsiteX3" fmla="*/ 2029767 w 2813539"/>
              <a:gd name="connsiteY3" fmla="*/ 0 h 2170444"/>
              <a:gd name="connsiteX4" fmla="*/ 0 w 2813539"/>
              <a:gd name="connsiteY4" fmla="*/ 130629 h 2170444"/>
              <a:gd name="connsiteX0" fmla="*/ 712 w 2764009"/>
              <a:gd name="connsiteY0" fmla="*/ 190919 h 2170444"/>
              <a:gd name="connsiteX1" fmla="*/ 171534 w 2764009"/>
              <a:gd name="connsiteY1" fmla="*/ 2150348 h 2170444"/>
              <a:gd name="connsiteX2" fmla="*/ 2764009 w 2764009"/>
              <a:gd name="connsiteY2" fmla="*/ 2170444 h 2170444"/>
              <a:gd name="connsiteX3" fmla="*/ 1980237 w 2764009"/>
              <a:gd name="connsiteY3" fmla="*/ 0 h 2170444"/>
              <a:gd name="connsiteX4" fmla="*/ 0 w 2764009"/>
              <a:gd name="connsiteY4" fmla="*/ 191589 h 2170444"/>
              <a:gd name="connsiteX0" fmla="*/ 54052 w 2817349"/>
              <a:gd name="connsiteY0" fmla="*/ 190919 h 2170444"/>
              <a:gd name="connsiteX1" fmla="*/ 224874 w 2817349"/>
              <a:gd name="connsiteY1" fmla="*/ 2150348 h 2170444"/>
              <a:gd name="connsiteX2" fmla="*/ 2817349 w 2817349"/>
              <a:gd name="connsiteY2" fmla="*/ 2170444 h 2170444"/>
              <a:gd name="connsiteX3" fmla="*/ 2033577 w 2817349"/>
              <a:gd name="connsiteY3" fmla="*/ 0 h 2170444"/>
              <a:gd name="connsiteX4" fmla="*/ 0 w 2817349"/>
              <a:gd name="connsiteY4" fmla="*/ 35379 h 2170444"/>
              <a:gd name="connsiteX0" fmla="*/ 4522 w 2817349"/>
              <a:gd name="connsiteY0" fmla="*/ 38519 h 2170444"/>
              <a:gd name="connsiteX1" fmla="*/ 224874 w 2817349"/>
              <a:gd name="connsiteY1" fmla="*/ 2150348 h 2170444"/>
              <a:gd name="connsiteX2" fmla="*/ 2817349 w 2817349"/>
              <a:gd name="connsiteY2" fmla="*/ 2170444 h 2170444"/>
              <a:gd name="connsiteX3" fmla="*/ 2033577 w 2817349"/>
              <a:gd name="connsiteY3" fmla="*/ 0 h 2170444"/>
              <a:gd name="connsiteX4" fmla="*/ 0 w 2817349"/>
              <a:gd name="connsiteY4" fmla="*/ 35379 h 2170444"/>
              <a:gd name="connsiteX0" fmla="*/ 4522 w 2817349"/>
              <a:gd name="connsiteY0" fmla="*/ 38519 h 2222738"/>
              <a:gd name="connsiteX1" fmla="*/ 83904 w 2817349"/>
              <a:gd name="connsiteY1" fmla="*/ 2222738 h 2222738"/>
              <a:gd name="connsiteX2" fmla="*/ 2817349 w 2817349"/>
              <a:gd name="connsiteY2" fmla="*/ 2170444 h 2222738"/>
              <a:gd name="connsiteX3" fmla="*/ 2033577 w 2817349"/>
              <a:gd name="connsiteY3" fmla="*/ 0 h 2222738"/>
              <a:gd name="connsiteX4" fmla="*/ 0 w 2817349"/>
              <a:gd name="connsiteY4" fmla="*/ 35379 h 222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7349" h="2222738">
                <a:moveTo>
                  <a:pt x="4522" y="38519"/>
                </a:moveTo>
                <a:lnTo>
                  <a:pt x="83904" y="2222738"/>
                </a:lnTo>
                <a:lnTo>
                  <a:pt x="2817349" y="2170444"/>
                </a:lnTo>
                <a:lnTo>
                  <a:pt x="2033577" y="0"/>
                </a:lnTo>
                <a:lnTo>
                  <a:pt x="0" y="35379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Voľný tvar 5"/>
          <p:cNvSpPr/>
          <p:nvPr/>
        </p:nvSpPr>
        <p:spPr>
          <a:xfrm>
            <a:off x="1361440" y="3368040"/>
            <a:ext cx="2992120" cy="1016000"/>
          </a:xfrm>
          <a:custGeom>
            <a:avLst/>
            <a:gdLst>
              <a:gd name="connsiteX0" fmla="*/ 0 w 2992120"/>
              <a:gd name="connsiteY0" fmla="*/ 1016000 h 1016000"/>
              <a:gd name="connsiteX1" fmla="*/ 2992120 w 2992120"/>
              <a:gd name="connsiteY1" fmla="*/ 944880 h 1016000"/>
              <a:gd name="connsiteX2" fmla="*/ 2758440 w 2992120"/>
              <a:gd name="connsiteY2" fmla="*/ 0 h 1016000"/>
              <a:gd name="connsiteX3" fmla="*/ 15240 w 2992120"/>
              <a:gd name="connsiteY3" fmla="*/ 0 h 1016000"/>
              <a:gd name="connsiteX4" fmla="*/ 0 w 2992120"/>
              <a:gd name="connsiteY4" fmla="*/ 101600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2120" h="1016000">
                <a:moveTo>
                  <a:pt x="0" y="1016000"/>
                </a:moveTo>
                <a:lnTo>
                  <a:pt x="2992120" y="944880"/>
                </a:lnTo>
                <a:lnTo>
                  <a:pt x="2758440" y="0"/>
                </a:lnTo>
                <a:lnTo>
                  <a:pt x="15240" y="0"/>
                </a:lnTo>
                <a:lnTo>
                  <a:pt x="0" y="1016000"/>
                </a:ln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BlokTextu 6"/>
          <p:cNvSpPr txBox="1"/>
          <p:nvPr/>
        </p:nvSpPr>
        <p:spPr>
          <a:xfrm>
            <a:off x="2191954" y="380360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>
                <a:solidFill>
                  <a:srgbClr val="FFFF00"/>
                </a:solidFill>
              </a:rPr>
              <a:t>2023</a:t>
            </a:r>
          </a:p>
        </p:txBody>
      </p:sp>
      <p:sp>
        <p:nvSpPr>
          <p:cNvPr id="8" name="BlokTextu 7"/>
          <p:cNvSpPr txBox="1"/>
          <p:nvPr/>
        </p:nvSpPr>
        <p:spPr>
          <a:xfrm>
            <a:off x="3721297" y="453989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2024</a:t>
            </a:r>
          </a:p>
        </p:txBody>
      </p:sp>
      <p:sp>
        <p:nvSpPr>
          <p:cNvPr id="10" name="Obdĺžnik 9"/>
          <p:cNvSpPr/>
          <p:nvPr/>
        </p:nvSpPr>
        <p:spPr>
          <a:xfrm>
            <a:off x="1805469" y="5167107"/>
            <a:ext cx="772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600 m</a:t>
            </a:r>
          </a:p>
        </p:txBody>
      </p:sp>
      <p:sp>
        <p:nvSpPr>
          <p:cNvPr id="11" name="Obdĺžnik 10"/>
          <p:cNvSpPr/>
          <p:nvPr/>
        </p:nvSpPr>
        <p:spPr>
          <a:xfrm>
            <a:off x="3540515" y="6434328"/>
            <a:ext cx="772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800 m</a:t>
            </a:r>
          </a:p>
        </p:txBody>
      </p:sp>
      <p:sp>
        <p:nvSpPr>
          <p:cNvPr id="12" name="Obdĺžnik 11"/>
          <p:cNvSpPr/>
          <p:nvPr/>
        </p:nvSpPr>
        <p:spPr>
          <a:xfrm>
            <a:off x="3154030" y="3973132"/>
            <a:ext cx="772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560 m</a:t>
            </a:r>
          </a:p>
        </p:txBody>
      </p:sp>
      <p:sp>
        <p:nvSpPr>
          <p:cNvPr id="13" name="BlokTextu 12"/>
          <p:cNvSpPr txBox="1"/>
          <p:nvPr/>
        </p:nvSpPr>
        <p:spPr>
          <a:xfrm>
            <a:off x="6430733" y="3663132"/>
            <a:ext cx="2417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700 x 600 m = 0,42 km2</a:t>
            </a:r>
          </a:p>
        </p:txBody>
      </p:sp>
      <p:sp>
        <p:nvSpPr>
          <p:cNvPr id="14" name="BlokTextu 13"/>
          <p:cNvSpPr txBox="1"/>
          <p:nvPr/>
        </p:nvSpPr>
        <p:spPr>
          <a:xfrm>
            <a:off x="6430733" y="3152387"/>
            <a:ext cx="3119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err="1">
                <a:solidFill>
                  <a:srgbClr val="FF0000"/>
                </a:solidFill>
              </a:rPr>
              <a:t>This</a:t>
            </a:r>
            <a:r>
              <a:rPr lang="sk-SK" dirty="0">
                <a:solidFill>
                  <a:srgbClr val="FF0000"/>
                </a:solidFill>
              </a:rPr>
              <a:t> </a:t>
            </a:r>
            <a:r>
              <a:rPr lang="sk-SK" dirty="0" err="1">
                <a:solidFill>
                  <a:srgbClr val="FF0000"/>
                </a:solidFill>
              </a:rPr>
              <a:t>summer</a:t>
            </a:r>
            <a:r>
              <a:rPr lang="sk-SK" dirty="0">
                <a:solidFill>
                  <a:srgbClr val="FF0000"/>
                </a:solidFill>
              </a:rPr>
              <a:t> </a:t>
            </a:r>
            <a:r>
              <a:rPr lang="sk-SK" dirty="0" err="1">
                <a:solidFill>
                  <a:srgbClr val="FF0000"/>
                </a:solidFill>
              </a:rPr>
              <a:t>school</a:t>
            </a:r>
            <a:r>
              <a:rPr lang="sk-SK" dirty="0">
                <a:solidFill>
                  <a:srgbClr val="FF0000"/>
                </a:solidFill>
              </a:rPr>
              <a:t> IRSSS 2024</a:t>
            </a:r>
          </a:p>
        </p:txBody>
      </p:sp>
      <p:pic>
        <p:nvPicPr>
          <p:cNvPr id="15" name="Obrázok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733" y="4157798"/>
            <a:ext cx="4995971" cy="2502198"/>
          </a:xfrm>
          <a:prstGeom prst="rect">
            <a:avLst/>
          </a:prstGeom>
        </p:spPr>
      </p:pic>
      <p:sp>
        <p:nvSpPr>
          <p:cNvPr id="16" name="BlokTextu 15"/>
          <p:cNvSpPr txBox="1"/>
          <p:nvPr/>
        </p:nvSpPr>
        <p:spPr>
          <a:xfrm>
            <a:off x="8934740" y="4157798"/>
            <a:ext cx="2491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err="1">
                <a:solidFill>
                  <a:srgbClr val="FFFF00"/>
                </a:solidFill>
              </a:rPr>
              <a:t>Lidar</a:t>
            </a:r>
            <a:r>
              <a:rPr lang="sk-SK" dirty="0">
                <a:solidFill>
                  <a:srgbClr val="FFFF00"/>
                </a:solidFill>
              </a:rPr>
              <a:t> </a:t>
            </a:r>
            <a:r>
              <a:rPr lang="sk-SK" dirty="0" err="1">
                <a:solidFill>
                  <a:srgbClr val="FFFF00"/>
                </a:solidFill>
              </a:rPr>
              <a:t>flight</a:t>
            </a:r>
            <a:r>
              <a:rPr lang="sk-SK" dirty="0">
                <a:solidFill>
                  <a:srgbClr val="FFFF00"/>
                </a:solidFill>
              </a:rPr>
              <a:t> </a:t>
            </a:r>
            <a:r>
              <a:rPr lang="sk-SK" dirty="0" err="1">
                <a:solidFill>
                  <a:srgbClr val="FFFF00"/>
                </a:solidFill>
              </a:rPr>
              <a:t>strips</a:t>
            </a:r>
            <a:r>
              <a:rPr lang="sk-SK" dirty="0">
                <a:solidFill>
                  <a:srgbClr val="FFFF00"/>
                </a:solidFill>
              </a:rPr>
              <a:t> in 2023</a:t>
            </a:r>
          </a:p>
        </p:txBody>
      </p:sp>
    </p:spTree>
    <p:extLst>
      <p:ext uri="{BB962C8B-B14F-4D97-AF65-F5344CB8AC3E}">
        <p14:creationId xmlns:p14="http://schemas.microsoft.com/office/powerpoint/2010/main" val="3886794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Determining Optimal Point Density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Factors influencing point density:</a:t>
            </a:r>
          </a:p>
          <a:p>
            <a:r>
              <a:rPr lang="en-US" dirty="0"/>
              <a:t>  1. Terrain complexity: Higher density for rugged areas.</a:t>
            </a:r>
          </a:p>
          <a:p>
            <a:r>
              <a:rPr lang="en-US" dirty="0"/>
              <a:t>  2. Feature size: Match density with smallest features.</a:t>
            </a:r>
          </a:p>
          <a:p>
            <a:r>
              <a:rPr lang="en-US" dirty="0"/>
              <a:t>  3. Application type: Urban, forestry, or geology.</a:t>
            </a:r>
          </a:p>
          <a:p>
            <a:endParaRPr lang="en-US" dirty="0"/>
          </a:p>
          <a:p>
            <a:r>
              <a:rPr lang="sk-SK" sz="2000" b="1" dirty="0"/>
              <a:t>Point </a:t>
            </a:r>
            <a:r>
              <a:rPr lang="sk-SK" sz="2000" b="1" dirty="0" err="1"/>
              <a:t>density</a:t>
            </a:r>
            <a:r>
              <a:rPr lang="sk-SK" sz="2000" b="1" dirty="0"/>
              <a:t> </a:t>
            </a:r>
            <a:r>
              <a:rPr lang="sk-SK" sz="2000" dirty="0"/>
              <a:t>= </a:t>
            </a:r>
            <a:r>
              <a:rPr lang="sk-SK" sz="2000" dirty="0" err="1"/>
              <a:t>number</a:t>
            </a:r>
            <a:r>
              <a:rPr lang="sk-SK" sz="2000" dirty="0"/>
              <a:t> of </a:t>
            </a:r>
            <a:r>
              <a:rPr lang="sk-SK" sz="2000" dirty="0" err="1"/>
              <a:t>points</a:t>
            </a:r>
            <a:r>
              <a:rPr lang="sk-SK" sz="2000" dirty="0"/>
              <a:t> / </a:t>
            </a:r>
            <a:r>
              <a:rPr lang="sk-SK" sz="2000" dirty="0" err="1"/>
              <a:t>area</a:t>
            </a:r>
            <a:r>
              <a:rPr lang="sk-SK" sz="2000" dirty="0"/>
              <a:t> </a:t>
            </a:r>
            <a:r>
              <a:rPr lang="sk-SK" sz="2000" dirty="0" err="1"/>
              <a:t>coverage</a:t>
            </a:r>
            <a:r>
              <a:rPr lang="sk-SK" sz="2000" dirty="0"/>
              <a:t> </a:t>
            </a:r>
            <a:r>
              <a:rPr lang="en-GB" sz="2000" dirty="0"/>
              <a:t>[points per square metre]</a:t>
            </a:r>
          </a:p>
          <a:p>
            <a:r>
              <a:rPr lang="en-GB" sz="2000" b="1" dirty="0"/>
              <a:t>Point spacing </a:t>
            </a:r>
            <a:r>
              <a:rPr lang="en-GB" sz="2000" dirty="0"/>
              <a:t>= SQRT(1/</a:t>
            </a:r>
            <a:r>
              <a:rPr lang="en-GB" sz="2000" b="1" dirty="0"/>
              <a:t>point density</a:t>
            </a:r>
            <a:r>
              <a:rPr lang="en-GB" sz="2000" dirty="0"/>
              <a:t>) [average distance between points in meters]</a:t>
            </a:r>
            <a:endParaRPr lang="sk-SK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579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Shannon-Nyquist Theorem in LiDAR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10864" cy="4351338"/>
          </a:xfrm>
        </p:spPr>
        <p:txBody>
          <a:bodyPr/>
          <a:lstStyle/>
          <a:p>
            <a:r>
              <a:rPr lang="en-US" dirty="0"/>
              <a:t>A signal must be sampled at least twice its highest frequency.</a:t>
            </a:r>
          </a:p>
          <a:p>
            <a:r>
              <a:rPr lang="en-US" dirty="0"/>
              <a:t>Applicable in remote sensing to set the optimal spatial resolution</a:t>
            </a:r>
          </a:p>
          <a:p>
            <a:r>
              <a:rPr lang="en-US" dirty="0"/>
              <a:t>Application in LiDAR: Point spacing</a:t>
            </a:r>
            <a:r>
              <a:rPr lang="sk-SK" dirty="0"/>
              <a:t> =</a:t>
            </a:r>
            <a:r>
              <a:rPr lang="en-US" dirty="0"/>
              <a:t> 0.5 × smallest feature size.</a:t>
            </a:r>
          </a:p>
          <a:p>
            <a:r>
              <a:rPr lang="en-US" dirty="0"/>
              <a:t>Example: We want to distinguish 1 m-wide ditches/tectonic ruptures, point spacing 0.5 x 1m = 0.5 m.</a:t>
            </a:r>
          </a:p>
          <a:p>
            <a:r>
              <a:rPr lang="en-US" dirty="0"/>
              <a:t>Similar principle to set the pixel size of an image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03605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Data Processing Overview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err="1"/>
              <a:t>Steps</a:t>
            </a:r>
            <a:r>
              <a:rPr lang="sk-SK" dirty="0"/>
              <a:t>: </a:t>
            </a:r>
            <a:r>
              <a:rPr lang="sk-SK" dirty="0" err="1"/>
              <a:t>Georeferencing</a:t>
            </a:r>
            <a:r>
              <a:rPr lang="sk-SK" dirty="0"/>
              <a:t>, </a:t>
            </a:r>
            <a:r>
              <a:rPr lang="sk-SK" dirty="0" err="1"/>
              <a:t>filtering</a:t>
            </a:r>
            <a:r>
              <a:rPr lang="sk-SK" dirty="0"/>
              <a:t>, </a:t>
            </a:r>
            <a:r>
              <a:rPr lang="sk-SK" dirty="0" err="1"/>
              <a:t>noise</a:t>
            </a:r>
            <a:r>
              <a:rPr lang="sk-SK" dirty="0"/>
              <a:t> </a:t>
            </a:r>
            <a:r>
              <a:rPr lang="sk-SK" dirty="0" err="1"/>
              <a:t>removal</a:t>
            </a:r>
            <a:endParaRPr lang="sk-SK" dirty="0"/>
          </a:p>
          <a:p>
            <a:r>
              <a:rPr lang="sk-SK" dirty="0" err="1"/>
              <a:t>Creating</a:t>
            </a:r>
            <a:r>
              <a:rPr lang="sk-SK" dirty="0"/>
              <a:t> </a:t>
            </a:r>
            <a:r>
              <a:rPr lang="sk-SK" dirty="0" err="1"/>
              <a:t>digital</a:t>
            </a:r>
            <a:r>
              <a:rPr lang="sk-SK" dirty="0"/>
              <a:t> </a:t>
            </a:r>
            <a:r>
              <a:rPr lang="sk-SK" dirty="0" err="1"/>
              <a:t>elevation</a:t>
            </a:r>
            <a:r>
              <a:rPr lang="sk-SK" dirty="0"/>
              <a:t> </a:t>
            </a:r>
            <a:r>
              <a:rPr lang="sk-SK" dirty="0" err="1"/>
              <a:t>models</a:t>
            </a:r>
            <a:r>
              <a:rPr lang="sk-SK" dirty="0"/>
              <a:t> (</a:t>
            </a:r>
            <a:r>
              <a:rPr lang="sk-SK" dirty="0" err="1"/>
              <a:t>DEMs</a:t>
            </a:r>
            <a:r>
              <a:rPr lang="sk-SK" dirty="0"/>
              <a:t>) or 3D </a:t>
            </a:r>
            <a:r>
              <a:rPr lang="sk-SK" dirty="0" err="1"/>
              <a:t>models</a:t>
            </a:r>
            <a:endParaRPr lang="sk-SK" dirty="0"/>
          </a:p>
          <a:p>
            <a:pPr lvl="1"/>
            <a:r>
              <a:rPr lang="sk-SK" dirty="0"/>
              <a:t>DTM, DSM, CHM, </a:t>
            </a:r>
            <a:r>
              <a:rPr lang="sk-SK" dirty="0" err="1"/>
              <a:t>nDSM</a:t>
            </a:r>
            <a:endParaRPr lang="sk-SK" dirty="0"/>
          </a:p>
          <a:p>
            <a:r>
              <a:rPr lang="sk-SK" dirty="0" err="1"/>
              <a:t>Common</a:t>
            </a:r>
            <a:r>
              <a:rPr lang="sk-SK" dirty="0"/>
              <a:t> software: </a:t>
            </a:r>
            <a:r>
              <a:rPr lang="sk-SK" dirty="0" err="1"/>
              <a:t>RiPROCESS</a:t>
            </a:r>
            <a:r>
              <a:rPr lang="sk-SK" dirty="0"/>
              <a:t>, </a:t>
            </a:r>
            <a:r>
              <a:rPr lang="sk-SK" dirty="0" err="1"/>
              <a:t>TerraScan</a:t>
            </a:r>
            <a:r>
              <a:rPr lang="sk-SK" dirty="0"/>
              <a:t>, </a:t>
            </a:r>
            <a:r>
              <a:rPr lang="sk-SK" dirty="0" err="1"/>
              <a:t>LASTools</a:t>
            </a:r>
            <a:r>
              <a:rPr lang="sk-SK" dirty="0"/>
              <a:t>, </a:t>
            </a:r>
            <a:r>
              <a:rPr lang="sk-SK" dirty="0" err="1"/>
              <a:t>CloudCompare</a:t>
            </a:r>
            <a:r>
              <a:rPr lang="sk-SK" dirty="0"/>
              <a:t>, </a:t>
            </a:r>
            <a:r>
              <a:rPr lang="sk-SK" dirty="0" err="1"/>
              <a:t>Blender</a:t>
            </a:r>
            <a:r>
              <a:rPr lang="sk-SK" dirty="0"/>
              <a:t>, </a:t>
            </a:r>
            <a:r>
              <a:rPr lang="sk-SK" dirty="0" err="1"/>
              <a:t>ArcGIS</a:t>
            </a:r>
            <a:r>
              <a:rPr lang="sk-SK" dirty="0"/>
              <a:t>, QGIS, GRASS GIS, ...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93066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Challenges in LiDAR Data Collection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err="1"/>
              <a:t>What</a:t>
            </a:r>
            <a:r>
              <a:rPr lang="sk-SK" dirty="0"/>
              <a:t> </a:t>
            </a:r>
            <a:r>
              <a:rPr lang="sk-SK" dirty="0" err="1"/>
              <a:t>is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objective</a:t>
            </a:r>
            <a:r>
              <a:rPr lang="sk-SK" dirty="0"/>
              <a:t>? </a:t>
            </a:r>
            <a:r>
              <a:rPr lang="sk-SK" dirty="0" err="1"/>
              <a:t>Terrain</a:t>
            </a:r>
            <a:r>
              <a:rPr lang="sk-SK" dirty="0"/>
              <a:t>, </a:t>
            </a:r>
            <a:r>
              <a:rPr lang="sk-SK" dirty="0" err="1"/>
              <a:t>vegetation</a:t>
            </a:r>
            <a:r>
              <a:rPr lang="sk-SK" dirty="0"/>
              <a:t>, </a:t>
            </a:r>
            <a:r>
              <a:rPr lang="sk-SK" dirty="0" err="1"/>
              <a:t>both</a:t>
            </a:r>
            <a:r>
              <a:rPr lang="sk-SK" dirty="0"/>
              <a:t>?</a:t>
            </a:r>
          </a:p>
          <a:p>
            <a:r>
              <a:rPr lang="en-US" dirty="0"/>
              <a:t>Factors: altitude, speed, vegetation, terrain</a:t>
            </a:r>
            <a:r>
              <a:rPr lang="sk-SK" dirty="0"/>
              <a:t>, </a:t>
            </a:r>
            <a:r>
              <a:rPr lang="sk-SK" dirty="0" err="1"/>
              <a:t>weather</a:t>
            </a:r>
            <a:endParaRPr lang="sk-SK" dirty="0"/>
          </a:p>
          <a:p>
            <a:r>
              <a:rPr lang="en-US" dirty="0"/>
              <a:t>GNSS signal quality can impact accuracy</a:t>
            </a:r>
            <a:endParaRPr lang="sk-SK" dirty="0"/>
          </a:p>
          <a:p>
            <a:r>
              <a:rPr lang="en-US" dirty="0"/>
              <a:t>Mitigating challenges: careful planning and sensor settings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52250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Applications of UAV LiDAR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Topographic mapping, geomorphology</a:t>
            </a:r>
            <a:endParaRPr lang="sk-SK" dirty="0"/>
          </a:p>
          <a:p>
            <a:r>
              <a:rPr lang="en-US" dirty="0"/>
              <a:t>Forestry and vegetation studies</a:t>
            </a:r>
            <a:endParaRPr lang="sk-SK" dirty="0"/>
          </a:p>
          <a:p>
            <a:r>
              <a:rPr lang="en-US" dirty="0"/>
              <a:t>Urban infrastructure monitoring</a:t>
            </a:r>
            <a:endParaRPr lang="sk-SK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2"/>
          <a:srcRect t="12836"/>
          <a:stretch/>
        </p:blipFill>
        <p:spPr>
          <a:xfrm>
            <a:off x="203200" y="3381633"/>
            <a:ext cx="7264400" cy="3476367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3"/>
          <a:srcRect t="16211" r="9004" b="3881"/>
          <a:stretch/>
        </p:blipFill>
        <p:spPr>
          <a:xfrm>
            <a:off x="9331399" y="2896583"/>
            <a:ext cx="2657401" cy="3916173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426FA33F-D3F3-5A79-B26D-1005F551F0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600" y="3664227"/>
            <a:ext cx="1507752" cy="2380883"/>
          </a:xfrm>
          <a:prstGeom prst="rect">
            <a:avLst/>
          </a:prstGeom>
        </p:spPr>
      </p:pic>
      <p:sp>
        <p:nvSpPr>
          <p:cNvPr id="8" name="BlokTextu 7"/>
          <p:cNvSpPr txBox="1"/>
          <p:nvPr/>
        </p:nvSpPr>
        <p:spPr>
          <a:xfrm>
            <a:off x="8134599" y="2458332"/>
            <a:ext cx="2525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err="1"/>
              <a:t>Leaf</a:t>
            </a:r>
            <a:r>
              <a:rPr lang="sk-SK" dirty="0"/>
              <a:t> </a:t>
            </a:r>
            <a:r>
              <a:rPr lang="sk-SK" dirty="0" err="1"/>
              <a:t>area</a:t>
            </a:r>
            <a:r>
              <a:rPr lang="sk-SK" dirty="0"/>
              <a:t> </a:t>
            </a:r>
            <a:r>
              <a:rPr lang="sk-SK" dirty="0" err="1"/>
              <a:t>density</a:t>
            </a:r>
            <a:r>
              <a:rPr lang="sk-SK" dirty="0"/>
              <a:t> m2/m3</a:t>
            </a:r>
          </a:p>
        </p:txBody>
      </p:sp>
      <p:sp>
        <p:nvSpPr>
          <p:cNvPr id="9" name="BlokTextu 8"/>
          <p:cNvSpPr txBox="1"/>
          <p:nvPr/>
        </p:nvSpPr>
        <p:spPr>
          <a:xfrm>
            <a:off x="8172522" y="3275705"/>
            <a:ext cx="12947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 err="1"/>
              <a:t>Tilia</a:t>
            </a:r>
            <a:r>
              <a:rPr lang="sk-SK" sz="1600" dirty="0"/>
              <a:t> </a:t>
            </a:r>
            <a:r>
              <a:rPr lang="sk-SK" sz="1600" dirty="0" err="1"/>
              <a:t>coradata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226243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Applications</a:t>
            </a:r>
            <a:r>
              <a:rPr lang="sk-SK" dirty="0"/>
              <a:t> of </a:t>
            </a:r>
            <a:r>
              <a:rPr lang="sk-SK" dirty="0" err="1"/>
              <a:t>airborne</a:t>
            </a:r>
            <a:r>
              <a:rPr lang="sk-SK" dirty="0"/>
              <a:t> </a:t>
            </a:r>
            <a:r>
              <a:rPr lang="sk-SK" dirty="0" err="1"/>
              <a:t>LiDAR</a:t>
            </a:r>
            <a:endParaRPr lang="sk-SK" dirty="0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3591560" cy="4351338"/>
          </a:xfrm>
        </p:spPr>
        <p:txBody>
          <a:bodyPr>
            <a:normAutofit/>
          </a:bodyPr>
          <a:lstStyle/>
          <a:p>
            <a:r>
              <a:rPr lang="en-US" sz="2000" dirty="0"/>
              <a:t>Topographic mapping</a:t>
            </a:r>
            <a:endParaRPr lang="sk-SK" sz="2000" dirty="0"/>
          </a:p>
          <a:p>
            <a:r>
              <a:rPr lang="sk-SK" sz="2000" dirty="0" err="1"/>
              <a:t>E.g</a:t>
            </a:r>
            <a:r>
              <a:rPr lang="sk-SK" sz="2000" dirty="0"/>
              <a:t>. </a:t>
            </a:r>
            <a:r>
              <a:rPr lang="sk-SK" sz="2000" dirty="0" err="1"/>
              <a:t>geomorphometric</a:t>
            </a:r>
            <a:r>
              <a:rPr lang="sk-SK" sz="2000" dirty="0"/>
              <a:t> </a:t>
            </a:r>
            <a:r>
              <a:rPr lang="sk-SK" sz="2000" dirty="0" err="1"/>
              <a:t>parameters</a:t>
            </a:r>
            <a:r>
              <a:rPr lang="sk-SK" sz="2000" dirty="0"/>
              <a:t> </a:t>
            </a:r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identification</a:t>
            </a:r>
            <a:r>
              <a:rPr lang="sk-SK" sz="2000" dirty="0"/>
              <a:t> of break </a:t>
            </a:r>
            <a:r>
              <a:rPr lang="sk-SK" sz="2000" dirty="0" err="1"/>
              <a:t>lines</a:t>
            </a:r>
            <a:r>
              <a:rPr lang="sk-SK" sz="2000" dirty="0"/>
              <a:t>/</a:t>
            </a:r>
            <a:r>
              <a:rPr lang="sk-SK" sz="2000" dirty="0" err="1"/>
              <a:t>faults</a:t>
            </a:r>
            <a:r>
              <a:rPr lang="sk-SK" sz="2000" dirty="0"/>
              <a:t>/</a:t>
            </a:r>
            <a:r>
              <a:rPr lang="sk-SK" sz="2000" dirty="0" err="1"/>
              <a:t>tectonic</a:t>
            </a:r>
            <a:r>
              <a:rPr lang="sk-SK" sz="2000" dirty="0"/>
              <a:t> </a:t>
            </a:r>
            <a:r>
              <a:rPr lang="sk-SK" sz="2000" dirty="0" err="1"/>
              <a:t>features</a:t>
            </a:r>
            <a:endParaRPr lang="sk-SK" sz="2000" dirty="0"/>
          </a:p>
          <a:p>
            <a:endParaRPr lang="sk-SK" sz="2000" dirty="0"/>
          </a:p>
        </p:txBody>
      </p:sp>
      <p:pic>
        <p:nvPicPr>
          <p:cNvPr id="3074" name="Picture 2" descr="Fig.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60" y="1562581"/>
            <a:ext cx="7660640" cy="529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ig.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" y="3459749"/>
            <a:ext cx="4312920" cy="339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dĺžnik 9"/>
          <p:cNvSpPr/>
          <p:nvPr/>
        </p:nvSpPr>
        <p:spPr>
          <a:xfrm>
            <a:off x="5274722" y="6488668"/>
            <a:ext cx="691727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sk-SK" b="0" i="0" u="none" strike="noStrike" dirty="0" err="1">
                <a:effectLst/>
                <a:latin typeface="ElsevierSans"/>
                <a:hlinkClick r:id="rId4" tooltip="Persistent link using digital object identifier"/>
              </a:rPr>
              <a:t>Bóna</a:t>
            </a:r>
            <a:r>
              <a:rPr lang="sk-SK" b="0" i="0" u="none" strike="noStrike" dirty="0">
                <a:effectLst/>
                <a:latin typeface="ElsevierSans"/>
                <a:hlinkClick r:id="rId4" tooltip="Persistent link using digital object identifier"/>
              </a:rPr>
              <a:t> et al. 2024: https://doi.org/10.1016/j.geomorph.2024.109420</a:t>
            </a:r>
            <a:endParaRPr lang="sk-SK" dirty="0"/>
          </a:p>
        </p:txBody>
      </p:sp>
      <p:cxnSp>
        <p:nvCxnSpPr>
          <p:cNvPr id="12" name="Rovná spojovacia šípka 11"/>
          <p:cNvCxnSpPr/>
          <p:nvPr/>
        </p:nvCxnSpPr>
        <p:spPr>
          <a:xfrm flipH="1">
            <a:off x="2633980" y="2849880"/>
            <a:ext cx="3126740" cy="2895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12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 to UAV LiDAR Mapping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7527587" cy="4351338"/>
          </a:xfrm>
        </p:spPr>
        <p:txBody>
          <a:bodyPr>
            <a:normAutofit/>
          </a:bodyPr>
          <a:lstStyle/>
          <a:p>
            <a:r>
              <a:rPr lang="en-US" sz="2000" dirty="0"/>
              <a:t>What is LiDAR?</a:t>
            </a:r>
            <a:endParaRPr lang="sk-SK" sz="2000" dirty="0"/>
          </a:p>
          <a:p>
            <a:r>
              <a:rPr lang="en-US" sz="2000" dirty="0"/>
              <a:t>Overview of UAV-based LiDAR </a:t>
            </a:r>
            <a:r>
              <a:rPr lang="sk-SK" sz="2000" dirty="0" err="1"/>
              <a:t>mission</a:t>
            </a:r>
            <a:r>
              <a:rPr lang="sk-SK" sz="2000" dirty="0"/>
              <a:t> </a:t>
            </a:r>
            <a:r>
              <a:rPr lang="sk-SK" sz="2000" dirty="0" err="1"/>
              <a:t>planning</a:t>
            </a:r>
            <a:endParaRPr lang="sk-SK" sz="2000" dirty="0"/>
          </a:p>
          <a:p>
            <a:r>
              <a:rPr lang="en-US" sz="2000" dirty="0"/>
              <a:t>Applications in environmental studies</a:t>
            </a:r>
            <a:endParaRPr lang="sk-SK" sz="2000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69773"/>
            <a:ext cx="5961434" cy="3788227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635" y="2266544"/>
            <a:ext cx="5395322" cy="4591455"/>
          </a:xfrm>
          <a:prstGeom prst="rect">
            <a:avLst/>
          </a:prstGeom>
        </p:spPr>
      </p:pic>
      <p:sp>
        <p:nvSpPr>
          <p:cNvPr id="8" name="BlokTextu 7"/>
          <p:cNvSpPr txBox="1"/>
          <p:nvPr/>
        </p:nvSpPr>
        <p:spPr>
          <a:xfrm>
            <a:off x="5068110" y="6281366"/>
            <a:ext cx="1442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err="1">
                <a:solidFill>
                  <a:schemeClr val="bg1"/>
                </a:solidFill>
              </a:rPr>
              <a:t>Forest</a:t>
            </a:r>
            <a:r>
              <a:rPr lang="sk-SK" dirty="0">
                <a:solidFill>
                  <a:schemeClr val="bg1"/>
                </a:solidFill>
              </a:rPr>
              <a:t> in </a:t>
            </a:r>
            <a:r>
              <a:rPr lang="sk-SK" dirty="0" err="1">
                <a:solidFill>
                  <a:schemeClr val="bg1"/>
                </a:solidFill>
              </a:rPr>
              <a:t>Alps</a:t>
            </a:r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9" name="BlokTextu 8"/>
          <p:cNvSpPr txBox="1"/>
          <p:nvPr/>
        </p:nvSpPr>
        <p:spPr>
          <a:xfrm>
            <a:off x="10003654" y="6304002"/>
            <a:ext cx="2051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>
                <a:solidFill>
                  <a:schemeClr val="bg1"/>
                </a:solidFill>
              </a:rPr>
              <a:t>Odra </a:t>
            </a:r>
            <a:r>
              <a:rPr lang="sk-SK" dirty="0" err="1">
                <a:solidFill>
                  <a:schemeClr val="bg1"/>
                </a:solidFill>
              </a:rPr>
              <a:t>river</a:t>
            </a:r>
            <a:r>
              <a:rPr lang="sk-SK" dirty="0">
                <a:solidFill>
                  <a:schemeClr val="bg1"/>
                </a:solidFill>
              </a:rPr>
              <a:t> in </a:t>
            </a:r>
            <a:r>
              <a:rPr lang="sk-SK" dirty="0" err="1">
                <a:solidFill>
                  <a:schemeClr val="bg1"/>
                </a:solidFill>
              </a:rPr>
              <a:t>Poland</a:t>
            </a:r>
            <a:endParaRPr lang="sk-S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165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ázok 2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8619" y="-408149"/>
            <a:ext cx="4665133" cy="2528849"/>
          </a:xfrm>
          <a:prstGeom prst="rect">
            <a:avLst/>
          </a:prstGeom>
        </p:spPr>
      </p:pic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3334" y="2095301"/>
            <a:ext cx="5740418" cy="3839369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2120701"/>
            <a:ext cx="5740419" cy="381396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945647" cy="1325563"/>
          </a:xfrm>
        </p:spPr>
        <p:txBody>
          <a:bodyPr>
            <a:normAutofit/>
          </a:bodyPr>
          <a:lstStyle/>
          <a:p>
            <a:r>
              <a:rPr lang="sk-SK" sz="2800" b="1" dirty="0" err="1"/>
              <a:t>Assessing</a:t>
            </a:r>
            <a:r>
              <a:rPr lang="sk-SK" sz="2800" b="1" dirty="0"/>
              <a:t> </a:t>
            </a:r>
            <a:r>
              <a:rPr lang="sk-SK" sz="2800" b="1" dirty="0" err="1"/>
              <a:t>urban</a:t>
            </a:r>
            <a:r>
              <a:rPr lang="sk-SK" sz="2800" b="1" dirty="0"/>
              <a:t> </a:t>
            </a:r>
            <a:r>
              <a:rPr lang="sk-SK" sz="2800" b="1" dirty="0" err="1"/>
              <a:t>tree</a:t>
            </a:r>
            <a:r>
              <a:rPr lang="sk-SK" sz="2800" b="1" dirty="0"/>
              <a:t> </a:t>
            </a:r>
            <a:r>
              <a:rPr lang="sk-SK" sz="2800" b="1" dirty="0" err="1"/>
              <a:t>health</a:t>
            </a:r>
            <a:r>
              <a:rPr lang="sk-SK" sz="2800" b="1" dirty="0"/>
              <a:t/>
            </a:r>
            <a:br>
              <a:rPr lang="sk-SK" sz="2800" b="1" dirty="0"/>
            </a:br>
            <a:r>
              <a:rPr lang="sk-SK" sz="2000" dirty="0" err="1"/>
              <a:t>Leaf</a:t>
            </a:r>
            <a:r>
              <a:rPr lang="sk-SK" sz="2000" dirty="0"/>
              <a:t> </a:t>
            </a:r>
            <a:r>
              <a:rPr lang="sk-SK" sz="2000" dirty="0" err="1"/>
              <a:t>area</a:t>
            </a:r>
            <a:r>
              <a:rPr lang="sk-SK" sz="2000" dirty="0"/>
              <a:t> index </a:t>
            </a:r>
            <a:r>
              <a:rPr lang="sk-SK" sz="2000" dirty="0" err="1"/>
              <a:t>derived</a:t>
            </a:r>
            <a:r>
              <a:rPr lang="sk-SK" sz="2000" dirty="0"/>
              <a:t> </a:t>
            </a:r>
            <a:r>
              <a:rPr lang="sk-SK" sz="2000" dirty="0" err="1"/>
              <a:t>from</a:t>
            </a:r>
            <a:r>
              <a:rPr lang="sk-SK" sz="2000" dirty="0"/>
              <a:t> </a:t>
            </a:r>
            <a:r>
              <a:rPr lang="sk-SK" sz="2000" dirty="0" err="1"/>
              <a:t>airborne</a:t>
            </a:r>
            <a:r>
              <a:rPr lang="sk-SK" sz="2000" dirty="0"/>
              <a:t> </a:t>
            </a:r>
            <a:r>
              <a:rPr lang="sk-SK" sz="2000" dirty="0" err="1"/>
              <a:t>lidar</a:t>
            </a:r>
            <a:r>
              <a:rPr lang="sk-SK" sz="2000" dirty="0"/>
              <a:t> to </a:t>
            </a:r>
            <a:r>
              <a:rPr lang="sk-SK" sz="2000" dirty="0" err="1"/>
              <a:t>assess</a:t>
            </a:r>
            <a:r>
              <a:rPr lang="sk-SK" sz="2000" dirty="0"/>
              <a:t> </a:t>
            </a:r>
            <a:r>
              <a:rPr lang="sk-SK" sz="2000" dirty="0" err="1"/>
              <a:t>urban</a:t>
            </a:r>
            <a:r>
              <a:rPr lang="sk-SK" sz="2000" dirty="0"/>
              <a:t> </a:t>
            </a:r>
            <a:r>
              <a:rPr lang="sk-SK" sz="2000" dirty="0" err="1"/>
              <a:t>tree</a:t>
            </a:r>
            <a:r>
              <a:rPr lang="sk-SK" sz="2000" dirty="0"/>
              <a:t> vitality</a:t>
            </a:r>
          </a:p>
        </p:txBody>
      </p:sp>
      <p:sp>
        <p:nvSpPr>
          <p:cNvPr id="5" name="Obdĺžnik 4"/>
          <p:cNvSpPr/>
          <p:nvPr/>
        </p:nvSpPr>
        <p:spPr>
          <a:xfrm>
            <a:off x="10591009" y="5375964"/>
            <a:ext cx="65274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sk-SK" b="1" dirty="0"/>
              <a:t>2024</a:t>
            </a:r>
            <a:endParaRPr lang="sk-SK" dirty="0"/>
          </a:p>
        </p:txBody>
      </p:sp>
      <p:cxnSp>
        <p:nvCxnSpPr>
          <p:cNvPr id="6" name="Rovná spojovacia šípka 5"/>
          <p:cNvCxnSpPr/>
          <p:nvPr/>
        </p:nvCxnSpPr>
        <p:spPr>
          <a:xfrm flipH="1" flipV="1">
            <a:off x="9613900" y="4597400"/>
            <a:ext cx="457275" cy="1549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ovná spojovacia šípka 8"/>
          <p:cNvCxnSpPr/>
          <p:nvPr/>
        </p:nvCxnSpPr>
        <p:spPr>
          <a:xfrm flipH="1" flipV="1">
            <a:off x="4901816" y="4597400"/>
            <a:ext cx="5150234" cy="15494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ĺžnik 13"/>
          <p:cNvSpPr/>
          <p:nvPr/>
        </p:nvSpPr>
        <p:spPr>
          <a:xfrm>
            <a:off x="5769628" y="5340555"/>
            <a:ext cx="65274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sk-SK" b="1" dirty="0"/>
              <a:t>2023</a:t>
            </a:r>
            <a:endParaRPr lang="sk-SK" dirty="0"/>
          </a:p>
        </p:txBody>
      </p:sp>
      <p:sp>
        <p:nvSpPr>
          <p:cNvPr id="17" name="BlokTextu 16"/>
          <p:cNvSpPr txBox="1"/>
          <p:nvPr/>
        </p:nvSpPr>
        <p:spPr>
          <a:xfrm>
            <a:off x="838201" y="6119336"/>
            <a:ext cx="1053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According to both 2023 and 2024 LAIs, this tree has a different/worse greater </a:t>
            </a:r>
            <a:r>
              <a:rPr lang="sk-SK" dirty="0" err="1"/>
              <a:t>tree</a:t>
            </a:r>
            <a:r>
              <a:rPr lang="sk-SK" dirty="0"/>
              <a:t> </a:t>
            </a:r>
            <a:r>
              <a:rPr lang="sk-SK" dirty="0" err="1"/>
              <a:t>vitlity</a:t>
            </a:r>
            <a:r>
              <a:rPr lang="en-US" dirty="0"/>
              <a:t> than its neighbors, which are the same </a:t>
            </a:r>
            <a:r>
              <a:rPr lang="sk-SK" dirty="0" err="1"/>
              <a:t>tree</a:t>
            </a:r>
            <a:r>
              <a:rPr lang="sk-SK" dirty="0"/>
              <a:t> </a:t>
            </a:r>
            <a:r>
              <a:rPr lang="en-US" dirty="0"/>
              <a:t>species. </a:t>
            </a:r>
            <a:r>
              <a:rPr lang="sk-SK" dirty="0"/>
              <a:t>L</a:t>
            </a:r>
            <a:r>
              <a:rPr lang="en-US" dirty="0"/>
              <a:t>eft/west is a healthy tree visited by a dendrologist.</a:t>
            </a:r>
            <a:endParaRPr lang="sk-SK" dirty="0"/>
          </a:p>
        </p:txBody>
      </p:sp>
      <p:cxnSp>
        <p:nvCxnSpPr>
          <p:cNvPr id="18" name="Rovná spojovacia šípka 17"/>
          <p:cNvCxnSpPr/>
          <p:nvPr/>
        </p:nvCxnSpPr>
        <p:spPr>
          <a:xfrm flipH="1" flipV="1">
            <a:off x="9457652" y="4838700"/>
            <a:ext cx="594398" cy="13081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ovná spojovacia šípka 20"/>
          <p:cNvCxnSpPr/>
          <p:nvPr/>
        </p:nvCxnSpPr>
        <p:spPr>
          <a:xfrm flipH="1" flipV="1">
            <a:off x="4745568" y="4838700"/>
            <a:ext cx="5306482" cy="13081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ovná spojovacia šípka 24"/>
          <p:cNvCxnSpPr/>
          <p:nvPr/>
        </p:nvCxnSpPr>
        <p:spPr>
          <a:xfrm>
            <a:off x="8441323" y="1476434"/>
            <a:ext cx="1172577" cy="29431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ovná spojovacia šípka 27"/>
          <p:cNvCxnSpPr/>
          <p:nvPr/>
        </p:nvCxnSpPr>
        <p:spPr>
          <a:xfrm>
            <a:off x="7653904" y="1467214"/>
            <a:ext cx="1706456" cy="31868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ovná spojovacia šípka 29"/>
          <p:cNvCxnSpPr/>
          <p:nvPr/>
        </p:nvCxnSpPr>
        <p:spPr>
          <a:xfrm>
            <a:off x="9227510" y="1476434"/>
            <a:ext cx="576513" cy="27908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ovná spojovacia šípka 32"/>
          <p:cNvCxnSpPr/>
          <p:nvPr/>
        </p:nvCxnSpPr>
        <p:spPr>
          <a:xfrm>
            <a:off x="9613900" y="1476434"/>
            <a:ext cx="390124" cy="27433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bdĺžnik 18"/>
          <p:cNvSpPr/>
          <p:nvPr/>
        </p:nvSpPr>
        <p:spPr>
          <a:xfrm>
            <a:off x="8251200" y="1148234"/>
            <a:ext cx="394960" cy="3867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" name="Obdĺžnik 19"/>
          <p:cNvSpPr/>
          <p:nvPr/>
        </p:nvSpPr>
        <p:spPr>
          <a:xfrm>
            <a:off x="4745568" y="4408686"/>
            <a:ext cx="315956" cy="309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2" name="Obdĺžnik 21"/>
          <p:cNvSpPr/>
          <p:nvPr/>
        </p:nvSpPr>
        <p:spPr>
          <a:xfrm>
            <a:off x="9438895" y="4374585"/>
            <a:ext cx="315956" cy="3093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3853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Closing &amp; Key Takeaways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686937"/>
            <a:ext cx="10515600" cy="4351338"/>
          </a:xfrm>
        </p:spPr>
        <p:txBody>
          <a:bodyPr>
            <a:normAutofit/>
          </a:bodyPr>
          <a:lstStyle/>
          <a:p>
            <a:r>
              <a:rPr lang="sk-SK" sz="2400" dirty="0"/>
              <a:t>Laser </a:t>
            </a:r>
            <a:r>
              <a:rPr lang="sk-SK" sz="2400" dirty="0" err="1"/>
              <a:t>scanning</a:t>
            </a:r>
            <a:r>
              <a:rPr lang="sk-SK" sz="2400" dirty="0"/>
              <a:t> </a:t>
            </a:r>
            <a:r>
              <a:rPr lang="sk-SK" sz="2400" dirty="0" err="1"/>
              <a:t>generates</a:t>
            </a:r>
            <a:r>
              <a:rPr lang="sk-SK" sz="2400" dirty="0"/>
              <a:t> </a:t>
            </a:r>
            <a:r>
              <a:rPr lang="sk-SK" sz="2400" dirty="0" err="1"/>
              <a:t>millions</a:t>
            </a:r>
            <a:r>
              <a:rPr lang="sk-SK" sz="2400" dirty="0"/>
              <a:t> of 3D </a:t>
            </a:r>
            <a:r>
              <a:rPr lang="sk-SK" sz="2400" dirty="0" err="1"/>
              <a:t>points</a:t>
            </a:r>
            <a:r>
              <a:rPr lang="sk-SK" sz="2400" dirty="0"/>
              <a:t>, </a:t>
            </a:r>
            <a:r>
              <a:rPr lang="sk-SK" sz="2400" dirty="0" err="1"/>
              <a:t>even</a:t>
            </a:r>
            <a:r>
              <a:rPr lang="sk-SK" sz="2400" dirty="0"/>
              <a:t> on and </a:t>
            </a:r>
            <a:r>
              <a:rPr lang="sk-SK" sz="2400" dirty="0" err="1"/>
              <a:t>under</a:t>
            </a:r>
            <a:r>
              <a:rPr lang="sk-SK" sz="2400" dirty="0"/>
              <a:t> </a:t>
            </a:r>
            <a:r>
              <a:rPr lang="sk-SK" sz="2400" dirty="0" err="1"/>
              <a:t>vegetation</a:t>
            </a:r>
            <a:r>
              <a:rPr lang="sk-SK" sz="2400" dirty="0"/>
              <a:t> </a:t>
            </a:r>
            <a:r>
              <a:rPr lang="sk-SK" sz="2400" dirty="0" err="1"/>
              <a:t>canopy</a:t>
            </a:r>
            <a:r>
              <a:rPr lang="sk-SK" sz="2400" dirty="0"/>
              <a:t> </a:t>
            </a:r>
            <a:r>
              <a:rPr lang="sk-SK" sz="2400" dirty="0" err="1"/>
              <a:t>using</a:t>
            </a:r>
            <a:r>
              <a:rPr lang="sk-SK" sz="2400" dirty="0"/>
              <a:t> </a:t>
            </a:r>
            <a:r>
              <a:rPr lang="sk-SK" sz="2400" dirty="0" err="1"/>
              <a:t>green</a:t>
            </a:r>
            <a:r>
              <a:rPr lang="sk-SK" sz="2400" dirty="0"/>
              <a:t>/</a:t>
            </a:r>
            <a:r>
              <a:rPr lang="sk-SK" sz="2400" dirty="0" err="1"/>
              <a:t>red</a:t>
            </a:r>
            <a:r>
              <a:rPr lang="sk-SK" sz="2400" dirty="0"/>
              <a:t>/</a:t>
            </a:r>
            <a:r>
              <a:rPr lang="sk-SK" sz="2400" dirty="0" err="1"/>
              <a:t>infrared</a:t>
            </a:r>
            <a:r>
              <a:rPr lang="sk-SK" sz="2400" dirty="0"/>
              <a:t> </a:t>
            </a:r>
            <a:r>
              <a:rPr lang="sk-SK" sz="2400" dirty="0" err="1"/>
              <a:t>energy</a:t>
            </a:r>
            <a:r>
              <a:rPr lang="sk-SK" sz="2400" dirty="0"/>
              <a:t> („</a:t>
            </a:r>
            <a:r>
              <a:rPr lang="sk-SK" sz="2400" dirty="0" err="1"/>
              <a:t>light</a:t>
            </a:r>
            <a:r>
              <a:rPr lang="sk-SK" sz="2400" dirty="0"/>
              <a:t>“)</a:t>
            </a:r>
          </a:p>
          <a:p>
            <a:r>
              <a:rPr lang="sk-SK" sz="2400" dirty="0" err="1"/>
              <a:t>Independent</a:t>
            </a:r>
            <a:r>
              <a:rPr lang="sk-SK" sz="2400" dirty="0"/>
              <a:t> of </a:t>
            </a:r>
            <a:r>
              <a:rPr lang="sk-SK" sz="2400" dirty="0" err="1"/>
              <a:t>daylight</a:t>
            </a:r>
            <a:r>
              <a:rPr lang="sk-SK" sz="2400" dirty="0"/>
              <a:t>, </a:t>
            </a:r>
            <a:r>
              <a:rPr lang="sk-SK" sz="2400" dirty="0" err="1"/>
              <a:t>ideally</a:t>
            </a:r>
            <a:r>
              <a:rPr lang="sk-SK" sz="2400" dirty="0"/>
              <a:t> no </a:t>
            </a:r>
            <a:r>
              <a:rPr lang="sk-SK" sz="2400" dirty="0" err="1"/>
              <a:t>rain</a:t>
            </a:r>
            <a:r>
              <a:rPr lang="sk-SK" sz="2400" dirty="0"/>
              <a:t>/</a:t>
            </a:r>
            <a:r>
              <a:rPr lang="sk-SK" sz="2400" dirty="0" err="1"/>
              <a:t>snow</a:t>
            </a:r>
            <a:r>
              <a:rPr lang="sk-SK" sz="2400" dirty="0"/>
              <a:t>/</a:t>
            </a:r>
            <a:r>
              <a:rPr lang="sk-SK" sz="2400" dirty="0" err="1"/>
              <a:t>dust</a:t>
            </a:r>
            <a:r>
              <a:rPr lang="sk-SK" sz="2400" dirty="0"/>
              <a:t> </a:t>
            </a:r>
            <a:r>
              <a:rPr lang="sk-SK" sz="2400" dirty="0" err="1"/>
              <a:t>weather</a:t>
            </a:r>
            <a:endParaRPr lang="sk-SK" sz="2400" dirty="0"/>
          </a:p>
          <a:p>
            <a:r>
              <a:rPr lang="en-US" sz="2400" dirty="0"/>
              <a:t>Importance of point density and GNSS/IMU integration</a:t>
            </a:r>
            <a:endParaRPr lang="sk-SK" sz="2400" dirty="0"/>
          </a:p>
          <a:p>
            <a:r>
              <a:rPr lang="sk-SK" sz="2400" dirty="0"/>
              <a:t>Standard </a:t>
            </a:r>
            <a:r>
              <a:rPr lang="sk-SK" sz="2400" dirty="0" err="1"/>
              <a:t>users</a:t>
            </a:r>
            <a:r>
              <a:rPr lang="sk-SK" sz="2400" dirty="0"/>
              <a:t> </a:t>
            </a:r>
            <a:r>
              <a:rPr lang="sk-SK" sz="2400" dirty="0" err="1"/>
              <a:t>work</a:t>
            </a:r>
            <a:r>
              <a:rPr lang="sk-SK" sz="2400" dirty="0"/>
              <a:t> </a:t>
            </a:r>
            <a:r>
              <a:rPr lang="sk-SK" sz="2400" dirty="0" err="1"/>
              <a:t>with</a:t>
            </a:r>
            <a:r>
              <a:rPr lang="sk-SK" sz="2400" dirty="0"/>
              <a:t> </a:t>
            </a:r>
            <a:r>
              <a:rPr lang="sk-SK" sz="2400" dirty="0" err="1"/>
              <a:t>georeferenced</a:t>
            </a:r>
            <a:r>
              <a:rPr lang="sk-SK" sz="2400" dirty="0"/>
              <a:t> and </a:t>
            </a:r>
            <a:r>
              <a:rPr lang="sk-SK" sz="2400" dirty="0" err="1"/>
              <a:t>classified</a:t>
            </a:r>
            <a:r>
              <a:rPr lang="sk-SK" sz="2400" dirty="0"/>
              <a:t> point </a:t>
            </a:r>
            <a:r>
              <a:rPr lang="sk-SK" sz="2400" dirty="0" err="1"/>
              <a:t>cloud</a:t>
            </a:r>
            <a:endParaRPr lang="sk-SK" sz="2400" dirty="0"/>
          </a:p>
          <a:p>
            <a:r>
              <a:rPr lang="sk-SK" sz="2400" dirty="0" err="1"/>
              <a:t>LiDAR</a:t>
            </a:r>
            <a:r>
              <a:rPr lang="sk-SK" sz="2400" dirty="0"/>
              <a:t> point </a:t>
            </a:r>
            <a:r>
              <a:rPr lang="sk-SK" sz="2400" dirty="0" err="1"/>
              <a:t>cloud</a:t>
            </a:r>
            <a:r>
              <a:rPr lang="sk-SK" sz="2400" dirty="0"/>
              <a:t> </a:t>
            </a:r>
            <a:r>
              <a:rPr lang="sk-SK" sz="2400" dirty="0" err="1"/>
              <a:t>derived</a:t>
            </a:r>
            <a:r>
              <a:rPr lang="sk-SK" sz="2400" dirty="0"/>
              <a:t> </a:t>
            </a:r>
            <a:r>
              <a:rPr lang="sk-SK" sz="2400" dirty="0" err="1"/>
              <a:t>products</a:t>
            </a:r>
            <a:r>
              <a:rPr lang="sk-SK" sz="2400" dirty="0"/>
              <a:t>: DSM, DTM, </a:t>
            </a:r>
            <a:r>
              <a:rPr lang="sk-SK" sz="2400" dirty="0" err="1"/>
              <a:t>nDSM</a:t>
            </a:r>
            <a:r>
              <a:rPr lang="sk-SK" sz="2400" dirty="0"/>
              <a:t>/CHM, 3D </a:t>
            </a:r>
            <a:r>
              <a:rPr lang="sk-SK" sz="2400" dirty="0" err="1"/>
              <a:t>metrics</a:t>
            </a:r>
            <a:endParaRPr lang="sk-SK" sz="2400" dirty="0"/>
          </a:p>
          <a:p>
            <a:pPr marL="0" indent="0">
              <a:buNone/>
            </a:pPr>
            <a:endParaRPr lang="sk-SK" sz="2400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4" y="4222322"/>
            <a:ext cx="5857063" cy="2635678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918" y="4149712"/>
            <a:ext cx="5521807" cy="2708288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4"/>
          <a:srcRect t="16211" r="9004" b="3881"/>
          <a:stretch/>
        </p:blipFill>
        <p:spPr>
          <a:xfrm>
            <a:off x="5921857" y="4723924"/>
            <a:ext cx="1448122" cy="213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03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Discussion and Questions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the floor for questions or feedback.</a:t>
            </a:r>
          </a:p>
          <a:p>
            <a:r>
              <a:rPr lang="en-US" dirty="0"/>
              <a:t>Potential topics for exploration:</a:t>
            </a:r>
          </a:p>
          <a:p>
            <a:r>
              <a:rPr lang="en-US" dirty="0"/>
              <a:t>Integration with multispectral/hyperspectral/thermal imaging.</a:t>
            </a:r>
          </a:p>
          <a:p>
            <a:r>
              <a:rPr lang="en-US" dirty="0"/>
              <a:t>Lidar provides the height information which is typically </a:t>
            </a:r>
            <a:r>
              <a:rPr lang="en-US"/>
              <a:t>not captured </a:t>
            </a:r>
            <a:r>
              <a:rPr lang="en-US" dirty="0"/>
              <a:t>by multi/hyperspectral</a:t>
            </a:r>
          </a:p>
          <a:p>
            <a:r>
              <a:rPr lang="en-US" dirty="0"/>
              <a:t>Applications in hazard monitoring.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88181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Zástupný objekt pre obsah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2809491"/>
            <a:ext cx="12203641" cy="6468688"/>
          </a:xfrm>
          <a:prstGeom prst="rect">
            <a:avLst/>
          </a:prstGeom>
        </p:spPr>
      </p:pic>
      <p:sp>
        <p:nvSpPr>
          <p:cNvPr id="31" name="Obdĺžnik 30">
            <a:extLst>
              <a:ext uri="{FF2B5EF4-FFF2-40B4-BE49-F238E27FC236}">
                <a16:creationId xmlns:a16="http://schemas.microsoft.com/office/drawing/2014/main" id="{9725B087-ED2E-484B-A3CC-160A01E709AC}"/>
              </a:ext>
            </a:extLst>
          </p:cNvPr>
          <p:cNvSpPr/>
          <p:nvPr/>
        </p:nvSpPr>
        <p:spPr>
          <a:xfrm>
            <a:off x="-11640" y="6043835"/>
            <a:ext cx="12203640" cy="769521"/>
          </a:xfrm>
          <a:prstGeom prst="rect">
            <a:avLst/>
          </a:prstGeom>
          <a:solidFill>
            <a:srgbClr val="002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71D04EB8-D38F-4218-937A-2EE2CA2E9CBC}"/>
              </a:ext>
            </a:extLst>
          </p:cNvPr>
          <p:cNvSpPr/>
          <p:nvPr/>
        </p:nvSpPr>
        <p:spPr>
          <a:xfrm>
            <a:off x="260600" y="6214926"/>
            <a:ext cx="52067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266700">
              <a:spcBef>
                <a:spcPts val="600"/>
              </a:spcBef>
              <a:spcAft>
                <a:spcPts val="1200"/>
              </a:spcAft>
            </a:pPr>
            <a:r>
              <a:rPr lang="sk-SK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INSTITUTE OF GEOGRAPHY, FACULTY OF SCIENCE, PAVOL JOZEF ŠAFÁRIK UNIVERSITY IN KOŠICE, SLOVAKIA</a:t>
            </a:r>
          </a:p>
        </p:txBody>
      </p:sp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C9625CEA-B349-47F5-850B-186AA5D7D4DD}"/>
              </a:ext>
            </a:extLst>
          </p:cNvPr>
          <p:cNvCxnSpPr/>
          <p:nvPr/>
        </p:nvCxnSpPr>
        <p:spPr>
          <a:xfrm>
            <a:off x="19049" y="1434385"/>
            <a:ext cx="12172951" cy="0"/>
          </a:xfrm>
          <a:prstGeom prst="line">
            <a:avLst/>
          </a:prstGeom>
          <a:ln w="60325"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bdĺžnik 29">
            <a:extLst>
              <a:ext uri="{FF2B5EF4-FFF2-40B4-BE49-F238E27FC236}">
                <a16:creationId xmlns:a16="http://schemas.microsoft.com/office/drawing/2014/main" id="{A486FAA4-6932-44ED-876E-52C174233B72}"/>
              </a:ext>
            </a:extLst>
          </p:cNvPr>
          <p:cNvSpPr/>
          <p:nvPr/>
        </p:nvSpPr>
        <p:spPr>
          <a:xfrm>
            <a:off x="7352144" y="6194263"/>
            <a:ext cx="4839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266700">
              <a:spcBef>
                <a:spcPts val="600"/>
              </a:spcBef>
              <a:spcAft>
                <a:spcPts val="1200"/>
              </a:spcAft>
            </a:pPr>
            <a:r>
              <a:rPr lang="sk-SK" sz="1600" spc="3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geografia.science.upjs.sk</a:t>
            </a:r>
            <a:br>
              <a:rPr lang="sk-SK" sz="1600" spc="3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sk-SK" sz="1600" spc="3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michal.gallay@upjs.sk</a:t>
            </a:r>
          </a:p>
        </p:txBody>
      </p:sp>
      <p:cxnSp>
        <p:nvCxnSpPr>
          <p:cNvPr id="16" name="Rovná spojnica 15">
            <a:extLst>
              <a:ext uri="{FF2B5EF4-FFF2-40B4-BE49-F238E27FC236}">
                <a16:creationId xmlns:a16="http://schemas.microsoft.com/office/drawing/2014/main" id="{76A747F1-6AF7-4135-9E25-BFE4DB25CEF2}"/>
              </a:ext>
            </a:extLst>
          </p:cNvPr>
          <p:cNvCxnSpPr/>
          <p:nvPr/>
        </p:nvCxnSpPr>
        <p:spPr>
          <a:xfrm>
            <a:off x="-11641" y="6156937"/>
            <a:ext cx="12203641" cy="424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Obrázo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17" y="11173"/>
            <a:ext cx="3662476" cy="1136003"/>
          </a:xfrm>
          <a:prstGeom prst="rect">
            <a:avLst/>
          </a:prstGeom>
        </p:spPr>
      </p:pic>
      <p:grpSp>
        <p:nvGrpSpPr>
          <p:cNvPr id="25" name="Skupina 24">
            <a:extLst>
              <a:ext uri="{FF2B5EF4-FFF2-40B4-BE49-F238E27FC236}">
                <a16:creationId xmlns:a16="http://schemas.microsoft.com/office/drawing/2014/main" id="{F41E1C3D-8368-5A63-D8A3-1013F36C77AD}"/>
              </a:ext>
            </a:extLst>
          </p:cNvPr>
          <p:cNvGrpSpPr/>
          <p:nvPr/>
        </p:nvGrpSpPr>
        <p:grpSpPr>
          <a:xfrm>
            <a:off x="-11641" y="1180261"/>
            <a:ext cx="12192001" cy="2426296"/>
            <a:chOff x="-3284" y="4133605"/>
            <a:chExt cx="12192001" cy="2039427"/>
          </a:xfrm>
        </p:grpSpPr>
        <p:sp>
          <p:nvSpPr>
            <p:cNvPr id="27" name="Obdĺžnik 26">
              <a:extLst>
                <a:ext uri="{FF2B5EF4-FFF2-40B4-BE49-F238E27FC236}">
                  <a16:creationId xmlns:a16="http://schemas.microsoft.com/office/drawing/2014/main" id="{C1ABE7AB-DDC6-86AA-8D05-5B3D11AEF649}"/>
                </a:ext>
              </a:extLst>
            </p:cNvPr>
            <p:cNvSpPr/>
            <p:nvPr/>
          </p:nvSpPr>
          <p:spPr>
            <a:xfrm>
              <a:off x="-3284" y="4133605"/>
              <a:ext cx="12192001" cy="2039427"/>
            </a:xfrm>
            <a:prstGeom prst="rect">
              <a:avLst/>
            </a:prstGeom>
            <a:gradFill flip="none" rotWithShape="1">
              <a:gsLst>
                <a:gs pos="0">
                  <a:srgbClr val="00655F"/>
                </a:gs>
                <a:gs pos="53000">
                  <a:srgbClr val="008B78"/>
                </a:gs>
                <a:gs pos="100000">
                  <a:srgbClr val="6AC0A8"/>
                </a:gs>
              </a:gsLst>
              <a:lin ang="13500000" scaled="1"/>
              <a:tileRect/>
            </a:gradFill>
            <a:ln>
              <a:solidFill>
                <a:srgbClr val="068A7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  <p:sp>
          <p:nvSpPr>
            <p:cNvPr id="28" name="Obdĺžnik 27">
              <a:extLst>
                <a:ext uri="{FF2B5EF4-FFF2-40B4-BE49-F238E27FC236}">
                  <a16:creationId xmlns:a16="http://schemas.microsoft.com/office/drawing/2014/main" id="{F8BF107A-86E5-487D-81D3-1C3D80EB37D0}"/>
                </a:ext>
              </a:extLst>
            </p:cNvPr>
            <p:cNvSpPr/>
            <p:nvPr/>
          </p:nvSpPr>
          <p:spPr>
            <a:xfrm>
              <a:off x="207259" y="4244328"/>
              <a:ext cx="11811000" cy="122021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>
                <a:lnSpc>
                  <a:spcPts val="4400"/>
                </a:lnSpc>
                <a:spcAft>
                  <a:spcPts val="1800"/>
                </a:spcAft>
              </a:pPr>
              <a:r>
                <a:rPr lang="sk-SK" sz="3600" b="1" kern="1000" spc="200" dirty="0" err="1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Intorduction</a:t>
              </a:r>
              <a:r>
                <a:rPr lang="sk-SK" sz="36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 to a</a:t>
              </a:r>
              <a:r>
                <a:rPr lang="en-GB" sz="3600" b="1" kern="1000" spc="200" dirty="0" err="1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irborne</a:t>
              </a:r>
              <a:r>
                <a:rPr lang="en-GB" sz="36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 </a:t>
              </a:r>
              <a:r>
                <a:rPr lang="sk-SK" sz="36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laser </a:t>
              </a:r>
              <a:r>
                <a:rPr lang="sk-SK" sz="3600" b="1" kern="1000" spc="200" dirty="0" err="1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scanning</a:t>
              </a:r>
              <a:r>
                <a:rPr lang="sk-SK" sz="36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 </a:t>
              </a:r>
            </a:p>
            <a:p>
              <a:pPr algn="ctr">
                <a:lnSpc>
                  <a:spcPts val="4400"/>
                </a:lnSpc>
                <a:spcAft>
                  <a:spcPts val="1800"/>
                </a:spcAft>
              </a:pPr>
              <a:r>
                <a:rPr lang="sk-SK" sz="36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(</a:t>
              </a:r>
              <a:r>
                <a:rPr lang="en-GB" sz="36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LiDAR </a:t>
              </a:r>
              <a:r>
                <a:rPr lang="sk-SK" sz="3600" b="1" kern="1000" spc="200" dirty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, </a:t>
              </a:r>
              <a:r>
                <a:rPr lang="sk-SK" sz="3600" b="1" kern="1000" spc="20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ALS</a:t>
              </a:r>
              <a:r>
                <a:rPr lang="sk-SK" sz="3600" b="1" kern="1000" spc="200" smtClean="0">
                  <a:solidFill>
                    <a:schemeClr val="bg1"/>
                  </a:solidFill>
                  <a:latin typeface="Segoe UI Semilight" panose="020B0402040204020203" pitchFamily="34" charset="0"/>
                  <a:ea typeface="Segoe UI Emoji" panose="020B0502040204020203" pitchFamily="34" charset="0"/>
                  <a:cs typeface="Segoe UI Semilight" panose="020B0402040204020203" pitchFamily="34" charset="0"/>
                </a:rPr>
                <a:t>)</a:t>
              </a:r>
              <a:endParaRPr lang="en-GB" sz="3600" b="1" kern="1000" spc="200" dirty="0">
                <a:solidFill>
                  <a:schemeClr val="bg1"/>
                </a:solidFill>
                <a:latin typeface="Segoe UI Semilight" panose="020B0402040204020203" pitchFamily="34" charset="0"/>
                <a:ea typeface="Segoe UI Emoji" panose="020B0502040204020203" pitchFamily="34" charset="0"/>
                <a:cs typeface="Segoe UI Semilight" panose="020B04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96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dĺžnik 21"/>
          <p:cNvSpPr/>
          <p:nvPr/>
        </p:nvSpPr>
        <p:spPr>
          <a:xfrm>
            <a:off x="8991600" y="944180"/>
            <a:ext cx="3076832" cy="27366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sk-SK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3212704" y="3464341"/>
            <a:ext cx="8855729" cy="33317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sk-SK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8444" y="3551125"/>
            <a:ext cx="8791575" cy="3195587"/>
          </a:xfrm>
          <a:prstGeom prst="rect">
            <a:avLst/>
          </a:prstGeom>
        </p:spPr>
      </p:pic>
      <p:sp>
        <p:nvSpPr>
          <p:cNvPr id="2" name="Obdĺžnik 1"/>
          <p:cNvSpPr/>
          <p:nvPr/>
        </p:nvSpPr>
        <p:spPr>
          <a:xfrm>
            <a:off x="98854" y="101688"/>
            <a:ext cx="11969578" cy="775059"/>
          </a:xfrm>
          <a:prstGeom prst="rect">
            <a:avLst/>
          </a:prstGeom>
          <a:solidFill>
            <a:srgbClr val="21BCBA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230793" y="227606"/>
            <a:ext cx="117470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6"/>
            <a:r>
              <a:rPr lang="sk-SK" sz="2800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Topographic</a:t>
            </a:r>
            <a:r>
              <a:rPr lang="sk-SK" sz="2800" b="1" cap="all" spc="300" dirty="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Laser </a:t>
            </a:r>
            <a:r>
              <a:rPr lang="sk-SK" sz="2800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Scanning</a:t>
            </a:r>
            <a:endParaRPr lang="en-GB" sz="2800" cap="all" spc="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Obdĺžnik 23"/>
          <p:cNvSpPr/>
          <p:nvPr/>
        </p:nvSpPr>
        <p:spPr>
          <a:xfrm>
            <a:off x="9013031" y="3359926"/>
            <a:ext cx="3043239" cy="479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sk-SK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Zástupný symbol obsahu 28"/>
          <p:cNvSpPr txBox="1">
            <a:spLocks/>
          </p:cNvSpPr>
          <p:nvPr/>
        </p:nvSpPr>
        <p:spPr>
          <a:xfrm>
            <a:off x="28784" y="1002664"/>
            <a:ext cx="9081903" cy="456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4" indent="-285764" algn="l" defTabSz="914446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800" dirty="0"/>
              <a:t>active method of remote sensing </a:t>
            </a:r>
            <a:r>
              <a:rPr lang="sk-SK" sz="1800" dirty="0"/>
              <a:t>, </a:t>
            </a:r>
            <a:r>
              <a:rPr lang="sk-SK" sz="1800" dirty="0" err="1"/>
              <a:t>emits</a:t>
            </a:r>
            <a:r>
              <a:rPr lang="sk-SK" sz="1800" dirty="0"/>
              <a:t> laser </a:t>
            </a:r>
            <a:r>
              <a:rPr lang="sk-SK" sz="1800" dirty="0" err="1"/>
              <a:t>pulses</a:t>
            </a:r>
            <a:endParaRPr lang="en-GB" sz="1800" dirty="0"/>
          </a:p>
          <a:p>
            <a:pPr marL="285764" indent="-285764" algn="l" defTabSz="914446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dirty="0"/>
              <a:t>Lidar uses coherent electromagnetic energy generated by a laser</a:t>
            </a:r>
          </a:p>
          <a:p>
            <a:pPr marL="285764" indent="-285764" algn="l" defTabSz="914446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dirty="0"/>
              <a:t>Monochrome electromagnetic energy</a:t>
            </a:r>
          </a:p>
          <a:p>
            <a:pPr marL="285764" indent="-285764" algn="l" defTabSz="914446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dirty="0"/>
              <a:t>Typical wavelengths: 900 or 1500 nm (</a:t>
            </a:r>
            <a:r>
              <a:rPr lang="en-GB" sz="1800" dirty="0" err="1"/>
              <a:t>landsurface</a:t>
            </a:r>
            <a:r>
              <a:rPr lang="en-GB" sz="1800" dirty="0"/>
              <a:t> mapping), 520 nm (underwater mapping)</a:t>
            </a:r>
            <a:endParaRPr lang="sk-SK" sz="1800" dirty="0"/>
          </a:p>
          <a:p>
            <a:pPr marL="285764" indent="-285764" algn="l" defTabSz="914446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800" dirty="0"/>
              <a:t>the output is a cloud of points (x, y, z) + other attributes</a:t>
            </a:r>
            <a:r>
              <a:rPr lang="sk-SK" sz="1800" dirty="0"/>
              <a:t> (</a:t>
            </a:r>
            <a:r>
              <a:rPr lang="sk-SK" sz="1800" dirty="0" err="1"/>
              <a:t>intensity</a:t>
            </a:r>
            <a:r>
              <a:rPr lang="sk-SK" sz="1800" dirty="0"/>
              <a:t>, </a:t>
            </a:r>
            <a:r>
              <a:rPr lang="sk-SK" sz="1800" dirty="0" err="1"/>
              <a:t>scan</a:t>
            </a:r>
            <a:r>
              <a:rPr lang="sk-SK" sz="1800" dirty="0"/>
              <a:t> </a:t>
            </a:r>
            <a:r>
              <a:rPr lang="sk-SK" sz="1800" dirty="0" err="1"/>
              <a:t>angle</a:t>
            </a:r>
            <a:r>
              <a:rPr lang="sk-SK" sz="1800" dirty="0"/>
              <a:t>, GNSS </a:t>
            </a:r>
            <a:r>
              <a:rPr lang="sk-SK" sz="1800" dirty="0" err="1"/>
              <a:t>time</a:t>
            </a:r>
            <a:r>
              <a:rPr lang="sk-SK" sz="1800" dirty="0"/>
              <a:t>, ...)</a:t>
            </a:r>
          </a:p>
          <a:p>
            <a:pPr marL="285764" indent="-285764" algn="l" defTabSz="914446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800" dirty="0"/>
              <a:t>measurement of distance</a:t>
            </a:r>
            <a:r>
              <a:rPr lang="sk-SK" sz="1800" dirty="0"/>
              <a:t>, </a:t>
            </a:r>
            <a:r>
              <a:rPr lang="sk-SK" sz="1800" dirty="0" err="1"/>
              <a:t>recording</a:t>
            </a:r>
            <a:r>
              <a:rPr lang="sk-SK" sz="1800" dirty="0"/>
              <a:t> </a:t>
            </a:r>
            <a:r>
              <a:rPr lang="sk-SK" sz="1800" dirty="0" err="1"/>
              <a:t>scan</a:t>
            </a:r>
            <a:r>
              <a:rPr lang="sk-SK" sz="1800" dirty="0"/>
              <a:t> </a:t>
            </a:r>
            <a:r>
              <a:rPr lang="sk-SK" sz="1800" dirty="0" err="1"/>
              <a:t>angles</a:t>
            </a:r>
            <a:r>
              <a:rPr lang="en-US" sz="1800" dirty="0"/>
              <a:t> </a:t>
            </a:r>
            <a:r>
              <a:rPr lang="sk-SK" sz="1800" dirty="0"/>
              <a:t>of </a:t>
            </a:r>
            <a:r>
              <a:rPr lang="sk-SK" sz="1800" dirty="0" err="1"/>
              <a:t>the</a:t>
            </a:r>
            <a:r>
              <a:rPr lang="sk-SK" sz="1800" dirty="0"/>
              <a:t> </a:t>
            </a:r>
            <a:r>
              <a:rPr lang="sk-SK" sz="1800" dirty="0" err="1"/>
              <a:t>beams</a:t>
            </a:r>
            <a:endParaRPr lang="sk-SK" sz="1800" dirty="0"/>
          </a:p>
          <a:p>
            <a:pPr marL="285764" indent="-285764" algn="l" defTabSz="914446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k-SK" sz="1800" dirty="0" err="1"/>
              <a:t>Resulting</a:t>
            </a:r>
            <a:r>
              <a:rPr lang="sk-SK" sz="1800" dirty="0"/>
              <a:t> in </a:t>
            </a:r>
            <a:r>
              <a:rPr lang="en-US" sz="1800" dirty="0"/>
              <a:t>calculation of </a:t>
            </a:r>
            <a:r>
              <a:rPr lang="sk-SK" sz="1800" dirty="0"/>
              <a:t>3D </a:t>
            </a:r>
            <a:r>
              <a:rPr lang="en-US" sz="1800" dirty="0"/>
              <a:t>point coordinates</a:t>
            </a:r>
            <a:r>
              <a:rPr lang="sk-SK" sz="1800" dirty="0"/>
              <a:t> </a:t>
            </a:r>
          </a:p>
          <a:p>
            <a:pPr marL="285764" indent="-285764" algn="l" defTabSz="914446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1800" dirty="0"/>
              <a:t>mapping of various surfaces with high spatial resolution</a:t>
            </a:r>
            <a:r>
              <a:rPr lang="sk-SK" sz="1800" dirty="0"/>
              <a:t> </a:t>
            </a:r>
            <a:r>
              <a:rPr lang="en-US" sz="1800" dirty="0"/>
              <a:t>types: air or ground</a:t>
            </a:r>
            <a:endParaRPr lang="sk-SK" sz="1800" dirty="0">
              <a:latin typeface="Calibri" panose="020F0502020204030204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906" y="4387255"/>
            <a:ext cx="2904165" cy="23946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ĺžnik 4"/>
          <p:cNvSpPr/>
          <p:nvPr/>
        </p:nvSpPr>
        <p:spPr>
          <a:xfrm>
            <a:off x="8446441" y="5951928"/>
            <a:ext cx="32746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46"/>
            <a:endParaRPr lang="sk-SK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914446"/>
            <a:r>
              <a:rPr lang="sk-SK" sz="2400" dirty="0" err="1">
                <a:solidFill>
                  <a:prstClr val="black"/>
                </a:solidFill>
                <a:latin typeface="Calibri" panose="020F0502020204030204"/>
              </a:rPr>
              <a:t>Terrestrial</a:t>
            </a:r>
            <a:r>
              <a:rPr lang="sk-SK" sz="2400" dirty="0">
                <a:solidFill>
                  <a:prstClr val="black"/>
                </a:solidFill>
                <a:latin typeface="Calibri" panose="020F0502020204030204"/>
              </a:rPr>
              <a:t> laser </a:t>
            </a:r>
            <a:r>
              <a:rPr lang="sk-SK" sz="2400" dirty="0" err="1">
                <a:solidFill>
                  <a:prstClr val="black"/>
                </a:solidFill>
                <a:latin typeface="Calibri" panose="020F0502020204030204"/>
              </a:rPr>
              <a:t>scanning</a:t>
            </a:r>
            <a:endParaRPr lang="sk-SK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Obdĺžnik 9"/>
          <p:cNvSpPr/>
          <p:nvPr/>
        </p:nvSpPr>
        <p:spPr>
          <a:xfrm>
            <a:off x="9750586" y="3567467"/>
            <a:ext cx="659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46"/>
            <a:r>
              <a:rPr lang="sk-SK" dirty="0" err="1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trees</a:t>
            </a:r>
            <a:endParaRPr lang="sk-SK" dirty="0">
              <a:solidFill>
                <a:srgbClr val="70AD47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11365502" y="4679030"/>
            <a:ext cx="815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46"/>
            <a:r>
              <a:rPr lang="sk-SK" dirty="0" err="1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terrain</a:t>
            </a:r>
            <a:endParaRPr lang="sk-SK" dirty="0">
              <a:solidFill>
                <a:srgbClr val="FFC000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3857787" y="5320479"/>
            <a:ext cx="604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46"/>
            <a:r>
              <a:rPr lang="sk-SK" dirty="0" err="1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cave</a:t>
            </a:r>
            <a:endParaRPr lang="sk-SK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3" name="Obdĺžnik 12"/>
          <p:cNvSpPr/>
          <p:nvPr/>
        </p:nvSpPr>
        <p:spPr>
          <a:xfrm>
            <a:off x="4851763" y="4280329"/>
            <a:ext cx="563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46"/>
            <a:r>
              <a:rPr lang="sk-SK" dirty="0" err="1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wall</a:t>
            </a:r>
            <a:endParaRPr lang="sk-SK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4" name="Obdĺžnik 13"/>
          <p:cNvSpPr/>
          <p:nvPr/>
        </p:nvSpPr>
        <p:spPr>
          <a:xfrm>
            <a:off x="4374710" y="6151661"/>
            <a:ext cx="731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46"/>
            <a:r>
              <a:rPr lang="sk-SK" dirty="0" err="1">
                <a:solidFill>
                  <a:srgbClr val="0070C0"/>
                </a:solidFill>
                <a:latin typeface="Calibri" panose="020F0502020204030204"/>
              </a:rPr>
              <a:t>icefall</a:t>
            </a:r>
            <a:endParaRPr lang="sk-SK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9640313" y="4679030"/>
            <a:ext cx="659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46"/>
            <a:r>
              <a:rPr lang="sk-SK" dirty="0" err="1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grass</a:t>
            </a:r>
            <a:endParaRPr lang="sk-SK" dirty="0">
              <a:solidFill>
                <a:srgbClr val="70AD47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16" name="Obdĺžnik 15"/>
          <p:cNvSpPr/>
          <p:nvPr/>
        </p:nvSpPr>
        <p:spPr>
          <a:xfrm>
            <a:off x="8304846" y="4863696"/>
            <a:ext cx="771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46"/>
            <a:r>
              <a:rPr lang="sk-SK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doline</a:t>
            </a:r>
          </a:p>
        </p:txBody>
      </p:sp>
      <p:pic>
        <p:nvPicPr>
          <p:cNvPr id="18" name="Obrázok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7480" y="977071"/>
            <a:ext cx="2975232" cy="2647215"/>
          </a:xfrm>
          <a:prstGeom prst="rect">
            <a:avLst/>
          </a:prstGeom>
        </p:spPr>
      </p:pic>
      <p:sp>
        <p:nvSpPr>
          <p:cNvPr id="19" name="Obdĺžnik 18"/>
          <p:cNvSpPr/>
          <p:nvPr/>
        </p:nvSpPr>
        <p:spPr>
          <a:xfrm rot="20476059">
            <a:off x="10390688" y="1319612"/>
            <a:ext cx="148370" cy="2203078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sk-SK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Obdĺžnik 22"/>
          <p:cNvSpPr/>
          <p:nvPr/>
        </p:nvSpPr>
        <p:spPr>
          <a:xfrm>
            <a:off x="123905" y="3862631"/>
            <a:ext cx="1973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46"/>
            <a:r>
              <a:rPr lang="sk-SK" sz="2400" dirty="0" err="1">
                <a:solidFill>
                  <a:prstClr val="black"/>
                </a:solidFill>
                <a:latin typeface="Calibri" panose="020F0502020204030204"/>
              </a:rPr>
              <a:t>Data</a:t>
            </a:r>
            <a:r>
              <a:rPr lang="sk-SK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2400" dirty="0" err="1">
                <a:solidFill>
                  <a:prstClr val="black"/>
                </a:solidFill>
                <a:latin typeface="Calibri" panose="020F0502020204030204"/>
              </a:rPr>
              <a:t>structure</a:t>
            </a:r>
            <a:endParaRPr lang="sk-SK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1" name="Rovná spojovacia šípka 20"/>
          <p:cNvCxnSpPr>
            <a:stCxn id="19" idx="2"/>
          </p:cNvCxnSpPr>
          <p:nvPr/>
        </p:nvCxnSpPr>
        <p:spPr>
          <a:xfrm>
            <a:off x="10818629" y="3464340"/>
            <a:ext cx="573964" cy="4414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713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98854" y="101688"/>
            <a:ext cx="11969578" cy="775059"/>
          </a:xfrm>
          <a:prstGeom prst="rect">
            <a:avLst/>
          </a:prstGeom>
          <a:solidFill>
            <a:srgbClr val="21BCBA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230793" y="227606"/>
            <a:ext cx="117470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6"/>
            <a:r>
              <a:rPr lang="sk-SK" sz="2800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Topographic</a:t>
            </a:r>
            <a:r>
              <a:rPr lang="sk-SK" sz="2800" b="1" cap="all" spc="300" dirty="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laser </a:t>
            </a:r>
            <a:r>
              <a:rPr lang="sk-SK" sz="2800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scanning</a:t>
            </a:r>
            <a:r>
              <a:rPr lang="sk-SK" sz="2800" b="1" cap="all" spc="300" dirty="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sk-SK" sz="2800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Airborne</a:t>
            </a:r>
            <a:r>
              <a:rPr lang="sk-SK" sz="2800" b="1" cap="all" spc="30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(ALS</a:t>
            </a:r>
            <a:r>
              <a:rPr lang="sk-SK" sz="2800" b="1" cap="all" spc="300" dirty="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  <a:endParaRPr lang="en-GB" sz="2800" cap="all" spc="300" dirty="0">
              <a:solidFill>
                <a:prstClr val="black"/>
              </a:solidFill>
            </a:endParaRPr>
          </a:p>
        </p:txBody>
      </p:sp>
      <p:sp>
        <p:nvSpPr>
          <p:cNvPr id="4" name="Zástupný symbol obsahu 28"/>
          <p:cNvSpPr txBox="1">
            <a:spLocks/>
          </p:cNvSpPr>
          <p:nvPr/>
        </p:nvSpPr>
        <p:spPr>
          <a:xfrm>
            <a:off x="164976" y="1002664"/>
            <a:ext cx="11903456" cy="2174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46"/>
            <a:endParaRPr lang="sk-SK" b="1" dirty="0">
              <a:solidFill>
                <a:srgbClr val="C00000"/>
              </a:solidFill>
              <a:latin typeface="Calibri" panose="020F0502020204030204"/>
            </a:endParaRPr>
          </a:p>
        </p:txBody>
      </p:sp>
      <p:pic>
        <p:nvPicPr>
          <p:cNvPr id="25" name="Obrázok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3" y="3148435"/>
            <a:ext cx="5425647" cy="3629816"/>
          </a:xfrm>
          <a:prstGeom prst="rect">
            <a:avLst/>
          </a:prstGeom>
        </p:spPr>
      </p:pic>
      <p:graphicFrame>
        <p:nvGraphicFramePr>
          <p:cNvPr id="30" name="Objekt 29"/>
          <p:cNvGraphicFramePr>
            <a:graphicFrameLocks noChangeAspect="1"/>
          </p:cNvGraphicFramePr>
          <p:nvPr/>
        </p:nvGraphicFramePr>
        <p:xfrm>
          <a:off x="3285134" y="4174344"/>
          <a:ext cx="494602" cy="384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4" imgW="520474" imgH="393529" progId="Equation.3">
                  <p:embed/>
                </p:oleObj>
              </mc:Choice>
              <mc:Fallback>
                <p:oleObj name="Equation" r:id="rId4" imgW="520474" imgH="393529" progId="Equation.3">
                  <p:embed/>
                  <p:pic>
                    <p:nvPicPr>
                      <p:cNvPr id="30" name="Objek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5134" y="4174344"/>
                        <a:ext cx="494602" cy="3845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Obdĺžnik 30"/>
          <p:cNvSpPr/>
          <p:nvPr/>
        </p:nvSpPr>
        <p:spPr>
          <a:xfrm>
            <a:off x="98854" y="3148436"/>
            <a:ext cx="5425646" cy="36298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128410" y="1043095"/>
            <a:ext cx="119104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64" indent="-285764" defTabSz="914446">
              <a:buFontTx/>
              <a:buChar char="-"/>
            </a:pPr>
            <a:r>
              <a:rPr lang="en-US" sz="2400" dirty="0">
                <a:solidFill>
                  <a:prstClr val="black"/>
                </a:solidFill>
              </a:rPr>
              <a:t>the record is created in the lines according to the flight plan</a:t>
            </a:r>
            <a:endParaRPr lang="sk-SK" sz="2400" dirty="0">
              <a:solidFill>
                <a:prstClr val="black"/>
              </a:solidFill>
            </a:endParaRPr>
          </a:p>
          <a:p>
            <a:pPr marL="285764" indent="-285764" defTabSz="914446">
              <a:buFontTx/>
              <a:buChar char="-"/>
            </a:pPr>
            <a:r>
              <a:rPr lang="en-US" sz="2400" dirty="0">
                <a:solidFill>
                  <a:prstClr val="black"/>
                </a:solidFill>
              </a:rPr>
              <a:t>initial processing is based on flight trajectory reconstruction</a:t>
            </a:r>
            <a:r>
              <a:rPr lang="sk-SK" sz="2400" dirty="0">
                <a:solidFill>
                  <a:prstClr val="black"/>
                </a:solidFill>
              </a:rPr>
              <a:t>, </a:t>
            </a:r>
            <a:r>
              <a:rPr lang="sk-SK" sz="2400" b="1" dirty="0">
                <a:solidFill>
                  <a:prstClr val="black"/>
                </a:solidFill>
              </a:rPr>
              <a:t>(</a:t>
            </a:r>
            <a:r>
              <a:rPr lang="sk-SK" sz="2400" b="1" dirty="0" err="1">
                <a:solidFill>
                  <a:prstClr val="black"/>
                </a:solidFill>
              </a:rPr>
              <a:t>sub</a:t>
            </a:r>
            <a:r>
              <a:rPr lang="sk-SK" sz="2400" b="1" dirty="0">
                <a:solidFill>
                  <a:prstClr val="black"/>
                </a:solidFill>
              </a:rPr>
              <a:t>)</a:t>
            </a:r>
            <a:r>
              <a:rPr lang="sk-SK" sz="2400" b="1" dirty="0" err="1">
                <a:solidFill>
                  <a:prstClr val="black"/>
                </a:solidFill>
              </a:rPr>
              <a:t>vertical</a:t>
            </a:r>
            <a:r>
              <a:rPr lang="sk-SK" sz="2400" b="1" dirty="0">
                <a:solidFill>
                  <a:prstClr val="black"/>
                </a:solidFill>
              </a:rPr>
              <a:t> </a:t>
            </a:r>
            <a:r>
              <a:rPr lang="sk-SK" sz="2400" b="1" dirty="0" err="1">
                <a:solidFill>
                  <a:prstClr val="black"/>
                </a:solidFill>
              </a:rPr>
              <a:t>view</a:t>
            </a:r>
            <a:r>
              <a:rPr lang="sk-SK" sz="2400" b="1" dirty="0">
                <a:solidFill>
                  <a:prstClr val="black"/>
                </a:solidFill>
              </a:rPr>
              <a:t> </a:t>
            </a:r>
            <a:r>
              <a:rPr lang="sk-SK" sz="2400" b="1" dirty="0" err="1">
                <a:solidFill>
                  <a:prstClr val="black"/>
                </a:solidFill>
              </a:rPr>
              <a:t>angle</a:t>
            </a:r>
            <a:endParaRPr lang="en-US" sz="2400" b="1" dirty="0">
              <a:solidFill>
                <a:prstClr val="black"/>
              </a:solidFill>
            </a:endParaRPr>
          </a:p>
          <a:p>
            <a:pPr marL="285764" indent="-285764" defTabSz="914446">
              <a:buFontTx/>
              <a:buChar char="-"/>
            </a:pPr>
            <a:r>
              <a:rPr lang="en-US" sz="2400" dirty="0">
                <a:solidFill>
                  <a:prstClr val="black"/>
                </a:solidFill>
              </a:rPr>
              <a:t>suitable for </a:t>
            </a:r>
            <a:r>
              <a:rPr lang="sk-SK" sz="2400" dirty="0">
                <a:solidFill>
                  <a:prstClr val="black"/>
                </a:solidFill>
              </a:rPr>
              <a:t>3D </a:t>
            </a:r>
            <a:r>
              <a:rPr lang="en-US" sz="2400" dirty="0">
                <a:solidFill>
                  <a:prstClr val="black"/>
                </a:solidFill>
              </a:rPr>
              <a:t>mapping </a:t>
            </a:r>
            <a:r>
              <a:rPr lang="sk-SK" sz="2400" dirty="0">
                <a:solidFill>
                  <a:prstClr val="black"/>
                </a:solidFill>
              </a:rPr>
              <a:t>of </a:t>
            </a:r>
            <a:r>
              <a:rPr lang="en-US" sz="2400" dirty="0">
                <a:solidFill>
                  <a:prstClr val="black"/>
                </a:solidFill>
              </a:rPr>
              <a:t>larger areas</a:t>
            </a:r>
            <a:r>
              <a:rPr lang="sk-SK" sz="2400" dirty="0">
                <a:solidFill>
                  <a:prstClr val="black"/>
                </a:solidFill>
              </a:rPr>
              <a:t>, </a:t>
            </a:r>
            <a:r>
              <a:rPr lang="sk-SK" sz="2400" dirty="0" err="1">
                <a:solidFill>
                  <a:prstClr val="black"/>
                </a:solidFill>
              </a:rPr>
              <a:t>terrain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under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vegetation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canopy</a:t>
            </a:r>
            <a:r>
              <a:rPr lang="sk-SK" sz="2400" dirty="0">
                <a:solidFill>
                  <a:prstClr val="black"/>
                </a:solidFill>
              </a:rPr>
              <a:t> + </a:t>
            </a:r>
            <a:r>
              <a:rPr lang="sk-SK" sz="2400" dirty="0" err="1">
                <a:solidFill>
                  <a:prstClr val="black"/>
                </a:solidFill>
              </a:rPr>
              <a:t>canopy</a:t>
            </a:r>
            <a:endParaRPr lang="en-US" sz="2400" dirty="0">
              <a:solidFill>
                <a:prstClr val="black"/>
              </a:solidFill>
            </a:endParaRPr>
          </a:p>
          <a:p>
            <a:pPr marL="285764" indent="-285764" defTabSz="914446">
              <a:buFontTx/>
              <a:buChar char="-"/>
            </a:pPr>
            <a:r>
              <a:rPr lang="en-US" sz="2400" b="1" dirty="0">
                <a:solidFill>
                  <a:prstClr val="black"/>
                </a:solidFill>
              </a:rPr>
              <a:t>disadvantages </a:t>
            </a:r>
            <a:r>
              <a:rPr lang="sk-SK" sz="2400" b="1" dirty="0">
                <a:solidFill>
                  <a:prstClr val="black"/>
                </a:solidFill>
              </a:rPr>
              <a:t>of ALS </a:t>
            </a:r>
            <a:r>
              <a:rPr lang="en-US" sz="2400" dirty="0">
                <a:solidFill>
                  <a:prstClr val="black"/>
                </a:solidFill>
              </a:rPr>
              <a:t>– dense vegetation creates shadows, unsuitable for mapping </a:t>
            </a:r>
            <a:r>
              <a:rPr lang="sk-SK" sz="2400" dirty="0" err="1">
                <a:solidFill>
                  <a:prstClr val="black"/>
                </a:solidFill>
              </a:rPr>
              <a:t>walls</a:t>
            </a:r>
            <a:r>
              <a:rPr lang="sk-SK" sz="2400" dirty="0">
                <a:solidFill>
                  <a:prstClr val="black"/>
                </a:solidFill>
              </a:rPr>
              <a:t>, </a:t>
            </a:r>
            <a:r>
              <a:rPr lang="sk-SK" sz="2400" dirty="0" err="1">
                <a:solidFill>
                  <a:prstClr val="black"/>
                </a:solidFill>
              </a:rPr>
              <a:t>facades</a:t>
            </a:r>
            <a:r>
              <a:rPr lang="sk-SK" sz="2400" dirty="0">
                <a:solidFill>
                  <a:prstClr val="black"/>
                </a:solidFill>
              </a:rPr>
              <a:t>, </a:t>
            </a:r>
            <a:r>
              <a:rPr lang="en-US" sz="2400" dirty="0">
                <a:solidFill>
                  <a:prstClr val="black"/>
                </a:solidFill>
              </a:rPr>
              <a:t>caves</a:t>
            </a:r>
            <a:r>
              <a:rPr lang="sk-SK" sz="2400" dirty="0">
                <a:solidFill>
                  <a:prstClr val="black"/>
                </a:solidFill>
              </a:rPr>
              <a:t>, </a:t>
            </a:r>
            <a:r>
              <a:rPr lang="sk-SK" sz="2400" dirty="0" err="1">
                <a:solidFill>
                  <a:prstClr val="black"/>
                </a:solidFill>
              </a:rPr>
              <a:t>mines</a:t>
            </a:r>
            <a:r>
              <a:rPr lang="sk-SK" sz="2400" dirty="0">
                <a:solidFill>
                  <a:prstClr val="black"/>
                </a:solidFill>
              </a:rPr>
              <a:t>, ...</a:t>
            </a:r>
            <a:endParaRPr lang="sk-SK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Obrázo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6126" y="3688026"/>
            <a:ext cx="6395874" cy="2878143"/>
          </a:xfrm>
          <a:prstGeom prst="rect">
            <a:avLst/>
          </a:prstGeom>
        </p:spPr>
      </p:pic>
      <p:cxnSp>
        <p:nvCxnSpPr>
          <p:cNvPr id="7" name="Rovná spojovacia šípka 6"/>
          <p:cNvCxnSpPr/>
          <p:nvPr/>
        </p:nvCxnSpPr>
        <p:spPr>
          <a:xfrm>
            <a:off x="9435830" y="3589506"/>
            <a:ext cx="136187" cy="778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BlokTextu 7"/>
          <p:cNvSpPr txBox="1"/>
          <p:nvPr/>
        </p:nvSpPr>
        <p:spPr>
          <a:xfrm>
            <a:off x="8860027" y="3247923"/>
            <a:ext cx="1423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/>
              <a:t>Electric </a:t>
            </a:r>
            <a:r>
              <a:rPr lang="sk-SK" dirty="0" err="1"/>
              <a:t>wires</a:t>
            </a:r>
            <a:endParaRPr lang="sk-SK" dirty="0"/>
          </a:p>
        </p:txBody>
      </p:sp>
      <p:sp>
        <p:nvSpPr>
          <p:cNvPr id="14" name="BlokTextu 13"/>
          <p:cNvSpPr txBox="1"/>
          <p:nvPr/>
        </p:nvSpPr>
        <p:spPr>
          <a:xfrm>
            <a:off x="6480273" y="3283309"/>
            <a:ext cx="1318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err="1"/>
              <a:t>Tree</a:t>
            </a:r>
            <a:r>
              <a:rPr lang="sk-SK" dirty="0"/>
              <a:t> </a:t>
            </a:r>
            <a:r>
              <a:rPr lang="sk-SK" dirty="0" err="1"/>
              <a:t>canopy</a:t>
            </a:r>
            <a:endParaRPr lang="sk-SK" dirty="0"/>
          </a:p>
        </p:txBody>
      </p:sp>
      <p:cxnSp>
        <p:nvCxnSpPr>
          <p:cNvPr id="15" name="Rovná spojovacia šípka 14"/>
          <p:cNvCxnSpPr/>
          <p:nvPr/>
        </p:nvCxnSpPr>
        <p:spPr>
          <a:xfrm>
            <a:off x="7217518" y="3601015"/>
            <a:ext cx="194553" cy="573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ovná spojovacia šípka 16"/>
          <p:cNvCxnSpPr/>
          <p:nvPr/>
        </p:nvCxnSpPr>
        <p:spPr>
          <a:xfrm flipH="1">
            <a:off x="7472308" y="4182573"/>
            <a:ext cx="381019" cy="1904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BlokTextu 18"/>
          <p:cNvSpPr txBox="1"/>
          <p:nvPr/>
        </p:nvSpPr>
        <p:spPr>
          <a:xfrm>
            <a:off x="9712567" y="3589506"/>
            <a:ext cx="1421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err="1"/>
              <a:t>Open</a:t>
            </a:r>
            <a:r>
              <a:rPr lang="sk-SK" dirty="0"/>
              <a:t> </a:t>
            </a:r>
            <a:r>
              <a:rPr lang="sk-SK" dirty="0" err="1"/>
              <a:t>ground</a:t>
            </a:r>
            <a:endParaRPr lang="sk-SK" dirty="0"/>
          </a:p>
        </p:txBody>
      </p:sp>
      <p:sp>
        <p:nvSpPr>
          <p:cNvPr id="20" name="BlokTextu 19"/>
          <p:cNvSpPr txBox="1"/>
          <p:nvPr/>
        </p:nvSpPr>
        <p:spPr>
          <a:xfrm>
            <a:off x="7463025" y="3813241"/>
            <a:ext cx="2224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err="1"/>
              <a:t>Under</a:t>
            </a:r>
            <a:r>
              <a:rPr lang="sk-SK" dirty="0"/>
              <a:t> </a:t>
            </a:r>
            <a:r>
              <a:rPr lang="sk-SK" dirty="0" err="1"/>
              <a:t>canopy</a:t>
            </a:r>
            <a:r>
              <a:rPr lang="sk-SK" dirty="0"/>
              <a:t> </a:t>
            </a:r>
            <a:r>
              <a:rPr lang="sk-SK" dirty="0" err="1"/>
              <a:t>ground</a:t>
            </a:r>
            <a:endParaRPr lang="sk-SK" dirty="0"/>
          </a:p>
        </p:txBody>
      </p:sp>
      <p:cxnSp>
        <p:nvCxnSpPr>
          <p:cNvPr id="21" name="Rovná spojovacia šípka 20"/>
          <p:cNvCxnSpPr/>
          <p:nvPr/>
        </p:nvCxnSpPr>
        <p:spPr>
          <a:xfrm flipH="1">
            <a:off x="9803841" y="3978612"/>
            <a:ext cx="381019" cy="1904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910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98854" y="101688"/>
            <a:ext cx="11969578" cy="775059"/>
          </a:xfrm>
          <a:prstGeom prst="rect">
            <a:avLst/>
          </a:prstGeom>
          <a:solidFill>
            <a:srgbClr val="21BCBA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230793" y="227606"/>
            <a:ext cx="117470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6"/>
            <a:r>
              <a:rPr lang="sk-SK" sz="2800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Topographic</a:t>
            </a:r>
            <a:r>
              <a:rPr lang="sk-SK" sz="2800" b="1" cap="all" spc="300" dirty="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laser </a:t>
            </a:r>
            <a:r>
              <a:rPr lang="sk-SK" sz="2800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scanning</a:t>
            </a:r>
            <a:r>
              <a:rPr lang="sk-SK" sz="2800" b="1" cap="all" spc="300" dirty="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sk-SK" sz="2800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Terrestrial</a:t>
            </a:r>
            <a:r>
              <a:rPr lang="sk-SK" sz="2800" b="1" cap="all" spc="300" dirty="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(TLS)</a:t>
            </a:r>
            <a:endParaRPr lang="en-GB" sz="2800" cap="all" spc="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Zástupný symbol obsahu 28"/>
          <p:cNvSpPr txBox="1">
            <a:spLocks/>
          </p:cNvSpPr>
          <p:nvPr/>
        </p:nvSpPr>
        <p:spPr>
          <a:xfrm>
            <a:off x="164976" y="1002664"/>
            <a:ext cx="11903456" cy="2174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46"/>
            <a:endParaRPr lang="sk-SK" b="1" dirty="0">
              <a:solidFill>
                <a:srgbClr val="C00000"/>
              </a:solidFill>
              <a:latin typeface="Calibri" panose="020F0502020204030204"/>
            </a:endParaRPr>
          </a:p>
        </p:txBody>
      </p:sp>
      <p:pic>
        <p:nvPicPr>
          <p:cNvPr id="5" name="skenovanie-ladnica1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29208" y="3159014"/>
            <a:ext cx="6439225" cy="3619237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5" y="4219575"/>
            <a:ext cx="5320871" cy="2558675"/>
          </a:xfrm>
          <a:prstGeom prst="rect">
            <a:avLst/>
          </a:prstGeom>
        </p:spPr>
      </p:pic>
      <p:graphicFrame>
        <p:nvGraphicFramePr>
          <p:cNvPr id="16" name="Objekt 15"/>
          <p:cNvGraphicFramePr>
            <a:graphicFrameLocks noChangeAspect="1"/>
          </p:cNvGraphicFramePr>
          <p:nvPr/>
        </p:nvGraphicFramePr>
        <p:xfrm>
          <a:off x="3180299" y="4780061"/>
          <a:ext cx="485051" cy="377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7" imgW="520474" imgH="393529" progId="Equation.3">
                  <p:embed/>
                </p:oleObj>
              </mc:Choice>
              <mc:Fallback>
                <p:oleObj name="Equation" r:id="rId7" imgW="520474" imgH="393529" progId="Equation.3">
                  <p:embed/>
                  <p:pic>
                    <p:nvPicPr>
                      <p:cNvPr id="16" name="Objek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0299" y="4780061"/>
                        <a:ext cx="485051" cy="3771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Obdĺžnik 16"/>
          <p:cNvSpPr/>
          <p:nvPr/>
        </p:nvSpPr>
        <p:spPr>
          <a:xfrm>
            <a:off x="98855" y="3159014"/>
            <a:ext cx="5320871" cy="36192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296913" y="1157064"/>
            <a:ext cx="11837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64" indent="-285764" defTabSz="914446">
              <a:buFontTx/>
              <a:buChar char="-"/>
            </a:pPr>
            <a:r>
              <a:rPr lang="en-US" sz="2400" dirty="0">
                <a:solidFill>
                  <a:prstClr val="black"/>
                </a:solidFill>
              </a:rPr>
              <a:t>polar method of measurement, the need to register </a:t>
            </a:r>
            <a:r>
              <a:rPr lang="sk-SK" sz="2400" dirty="0">
                <a:solidFill>
                  <a:prstClr val="black"/>
                </a:solidFill>
              </a:rPr>
              <a:t>point </a:t>
            </a:r>
            <a:r>
              <a:rPr lang="sk-SK" sz="2400" dirty="0" err="1">
                <a:solidFill>
                  <a:prstClr val="black"/>
                </a:solidFill>
              </a:rPr>
              <a:t>clouds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from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individual </a:t>
            </a:r>
            <a:r>
              <a:rPr lang="sk-SK" sz="2400" dirty="0" err="1">
                <a:solidFill>
                  <a:prstClr val="black"/>
                </a:solidFill>
              </a:rPr>
              <a:t>scan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positions</a:t>
            </a:r>
            <a:r>
              <a:rPr lang="sk-SK" sz="2400" dirty="0">
                <a:solidFill>
                  <a:prstClr val="black"/>
                </a:solidFill>
              </a:rPr>
              <a:t>, ( </a:t>
            </a:r>
            <a:r>
              <a:rPr lang="sk-SK" sz="2400" dirty="0" err="1">
                <a:solidFill>
                  <a:prstClr val="black"/>
                </a:solidFill>
              </a:rPr>
              <a:t>see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also</a:t>
            </a:r>
            <a:r>
              <a:rPr lang="sk-SK" sz="2400" dirty="0">
                <a:solidFill>
                  <a:prstClr val="black"/>
                </a:solidFill>
              </a:rPr>
              <a:t> mobile </a:t>
            </a:r>
            <a:r>
              <a:rPr lang="sk-SK" sz="2400" dirty="0" err="1">
                <a:solidFill>
                  <a:prstClr val="black"/>
                </a:solidFill>
              </a:rPr>
              <a:t>scanning</a:t>
            </a:r>
            <a:r>
              <a:rPr lang="sk-SK" sz="2400" dirty="0">
                <a:solidFill>
                  <a:prstClr val="black"/>
                </a:solidFill>
              </a:rPr>
              <a:t>)</a:t>
            </a:r>
          </a:p>
          <a:p>
            <a:pPr marL="285764" indent="-285764" defTabSz="914446">
              <a:buFontTx/>
              <a:buChar char="-"/>
            </a:pPr>
            <a:r>
              <a:rPr lang="en-US" sz="2400" b="1" dirty="0">
                <a:solidFill>
                  <a:prstClr val="black"/>
                </a:solidFill>
              </a:rPr>
              <a:t>suitable for </a:t>
            </a:r>
            <a:r>
              <a:rPr lang="en-US" sz="2400" dirty="0">
                <a:solidFill>
                  <a:prstClr val="black"/>
                </a:solidFill>
              </a:rPr>
              <a:t>mapping smaller areas </a:t>
            </a:r>
            <a:r>
              <a:rPr lang="sk-SK" sz="2400" b="1" dirty="0" err="1">
                <a:solidFill>
                  <a:prstClr val="black"/>
                </a:solidFill>
              </a:rPr>
              <a:t>also</a:t>
            </a:r>
            <a:r>
              <a:rPr lang="sk-SK" sz="2400" b="1" dirty="0">
                <a:solidFill>
                  <a:prstClr val="black"/>
                </a:solidFill>
              </a:rPr>
              <a:t> </a:t>
            </a:r>
            <a:r>
              <a:rPr lang="en-US" sz="2400" b="1" dirty="0">
                <a:solidFill>
                  <a:prstClr val="black"/>
                </a:solidFill>
              </a:rPr>
              <a:t>under</a:t>
            </a:r>
            <a:r>
              <a:rPr lang="sk-SK" sz="2400" b="1" dirty="0">
                <a:solidFill>
                  <a:prstClr val="black"/>
                </a:solidFill>
              </a:rPr>
              <a:t> </a:t>
            </a:r>
            <a:r>
              <a:rPr lang="sk-SK" sz="2400" b="1" dirty="0" err="1">
                <a:solidFill>
                  <a:prstClr val="black"/>
                </a:solidFill>
              </a:rPr>
              <a:t>the</a:t>
            </a:r>
            <a:r>
              <a:rPr lang="sk-SK" sz="2400" b="1" dirty="0">
                <a:solidFill>
                  <a:prstClr val="black"/>
                </a:solidFill>
              </a:rPr>
              <a:t> </a:t>
            </a:r>
            <a:r>
              <a:rPr lang="en-US" sz="2400" b="1" dirty="0">
                <a:solidFill>
                  <a:prstClr val="black"/>
                </a:solidFill>
              </a:rPr>
              <a:t>ground</a:t>
            </a:r>
            <a:r>
              <a:rPr lang="en-US" sz="2400" dirty="0">
                <a:solidFill>
                  <a:prstClr val="black"/>
                </a:solidFill>
              </a:rPr>
              <a:t>, vertical walls and overhangs</a:t>
            </a:r>
            <a:endParaRPr lang="sk-SK" sz="2400" dirty="0">
              <a:solidFill>
                <a:prstClr val="black"/>
              </a:solidFill>
            </a:endParaRPr>
          </a:p>
          <a:p>
            <a:pPr marL="285764" indent="-285764" defTabSz="914446">
              <a:buFontTx/>
              <a:buChar char="-"/>
            </a:pPr>
            <a:r>
              <a:rPr lang="en-US" sz="2400" dirty="0">
                <a:solidFill>
                  <a:prstClr val="black"/>
                </a:solidFill>
              </a:rPr>
              <a:t>high accuracy and </a:t>
            </a:r>
            <a:r>
              <a:rPr lang="sk-SK" sz="2400" dirty="0" err="1">
                <a:solidFill>
                  <a:prstClr val="black"/>
                </a:solidFill>
              </a:rPr>
              <a:t>presision</a:t>
            </a:r>
            <a:r>
              <a:rPr lang="sk-SK" sz="2400" dirty="0">
                <a:solidFill>
                  <a:prstClr val="black"/>
                </a:solidFill>
              </a:rPr>
              <a:t>, </a:t>
            </a:r>
            <a:r>
              <a:rPr lang="sk-SK" sz="2400" dirty="0" err="1">
                <a:solidFill>
                  <a:prstClr val="black"/>
                </a:solidFill>
              </a:rPr>
              <a:t>horizontal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view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angle</a:t>
            </a:r>
            <a:endParaRPr lang="sk-SK" sz="2400" dirty="0">
              <a:solidFill>
                <a:prstClr val="black"/>
              </a:solidFill>
            </a:endParaRPr>
          </a:p>
          <a:p>
            <a:pPr marL="285764" indent="-285764" defTabSz="914446">
              <a:buFontTx/>
              <a:buChar char="-"/>
            </a:pPr>
            <a:r>
              <a:rPr lang="en-US" sz="2400" b="1" dirty="0">
                <a:solidFill>
                  <a:prstClr val="black"/>
                </a:solidFill>
              </a:rPr>
              <a:t>Disadvantages </a:t>
            </a:r>
            <a:r>
              <a:rPr lang="en-US" sz="2400" dirty="0">
                <a:solidFill>
                  <a:prstClr val="black"/>
                </a:solidFill>
              </a:rPr>
              <a:t>– the need to eliminate </a:t>
            </a:r>
            <a:r>
              <a:rPr lang="sk-SK" sz="2400" dirty="0" err="1">
                <a:solidFill>
                  <a:prstClr val="black"/>
                </a:solidFill>
              </a:rPr>
              <a:t>data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shadows</a:t>
            </a:r>
            <a:r>
              <a:rPr lang="sk-SK" sz="2400" dirty="0">
                <a:solidFill>
                  <a:prstClr val="black"/>
                </a:solidFill>
              </a:rPr>
              <a:t>, </a:t>
            </a:r>
            <a:r>
              <a:rPr lang="sk-SK" sz="2400" dirty="0" err="1">
                <a:solidFill>
                  <a:prstClr val="black"/>
                </a:solidFill>
              </a:rPr>
              <a:t>smaller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areas</a:t>
            </a:r>
            <a:r>
              <a:rPr lang="sk-SK" sz="2400" dirty="0">
                <a:solidFill>
                  <a:prstClr val="black"/>
                </a:solidFill>
              </a:rPr>
              <a:t> </a:t>
            </a:r>
            <a:r>
              <a:rPr lang="sk-SK" sz="2400" dirty="0" err="1">
                <a:solidFill>
                  <a:prstClr val="black"/>
                </a:solidFill>
              </a:rPr>
              <a:t>than</a:t>
            </a:r>
            <a:r>
              <a:rPr lang="sk-SK" sz="2400" dirty="0">
                <a:solidFill>
                  <a:prstClr val="black"/>
                </a:solidFill>
              </a:rPr>
              <a:t> ALS</a:t>
            </a:r>
            <a:endParaRPr lang="sk-SK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0554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BlokTextu 50"/>
          <p:cNvSpPr txBox="1"/>
          <p:nvPr/>
        </p:nvSpPr>
        <p:spPr>
          <a:xfrm>
            <a:off x="104775" y="1205400"/>
            <a:ext cx="1136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/>
            <a:r>
              <a:rPr lang="en-US">
                <a:solidFill>
                  <a:prstClr val="black"/>
                </a:solidFill>
              </a:rPr>
              <a:t>increasing the spatial resolution of the resulting landscape models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1646933"/>
            <a:ext cx="8038232" cy="5164245"/>
          </a:xfrm>
          <a:prstGeom prst="rect">
            <a:avLst/>
          </a:prstGeom>
        </p:spPr>
      </p:pic>
      <p:sp>
        <p:nvSpPr>
          <p:cNvPr id="3" name="Obdĺžnik 2"/>
          <p:cNvSpPr/>
          <p:nvPr/>
        </p:nvSpPr>
        <p:spPr>
          <a:xfrm>
            <a:off x="8263144" y="1738167"/>
            <a:ext cx="3719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6"/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ŠAŠAK, J., GALLAY, M., KAŇUK, J., HOFIERKA, J., MINÁR, J. (2019).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Combined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use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of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terrestrial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laser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scanning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and UAV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photogrammetry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in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mapping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alpine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terrain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. </a:t>
            </a:r>
            <a:r>
              <a:rPr lang="sk-SK" sz="1200" u="sng" dirty="0" err="1">
                <a:solidFill>
                  <a:prstClr val="black"/>
                </a:solidFill>
                <a:latin typeface="Calibri" panose="020F0502020204030204"/>
                <a:hlinkClick r:id="rId3"/>
              </a:rPr>
              <a:t>Remote</a:t>
            </a:r>
            <a:r>
              <a:rPr lang="sk-SK" sz="1200" u="sng" dirty="0">
                <a:solidFill>
                  <a:prstClr val="black"/>
                </a:solidFill>
                <a:latin typeface="Calibri" panose="020F0502020204030204"/>
                <a:hlinkClick r:id="rId3"/>
              </a:rPr>
              <a:t> </a:t>
            </a:r>
            <a:r>
              <a:rPr lang="sk-SK" sz="1200" u="sng" dirty="0" err="1">
                <a:solidFill>
                  <a:prstClr val="black"/>
                </a:solidFill>
                <a:latin typeface="Calibri" panose="020F0502020204030204"/>
                <a:hlinkClick r:id="rId3"/>
              </a:rPr>
              <a:t>Sensing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, 11 (18), 2154.</a:t>
            </a:r>
          </a:p>
        </p:txBody>
      </p:sp>
      <p:sp>
        <p:nvSpPr>
          <p:cNvPr id="4" name="Obdĺžnik 3"/>
          <p:cNvSpPr/>
          <p:nvPr/>
        </p:nvSpPr>
        <p:spPr>
          <a:xfrm>
            <a:off x="8263144" y="3376984"/>
            <a:ext cx="37193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6"/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RUSNÁK, M., KAŇUK, J., KIDOVÁ, A., ŠAŠAK, J., LEHOTSKÝ, J., PÖPPL, R., ŠUPINSKÝ, J. (2020).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Channel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and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cut-bluff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failure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connectivity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in a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river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system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: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Case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study of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the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braided-wandering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Belá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River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, Western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Carpathians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, Slovakia. </a:t>
            </a:r>
            <a:r>
              <a:rPr lang="sk-SK" sz="1200" u="sng" dirty="0" err="1">
                <a:solidFill>
                  <a:prstClr val="black"/>
                </a:solidFill>
                <a:latin typeface="Calibri" panose="020F0502020204030204"/>
                <a:hlinkClick r:id="rId4"/>
              </a:rPr>
              <a:t>Science</a:t>
            </a:r>
            <a:r>
              <a:rPr lang="sk-SK" sz="1200" u="sng" dirty="0">
                <a:solidFill>
                  <a:prstClr val="black"/>
                </a:solidFill>
                <a:latin typeface="Calibri" panose="020F0502020204030204"/>
                <a:hlinkClick r:id="rId4"/>
              </a:rPr>
              <a:t> of </a:t>
            </a:r>
            <a:r>
              <a:rPr lang="sk-SK" sz="1200" u="sng" dirty="0" err="1">
                <a:solidFill>
                  <a:prstClr val="black"/>
                </a:solidFill>
                <a:latin typeface="Calibri" panose="020F0502020204030204"/>
                <a:hlinkClick r:id="rId4"/>
              </a:rPr>
              <a:t>The</a:t>
            </a:r>
            <a:r>
              <a:rPr lang="sk-SK" sz="1200" u="sng" dirty="0">
                <a:solidFill>
                  <a:prstClr val="black"/>
                </a:solidFill>
                <a:latin typeface="Calibri" panose="020F0502020204030204"/>
                <a:hlinkClick r:id="rId4"/>
              </a:rPr>
              <a:t> </a:t>
            </a:r>
            <a:r>
              <a:rPr lang="sk-SK" sz="1200" u="sng" dirty="0" err="1">
                <a:solidFill>
                  <a:prstClr val="black"/>
                </a:solidFill>
                <a:latin typeface="Calibri" panose="020F0502020204030204"/>
                <a:hlinkClick r:id="rId4"/>
              </a:rPr>
              <a:t>Total</a:t>
            </a:r>
            <a:r>
              <a:rPr lang="sk-SK" sz="1200" u="sng" dirty="0">
                <a:solidFill>
                  <a:prstClr val="black"/>
                </a:solidFill>
                <a:latin typeface="Calibri" panose="020F0502020204030204"/>
                <a:hlinkClick r:id="rId4"/>
              </a:rPr>
              <a:t> </a:t>
            </a:r>
            <a:r>
              <a:rPr lang="sk-SK" sz="1200" u="sng" dirty="0" err="1">
                <a:solidFill>
                  <a:prstClr val="black"/>
                </a:solidFill>
                <a:latin typeface="Calibri" panose="020F0502020204030204"/>
                <a:hlinkClick r:id="rId4"/>
              </a:rPr>
              <a:t>Environment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, 733, 139409.</a:t>
            </a:r>
          </a:p>
        </p:txBody>
      </p:sp>
      <p:sp>
        <p:nvSpPr>
          <p:cNvPr id="9" name="Obdĺžnik 8"/>
          <p:cNvSpPr/>
          <p:nvPr/>
        </p:nvSpPr>
        <p:spPr>
          <a:xfrm>
            <a:off x="98854" y="101688"/>
            <a:ext cx="11878962" cy="775059"/>
          </a:xfrm>
          <a:prstGeom prst="rect">
            <a:avLst/>
          </a:prstGeom>
          <a:solidFill>
            <a:srgbClr val="21BCBA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Obdĺžnik 9"/>
          <p:cNvSpPr/>
          <p:nvPr/>
        </p:nvSpPr>
        <p:spPr>
          <a:xfrm>
            <a:off x="230793" y="227606"/>
            <a:ext cx="11747023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6"/>
            <a:r>
              <a:rPr lang="sk-SK" sz="2667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Comparison</a:t>
            </a:r>
            <a:r>
              <a:rPr lang="sk-SK" sz="2667" b="1" cap="all" spc="300" dirty="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of </a:t>
            </a:r>
            <a:r>
              <a:rPr lang="sk-SK" sz="2667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different</a:t>
            </a:r>
            <a:r>
              <a:rPr lang="sk-SK" sz="2667" b="1" cap="all" spc="300" dirty="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3D </a:t>
            </a:r>
            <a:r>
              <a:rPr lang="sk-SK" sz="2667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mapping</a:t>
            </a:r>
            <a:r>
              <a:rPr lang="sk-SK" sz="2667" b="1" cap="all" spc="300" dirty="0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sk-SK" sz="2667" b="1" cap="all" spc="300" dirty="0" err="1">
                <a:solidFill>
                  <a:prstClr val="white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methods</a:t>
            </a:r>
            <a:endParaRPr lang="en-GB" sz="2667" cap="all" spc="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8263144" y="4917970"/>
            <a:ext cx="30998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GALLAY, M., KAŇUK, J., ZGRAGGEN, C., IMBACH, B., ŠAŠAK, J., ŠUPINSKÝ, J., HOLLAUS, M. (2023).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Unpiloted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Airborne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Laser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Scanning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of a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Mixed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Forest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. A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Case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Study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from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the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Alps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Austria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. In: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Meneely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, J. (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</a:rPr>
              <a:t>Ed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.), 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  <a:hlinkClick r:id="rId5"/>
              </a:rPr>
              <a:t>3D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  <a:hlinkClick r:id="rId5"/>
              </a:rPr>
              <a:t>Imaging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  <a:hlinkClick r:id="rId5"/>
              </a:rPr>
              <a:t> of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  <a:hlinkClick r:id="rId5"/>
              </a:rPr>
              <a:t>the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  <a:hlinkClick r:id="rId5"/>
              </a:rPr>
              <a:t>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  <a:hlinkClick r:id="rId5"/>
              </a:rPr>
              <a:t>Environment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  <a:hlinkClick r:id="rId5"/>
              </a:rPr>
              <a:t>: </a:t>
            </a:r>
            <a:r>
              <a:rPr lang="sk-SK" sz="1200" dirty="0" err="1">
                <a:solidFill>
                  <a:prstClr val="black"/>
                </a:solidFill>
                <a:latin typeface="Calibri" panose="020F0502020204030204"/>
                <a:hlinkClick r:id="rId5"/>
              </a:rPr>
              <a:t>Mapping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  <a:hlinkClick r:id="rId5"/>
              </a:rPr>
              <a:t> and Monitoring</a:t>
            </a:r>
            <a:r>
              <a:rPr lang="sk-SK" sz="1200" dirty="0">
                <a:solidFill>
                  <a:prstClr val="black"/>
                </a:solidFill>
                <a:latin typeface="Calibri" panose="020F0502020204030204"/>
              </a:rPr>
              <a:t>. 1-13.</a:t>
            </a:r>
          </a:p>
        </p:txBody>
      </p:sp>
    </p:spTree>
    <p:extLst>
      <p:ext uri="{BB962C8B-B14F-4D97-AF65-F5344CB8AC3E}">
        <p14:creationId xmlns:p14="http://schemas.microsoft.com/office/powerpoint/2010/main" val="1341420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Airborne LiDAR Basics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922523" cy="4351338"/>
          </a:xfrm>
        </p:spPr>
        <p:txBody>
          <a:bodyPr>
            <a:normAutofit/>
          </a:bodyPr>
          <a:lstStyle/>
          <a:p>
            <a:r>
              <a:rPr lang="sk-SK" sz="2000" dirty="0" err="1"/>
              <a:t>Components</a:t>
            </a:r>
            <a:r>
              <a:rPr lang="sk-SK" sz="2000" dirty="0"/>
              <a:t> of </a:t>
            </a:r>
            <a:r>
              <a:rPr lang="sk-SK" sz="2000" dirty="0" err="1"/>
              <a:t>Airborne</a:t>
            </a:r>
            <a:r>
              <a:rPr lang="sk-SK" sz="2000" dirty="0"/>
              <a:t> </a:t>
            </a:r>
            <a:r>
              <a:rPr lang="sk-SK" sz="2000" dirty="0" err="1"/>
              <a:t>LiDAR</a:t>
            </a:r>
            <a:r>
              <a:rPr lang="sk-SK" sz="2000" dirty="0"/>
              <a:t> </a:t>
            </a:r>
            <a:r>
              <a:rPr lang="sk-SK" sz="2000" dirty="0" err="1"/>
              <a:t>systems</a:t>
            </a:r>
            <a:r>
              <a:rPr lang="sk-SK" sz="2000" dirty="0"/>
              <a:t>:</a:t>
            </a:r>
          </a:p>
          <a:p>
            <a:r>
              <a:rPr lang="sk-SK" sz="2000" b="1" dirty="0"/>
              <a:t>Laser </a:t>
            </a:r>
            <a:r>
              <a:rPr lang="sk-SK" sz="2000" b="1" dirty="0" err="1"/>
              <a:t>scanner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e.g</a:t>
            </a:r>
            <a:r>
              <a:rPr lang="sk-SK" sz="2000" dirty="0"/>
              <a:t>., RIEGL VUX-1): 500,000 </a:t>
            </a:r>
            <a:r>
              <a:rPr lang="sk-SK" sz="2000" dirty="0" err="1"/>
              <a:t>points</a:t>
            </a:r>
            <a:r>
              <a:rPr lang="sk-SK" sz="2000" dirty="0"/>
              <a:t>/</a:t>
            </a:r>
            <a:r>
              <a:rPr lang="sk-SK" sz="2000" dirty="0" err="1"/>
              <a:t>sec</a:t>
            </a:r>
            <a:r>
              <a:rPr lang="sk-SK" sz="2000" dirty="0"/>
              <a:t>, 200 </a:t>
            </a:r>
            <a:r>
              <a:rPr lang="sk-SK" sz="2000" dirty="0" err="1"/>
              <a:t>scan</a:t>
            </a:r>
            <a:r>
              <a:rPr lang="sk-SK" sz="2000" dirty="0"/>
              <a:t> </a:t>
            </a:r>
            <a:r>
              <a:rPr lang="sk-SK" sz="2000" dirty="0" err="1"/>
              <a:t>lines</a:t>
            </a:r>
            <a:r>
              <a:rPr lang="sk-SK" sz="2000" dirty="0"/>
              <a:t>/</a:t>
            </a:r>
            <a:r>
              <a:rPr lang="sk-SK" sz="2000" dirty="0" err="1"/>
              <a:t>sec</a:t>
            </a:r>
            <a:r>
              <a:rPr lang="sk-SK" sz="2000" dirty="0"/>
              <a:t>.</a:t>
            </a:r>
          </a:p>
          <a:p>
            <a:r>
              <a:rPr lang="sk-SK" sz="2000" dirty="0"/>
              <a:t>GNSS and IMU </a:t>
            </a:r>
            <a:r>
              <a:rPr lang="sk-SK" sz="2000" dirty="0" err="1"/>
              <a:t>integration</a:t>
            </a:r>
            <a:r>
              <a:rPr lang="sk-SK" sz="2000" dirty="0"/>
              <a:t> </a:t>
            </a:r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precise</a:t>
            </a:r>
            <a:r>
              <a:rPr lang="sk-SK" sz="2000" dirty="0"/>
              <a:t> </a:t>
            </a:r>
            <a:r>
              <a:rPr lang="sk-SK" sz="2000" dirty="0" err="1"/>
              <a:t>georeferencing</a:t>
            </a:r>
            <a:r>
              <a:rPr lang="sk-SK" sz="2000" dirty="0"/>
              <a:t> of </a:t>
            </a:r>
            <a:r>
              <a:rPr lang="sk-SK" sz="2000" dirty="0" err="1"/>
              <a:t>points</a:t>
            </a:r>
            <a:r>
              <a:rPr lang="sk-SK" sz="2000" dirty="0"/>
              <a:t> = </a:t>
            </a:r>
            <a:r>
              <a:rPr lang="sk-SK" sz="2000" b="1" dirty="0" err="1"/>
              <a:t>Inertial</a:t>
            </a:r>
            <a:r>
              <a:rPr lang="sk-SK" sz="2000" b="1" dirty="0"/>
              <a:t> </a:t>
            </a:r>
            <a:r>
              <a:rPr lang="sk-SK" sz="2000" b="1" dirty="0" err="1"/>
              <a:t>navigation</a:t>
            </a:r>
            <a:r>
              <a:rPr lang="sk-SK" sz="2000" b="1" dirty="0"/>
              <a:t> </a:t>
            </a:r>
            <a:r>
              <a:rPr lang="sk-SK" sz="2000" b="1" dirty="0" err="1"/>
              <a:t>system</a:t>
            </a:r>
            <a:r>
              <a:rPr lang="sk-SK" sz="2000" b="1" dirty="0"/>
              <a:t> (INS)</a:t>
            </a:r>
            <a:r>
              <a:rPr lang="sk-SK" sz="2000" dirty="0"/>
              <a:t>.</a:t>
            </a:r>
            <a:endParaRPr lang="en-GB" sz="2000" dirty="0"/>
          </a:p>
          <a:p>
            <a:r>
              <a:rPr lang="en-GB" sz="2000" b="1" dirty="0"/>
              <a:t>Data processing and storage unit</a:t>
            </a:r>
            <a:endParaRPr lang="sk-SK" sz="2000" b="1" dirty="0"/>
          </a:p>
          <a:p>
            <a:r>
              <a:rPr lang="sk-SK" sz="2000" dirty="0" err="1"/>
              <a:t>Suitable</a:t>
            </a:r>
            <a:r>
              <a:rPr lang="sk-SK" sz="2000" dirty="0"/>
              <a:t> </a:t>
            </a:r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large-area</a:t>
            </a:r>
            <a:r>
              <a:rPr lang="sk-SK" sz="2000" dirty="0"/>
              <a:t> </a:t>
            </a:r>
            <a:r>
              <a:rPr lang="sk-SK" sz="2000" dirty="0" err="1"/>
              <a:t>mapping</a:t>
            </a:r>
            <a:r>
              <a:rPr lang="sk-SK" sz="2000" dirty="0"/>
              <a:t> </a:t>
            </a:r>
            <a:r>
              <a:rPr lang="sk-SK" sz="2000" dirty="0" err="1"/>
              <a:t>with</a:t>
            </a:r>
            <a:r>
              <a:rPr lang="sk-SK" sz="2000" dirty="0"/>
              <a:t> </a:t>
            </a:r>
            <a:r>
              <a:rPr lang="sk-SK" sz="2000" dirty="0" err="1"/>
              <a:t>high</a:t>
            </a:r>
            <a:r>
              <a:rPr lang="sk-SK" sz="2000" dirty="0"/>
              <a:t> </a:t>
            </a:r>
            <a:r>
              <a:rPr lang="sk-SK" sz="2000" dirty="0" err="1"/>
              <a:t>resolution</a:t>
            </a:r>
            <a:r>
              <a:rPr lang="sk-SK" sz="2000" dirty="0"/>
              <a:t>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13820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irborne Laser Scanning | Geospatial Modeling &amp; Visual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603" y="670560"/>
            <a:ext cx="5375397" cy="357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000" dirty="0"/>
              <a:t>GNSS/IMU </a:t>
            </a:r>
            <a:r>
              <a:rPr lang="sk-SK" sz="4000" dirty="0" err="1"/>
              <a:t>Integration</a:t>
            </a:r>
            <a:r>
              <a:rPr lang="sk-SK" sz="4000" dirty="0"/>
              <a:t> = INS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867400" cy="4351338"/>
          </a:xfrm>
        </p:spPr>
        <p:txBody>
          <a:bodyPr>
            <a:normAutofit/>
          </a:bodyPr>
          <a:lstStyle/>
          <a:p>
            <a:r>
              <a:rPr lang="sk-SK" dirty="0" err="1"/>
              <a:t>Recording</a:t>
            </a:r>
            <a:r>
              <a:rPr lang="sk-SK" dirty="0"/>
              <a:t> of </a:t>
            </a:r>
            <a:r>
              <a:rPr lang="sk-SK" dirty="0" err="1"/>
              <a:t>position</a:t>
            </a:r>
            <a:r>
              <a:rPr lang="sk-SK" dirty="0"/>
              <a:t> and </a:t>
            </a:r>
            <a:r>
              <a:rPr lang="sk-SK" dirty="0" err="1"/>
              <a:t>orientation</a:t>
            </a:r>
            <a:r>
              <a:rPr lang="sk-SK" dirty="0"/>
              <a:t> of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scanning</a:t>
            </a:r>
            <a:r>
              <a:rPr lang="sk-SK" dirty="0"/>
              <a:t> device </a:t>
            </a:r>
            <a:r>
              <a:rPr lang="sk-SK" dirty="0" err="1"/>
              <a:t>along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flight</a:t>
            </a:r>
            <a:r>
              <a:rPr lang="sk-SK" dirty="0"/>
              <a:t> </a:t>
            </a:r>
            <a:r>
              <a:rPr lang="sk-SK" dirty="0" err="1"/>
              <a:t>line</a:t>
            </a:r>
            <a:endParaRPr lang="sk-SK" dirty="0"/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7D6EF553-FDBB-5D07-79F4-CD3B930A28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369"/>
          <a:stretch/>
        </p:blipFill>
        <p:spPr>
          <a:xfrm>
            <a:off x="0" y="4328160"/>
            <a:ext cx="12192000" cy="249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2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GNSS/IMU </a:t>
            </a:r>
            <a:r>
              <a:rPr lang="sk-SK" dirty="0" err="1"/>
              <a:t>Integration</a:t>
            </a:r>
            <a:r>
              <a:rPr lang="sk-SK" dirty="0"/>
              <a:t> = INS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326880" cy="4351338"/>
          </a:xfrm>
        </p:spPr>
        <p:txBody>
          <a:bodyPr>
            <a:normAutofit/>
          </a:bodyPr>
          <a:lstStyle/>
          <a:p>
            <a:r>
              <a:rPr lang="sk-SK" sz="2000" dirty="0" err="1"/>
              <a:t>Recording</a:t>
            </a:r>
            <a:r>
              <a:rPr lang="sk-SK" sz="2000" dirty="0"/>
              <a:t> of </a:t>
            </a:r>
            <a:r>
              <a:rPr lang="sk-SK" sz="2000" dirty="0" err="1"/>
              <a:t>position</a:t>
            </a:r>
            <a:r>
              <a:rPr lang="sk-SK" sz="2000" dirty="0"/>
              <a:t> and </a:t>
            </a:r>
            <a:r>
              <a:rPr lang="sk-SK" sz="2000" dirty="0" err="1"/>
              <a:t>orientation</a:t>
            </a:r>
            <a:r>
              <a:rPr lang="sk-SK" sz="2000" dirty="0"/>
              <a:t> of </a:t>
            </a:r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sk-SK" sz="2000" dirty="0" err="1"/>
              <a:t>scanning</a:t>
            </a:r>
            <a:r>
              <a:rPr lang="sk-SK" sz="2000" dirty="0"/>
              <a:t> device </a:t>
            </a:r>
            <a:r>
              <a:rPr lang="sk-SK" sz="2000" dirty="0" err="1"/>
              <a:t>along</a:t>
            </a:r>
            <a:r>
              <a:rPr lang="sk-SK" sz="2000" dirty="0"/>
              <a:t> </a:t>
            </a:r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sk-SK" sz="2000" dirty="0" err="1"/>
              <a:t>flight</a:t>
            </a:r>
            <a:r>
              <a:rPr lang="sk-SK" sz="2000" dirty="0"/>
              <a:t> </a:t>
            </a:r>
            <a:r>
              <a:rPr lang="sk-SK" sz="2000" dirty="0" err="1"/>
              <a:t>line</a:t>
            </a:r>
            <a:endParaRPr lang="sk-SK" sz="2000" dirty="0"/>
          </a:p>
          <a:p>
            <a:r>
              <a:rPr lang="en-US" sz="2000" dirty="0"/>
              <a:t>Ensures precise </a:t>
            </a:r>
            <a:r>
              <a:rPr lang="en-US" sz="2000" dirty="0" err="1"/>
              <a:t>georeferencing</a:t>
            </a:r>
            <a:r>
              <a:rPr lang="en-US" sz="2000" dirty="0"/>
              <a:t> of LiDAR points</a:t>
            </a:r>
            <a:endParaRPr lang="sk-SK" sz="2000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194" y="2784264"/>
            <a:ext cx="3295828" cy="2902297"/>
          </a:xfrm>
          <a:prstGeom prst="rect">
            <a:avLst/>
          </a:prstGeom>
        </p:spPr>
      </p:pic>
      <p:pic>
        <p:nvPicPr>
          <p:cNvPr id="6148" name="Picture 4" descr="https://ars.els-cdn.com/content/image/1-s2.0-S0924271622001307-gr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524" y="2784264"/>
            <a:ext cx="7495556" cy="306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ĺžnik 3"/>
          <p:cNvSpPr/>
          <p:nvPr/>
        </p:nvSpPr>
        <p:spPr>
          <a:xfrm>
            <a:off x="6656006" y="6311900"/>
            <a:ext cx="51764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400" b="0" i="0" u="none" strike="noStrike" dirty="0" err="1">
                <a:effectLst/>
                <a:latin typeface="ElsevierSans"/>
                <a:hlinkClick r:id="rId4" tooltip="Persistent link using digital object identifier"/>
              </a:rPr>
              <a:t>Brun</a:t>
            </a:r>
            <a:r>
              <a:rPr lang="sk-SK" sz="1400" b="0" i="0" u="none" strike="noStrike" dirty="0">
                <a:effectLst/>
                <a:latin typeface="ElsevierSans"/>
                <a:hlinkClick r:id="rId4" tooltip="Persistent link using digital object identifier"/>
              </a:rPr>
              <a:t> et al. 2022: https://doi.org/10.1016/j.isprsjprs.2022.04.027</a:t>
            </a:r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1002835893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1390</Words>
  <Application>Microsoft Office PowerPoint</Application>
  <PresentationFormat>Širokouhlá</PresentationFormat>
  <Paragraphs>163</Paragraphs>
  <Slides>23</Slides>
  <Notes>6</Notes>
  <HiddenSlides>0</HiddenSlides>
  <MMClips>1</MMClips>
  <ScaleCrop>false</ScaleCrop>
  <HeadingPairs>
    <vt:vector size="8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ElsevierSans</vt:lpstr>
      <vt:lpstr>Segoe UI Emoji</vt:lpstr>
      <vt:lpstr>Segoe UI Semilight</vt:lpstr>
      <vt:lpstr>Motív balíka Office</vt:lpstr>
      <vt:lpstr>Equation</vt:lpstr>
      <vt:lpstr>Prezentácia programu PowerPoint</vt:lpstr>
      <vt:lpstr>Introduction to UAV LiDAR Mapping</vt:lpstr>
      <vt:lpstr>Prezentácia programu PowerPoint</vt:lpstr>
      <vt:lpstr>Prezentácia programu PowerPoint</vt:lpstr>
      <vt:lpstr>Prezentácia programu PowerPoint</vt:lpstr>
      <vt:lpstr>Prezentácia programu PowerPoint</vt:lpstr>
      <vt:lpstr>Airborne LiDAR Basics</vt:lpstr>
      <vt:lpstr>GNSS/IMU Integration = INS</vt:lpstr>
      <vt:lpstr>GNSS/IMU Integration = INS</vt:lpstr>
      <vt:lpstr>Example: the VUX-1 Laser Scanner by RIEGL</vt:lpstr>
      <vt:lpstr>Key VUX-1 Scanner Features</vt:lpstr>
      <vt:lpstr>GNSS/IMU Integration = INS</vt:lpstr>
      <vt:lpstr>Data Collection Process</vt:lpstr>
      <vt:lpstr>Determining Optimal Point Density</vt:lpstr>
      <vt:lpstr>Shannon-Nyquist Theorem in LiDAR</vt:lpstr>
      <vt:lpstr>Data Processing Overview</vt:lpstr>
      <vt:lpstr>Challenges in LiDAR Data Collection</vt:lpstr>
      <vt:lpstr>Applications of UAV LiDAR</vt:lpstr>
      <vt:lpstr>Applications of airborne LiDAR</vt:lpstr>
      <vt:lpstr>Assessing urban tree health Leaf area index derived from airborne lidar to assess urban tree vitality</vt:lpstr>
      <vt:lpstr>Closing &amp; Key Takeaways</vt:lpstr>
      <vt:lpstr>Discussion and Questions</vt:lpstr>
      <vt:lpstr>Prezentácia programu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UAV LiDAR Mapping with the VUX-1 Laser Scanner</dc:title>
  <dc:creator>Gallay</dc:creator>
  <cp:lastModifiedBy>doc. Mgr. Michal Gallay PhD.</cp:lastModifiedBy>
  <cp:revision>36</cp:revision>
  <dcterms:created xsi:type="dcterms:W3CDTF">2024-09-17T21:18:18Z</dcterms:created>
  <dcterms:modified xsi:type="dcterms:W3CDTF">2026-07-31T08:13:22Z</dcterms:modified>
</cp:coreProperties>
</file>