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0"/>
  </p:notesMasterIdLst>
  <p:sldIdLst>
    <p:sldId id="366" r:id="rId2"/>
    <p:sldId id="431" r:id="rId3"/>
    <p:sldId id="432" r:id="rId4"/>
    <p:sldId id="438" r:id="rId5"/>
    <p:sldId id="440" r:id="rId6"/>
    <p:sldId id="441" r:id="rId7"/>
    <p:sldId id="436" r:id="rId8"/>
    <p:sldId id="437" r:id="rId9"/>
    <p:sldId id="423" r:id="rId10"/>
    <p:sldId id="424" r:id="rId11"/>
    <p:sldId id="425" r:id="rId12"/>
    <p:sldId id="427" r:id="rId13"/>
    <p:sldId id="398" r:id="rId14"/>
    <p:sldId id="414" r:id="rId15"/>
    <p:sldId id="410" r:id="rId16"/>
    <p:sldId id="429" r:id="rId17"/>
    <p:sldId id="417" r:id="rId18"/>
    <p:sldId id="418" r:id="rId19"/>
    <p:sldId id="419" r:id="rId20"/>
    <p:sldId id="421" r:id="rId21"/>
    <p:sldId id="413" r:id="rId22"/>
    <p:sldId id="416" r:id="rId23"/>
    <p:sldId id="415" r:id="rId24"/>
    <p:sldId id="433" r:id="rId25"/>
    <p:sldId id="434" r:id="rId26"/>
    <p:sldId id="435" r:id="rId27"/>
    <p:sldId id="443" r:id="rId28"/>
    <p:sldId id="442"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4082"/>
    <a:srgbClr val="00FFD4"/>
    <a:srgbClr val="13402F"/>
    <a:srgbClr val="0DF0FB"/>
    <a:srgbClr val="085E2B"/>
    <a:srgbClr val="006E9F"/>
    <a:srgbClr val="E4252C"/>
    <a:srgbClr val="00202E"/>
    <a:srgbClr val="003046"/>
    <a:srgbClr val="0050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D7D6D1-880A-49D5-9E82-5E28477C5DE6}" v="4" dt="2026-07-22T06:04:57.543"/>
  </p1510:revLst>
</p1510:revInfo>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redný štýl 2 - zvýrazneni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Stredný štýl 3 - zvýraznenie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235" autoAdjust="0"/>
    <p:restoredTop sz="93788" autoAdjust="0"/>
  </p:normalViewPr>
  <p:slideViewPr>
    <p:cSldViewPr snapToGrid="0">
      <p:cViewPr varScale="1">
        <p:scale>
          <a:sx n="102" d="100"/>
          <a:sy n="102" d="100"/>
        </p:scale>
        <p:origin x="250" y="6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c. Mgr. Michal Gallay PhD." userId="527d0f6d-e70e-4898-980d-1e3695d8075c" providerId="ADAL" clId="{BBDD3A86-24FC-4687-9AF5-5612AC230E90}"/>
    <pc:docChg chg="undo custSel addSld delSld modSld">
      <pc:chgData name="doc. Mgr. Michal Gallay PhD." userId="527d0f6d-e70e-4898-980d-1e3695d8075c" providerId="ADAL" clId="{BBDD3A86-24FC-4687-9AF5-5612AC230E90}" dt="2026-07-22T06:04:57.540" v="87"/>
      <pc:docMkLst>
        <pc:docMk/>
      </pc:docMkLst>
      <pc:sldChg chg="addSp delSp modSp mod">
        <pc:chgData name="doc. Mgr. Michal Gallay PhD." userId="527d0f6d-e70e-4898-980d-1e3695d8075c" providerId="ADAL" clId="{BBDD3A86-24FC-4687-9AF5-5612AC230E90}" dt="2026-07-22T00:41:08.028" v="72" actId="1076"/>
        <pc:sldMkLst>
          <pc:docMk/>
          <pc:sldMk cId="1999783066" sldId="366"/>
        </pc:sldMkLst>
        <pc:spChg chg="add mod">
          <ac:chgData name="doc. Mgr. Michal Gallay PhD." userId="527d0f6d-e70e-4898-980d-1e3695d8075c" providerId="ADAL" clId="{BBDD3A86-24FC-4687-9AF5-5612AC230E90}" dt="2026-07-22T00:41:08.028" v="72" actId="1076"/>
          <ac:spMkLst>
            <pc:docMk/>
            <pc:sldMk cId="1999783066" sldId="366"/>
            <ac:spMk id="6" creationId="{BEBF4F3E-8501-A738-C984-1CACD7E4050E}"/>
          </ac:spMkLst>
        </pc:spChg>
        <pc:spChg chg="add mod">
          <ac:chgData name="doc. Mgr. Michal Gallay PhD." userId="527d0f6d-e70e-4898-980d-1e3695d8075c" providerId="ADAL" clId="{BBDD3A86-24FC-4687-9AF5-5612AC230E90}" dt="2026-07-22T00:40:47.870" v="68" actId="207"/>
          <ac:spMkLst>
            <pc:docMk/>
            <pc:sldMk cId="1999783066" sldId="366"/>
            <ac:spMk id="9" creationId="{5F08DE81-2B6C-2C74-9CB0-3A9E25EE4E6D}"/>
          </ac:spMkLst>
        </pc:spChg>
        <pc:spChg chg="add del mod">
          <ac:chgData name="doc. Mgr. Michal Gallay PhD." userId="527d0f6d-e70e-4898-980d-1e3695d8075c" providerId="ADAL" clId="{BBDD3A86-24FC-4687-9AF5-5612AC230E90}" dt="2026-07-22T00:40:03.916" v="45" actId="478"/>
          <ac:spMkLst>
            <pc:docMk/>
            <pc:sldMk cId="1999783066" sldId="366"/>
            <ac:spMk id="11" creationId="{76E17020-A5E3-0630-0998-43E74825F765}"/>
          </ac:spMkLst>
        </pc:spChg>
        <pc:spChg chg="add mod">
          <ac:chgData name="doc. Mgr. Michal Gallay PhD." userId="527d0f6d-e70e-4898-980d-1e3695d8075c" providerId="ADAL" clId="{BBDD3A86-24FC-4687-9AF5-5612AC230E90}" dt="2026-07-22T00:40:58.941" v="70" actId="1076"/>
          <ac:spMkLst>
            <pc:docMk/>
            <pc:sldMk cId="1999783066" sldId="366"/>
            <ac:spMk id="12" creationId="{F74300FD-93CF-059F-1F64-2D159C3D0F8A}"/>
          </ac:spMkLst>
        </pc:spChg>
        <pc:spChg chg="del">
          <ac:chgData name="doc. Mgr. Michal Gallay PhD." userId="527d0f6d-e70e-4898-980d-1e3695d8075c" providerId="ADAL" clId="{BBDD3A86-24FC-4687-9AF5-5612AC230E90}" dt="2026-07-22T00:37:41.083" v="0" actId="478"/>
          <ac:spMkLst>
            <pc:docMk/>
            <pc:sldMk cId="1999783066" sldId="366"/>
            <ac:spMk id="15" creationId="{A0A2A15B-4FE8-4C9E-9CB3-ABCDA347CC4A}"/>
          </ac:spMkLst>
        </pc:spChg>
        <pc:picChg chg="del">
          <ac:chgData name="doc. Mgr. Michal Gallay PhD." userId="527d0f6d-e70e-4898-980d-1e3695d8075c" providerId="ADAL" clId="{BBDD3A86-24FC-4687-9AF5-5612AC230E90}" dt="2026-07-22T00:37:57.130" v="2" actId="478"/>
          <ac:picMkLst>
            <pc:docMk/>
            <pc:sldMk cId="1999783066" sldId="366"/>
            <ac:picMk id="4" creationId="{00000000-0000-0000-0000-000000000000}"/>
          </ac:picMkLst>
        </pc:picChg>
        <pc:picChg chg="mod">
          <ac:chgData name="doc. Mgr. Michal Gallay PhD." userId="527d0f6d-e70e-4898-980d-1e3695d8075c" providerId="ADAL" clId="{BBDD3A86-24FC-4687-9AF5-5612AC230E90}" dt="2026-07-22T00:38:40.425" v="17" actId="14100"/>
          <ac:picMkLst>
            <pc:docMk/>
            <pc:sldMk cId="1999783066" sldId="366"/>
            <ac:picMk id="21" creationId="{00000000-0000-0000-0000-000000000000}"/>
          </ac:picMkLst>
        </pc:picChg>
        <pc:picChg chg="del">
          <ac:chgData name="doc. Mgr. Michal Gallay PhD." userId="527d0f6d-e70e-4898-980d-1e3695d8075c" providerId="ADAL" clId="{BBDD3A86-24FC-4687-9AF5-5612AC230E90}" dt="2026-07-22T00:37:56.060" v="1" actId="478"/>
          <ac:picMkLst>
            <pc:docMk/>
            <pc:sldMk cId="1999783066" sldId="366"/>
            <ac:picMk id="1026" creationId="{00000000-0000-0000-0000-000000000000}"/>
          </ac:picMkLst>
        </pc:picChg>
        <pc:picChg chg="del">
          <ac:chgData name="doc. Mgr. Michal Gallay PhD." userId="527d0f6d-e70e-4898-980d-1e3695d8075c" providerId="ADAL" clId="{BBDD3A86-24FC-4687-9AF5-5612AC230E90}" dt="2026-07-22T00:37:56.060" v="1" actId="478"/>
          <ac:picMkLst>
            <pc:docMk/>
            <pc:sldMk cId="1999783066" sldId="366"/>
            <ac:picMk id="1028" creationId="{00000000-0000-0000-0000-000000000000}"/>
          </ac:picMkLst>
        </pc:picChg>
        <pc:picChg chg="del">
          <ac:chgData name="doc. Mgr. Michal Gallay PhD." userId="527d0f6d-e70e-4898-980d-1e3695d8075c" providerId="ADAL" clId="{BBDD3A86-24FC-4687-9AF5-5612AC230E90}" dt="2026-07-22T00:37:56.060" v="1" actId="478"/>
          <ac:picMkLst>
            <pc:docMk/>
            <pc:sldMk cId="1999783066" sldId="366"/>
            <ac:picMk id="1030" creationId="{00000000-0000-0000-0000-000000000000}"/>
          </ac:picMkLst>
        </pc:picChg>
        <pc:picChg chg="del">
          <ac:chgData name="doc. Mgr. Michal Gallay PhD." userId="527d0f6d-e70e-4898-980d-1e3695d8075c" providerId="ADAL" clId="{BBDD3A86-24FC-4687-9AF5-5612AC230E90}" dt="2026-07-22T00:37:56.060" v="1" actId="478"/>
          <ac:picMkLst>
            <pc:docMk/>
            <pc:sldMk cId="1999783066" sldId="366"/>
            <ac:picMk id="1032" creationId="{00000000-0000-0000-0000-000000000000}"/>
          </ac:picMkLst>
        </pc:picChg>
      </pc:sldChg>
      <pc:sldChg chg="del">
        <pc:chgData name="doc. Mgr. Michal Gallay PhD." userId="527d0f6d-e70e-4898-980d-1e3695d8075c" providerId="ADAL" clId="{BBDD3A86-24FC-4687-9AF5-5612AC230E90}" dt="2026-07-22T00:41:24.896" v="73" actId="47"/>
        <pc:sldMkLst>
          <pc:docMk/>
          <pc:sldMk cId="4066182983" sldId="367"/>
        </pc:sldMkLst>
      </pc:sldChg>
      <pc:sldChg chg="new del">
        <pc:chgData name="doc. Mgr. Michal Gallay PhD." userId="527d0f6d-e70e-4898-980d-1e3695d8075c" providerId="ADAL" clId="{BBDD3A86-24FC-4687-9AF5-5612AC230E90}" dt="2026-07-22T05:58:49.127" v="83" actId="47"/>
        <pc:sldMkLst>
          <pc:docMk/>
          <pc:sldMk cId="2908168203" sldId="439"/>
        </pc:sldMkLst>
      </pc:sldChg>
      <pc:sldChg chg="addSp delSp modSp new mod">
        <pc:chgData name="doc. Mgr. Michal Gallay PhD." userId="527d0f6d-e70e-4898-980d-1e3695d8075c" providerId="ADAL" clId="{BBDD3A86-24FC-4687-9AF5-5612AC230E90}" dt="2026-07-22T05:58:32.380" v="82" actId="22"/>
        <pc:sldMkLst>
          <pc:docMk/>
          <pc:sldMk cId="4107181513" sldId="440"/>
        </pc:sldMkLst>
        <pc:spChg chg="del">
          <ac:chgData name="doc. Mgr. Michal Gallay PhD." userId="527d0f6d-e70e-4898-980d-1e3695d8075c" providerId="ADAL" clId="{BBDD3A86-24FC-4687-9AF5-5612AC230E90}" dt="2026-07-22T05:58:24.618" v="76" actId="22"/>
          <ac:spMkLst>
            <pc:docMk/>
            <pc:sldMk cId="4107181513" sldId="440"/>
            <ac:spMk id="3" creationId="{15235E12-3C87-6B70-E916-704BDBBE8FC9}"/>
          </ac:spMkLst>
        </pc:spChg>
        <pc:spChg chg="add mod">
          <ac:chgData name="doc. Mgr. Michal Gallay PhD." userId="527d0f6d-e70e-4898-980d-1e3695d8075c" providerId="ADAL" clId="{BBDD3A86-24FC-4687-9AF5-5612AC230E90}" dt="2026-07-22T05:58:31.496" v="81" actId="478"/>
          <ac:spMkLst>
            <pc:docMk/>
            <pc:sldMk cId="4107181513" sldId="440"/>
            <ac:spMk id="11" creationId="{05315316-F241-47E4-C29C-B22F0AC8C5F8}"/>
          </ac:spMkLst>
        </pc:spChg>
        <pc:picChg chg="add del mod ord">
          <ac:chgData name="doc. Mgr. Michal Gallay PhD." userId="527d0f6d-e70e-4898-980d-1e3695d8075c" providerId="ADAL" clId="{BBDD3A86-24FC-4687-9AF5-5612AC230E90}" dt="2026-07-22T05:58:31.496" v="81" actId="478"/>
          <ac:picMkLst>
            <pc:docMk/>
            <pc:sldMk cId="4107181513" sldId="440"/>
            <ac:picMk id="5" creationId="{6B9A1B0D-3133-EF51-19D4-6D6FD87CFB0D}"/>
          </ac:picMkLst>
        </pc:picChg>
        <pc:picChg chg="add del">
          <ac:chgData name="doc. Mgr. Michal Gallay PhD." userId="527d0f6d-e70e-4898-980d-1e3695d8075c" providerId="ADAL" clId="{BBDD3A86-24FC-4687-9AF5-5612AC230E90}" dt="2026-07-22T05:58:29.717" v="80" actId="478"/>
          <ac:picMkLst>
            <pc:docMk/>
            <pc:sldMk cId="4107181513" sldId="440"/>
            <ac:picMk id="7" creationId="{7435B29F-6BAC-15D7-08B8-C9214EC75B0D}"/>
          </ac:picMkLst>
        </pc:picChg>
        <pc:picChg chg="add del">
          <ac:chgData name="doc. Mgr. Michal Gallay PhD." userId="527d0f6d-e70e-4898-980d-1e3695d8075c" providerId="ADAL" clId="{BBDD3A86-24FC-4687-9AF5-5612AC230E90}" dt="2026-07-22T05:58:28.425" v="79" actId="22"/>
          <ac:picMkLst>
            <pc:docMk/>
            <pc:sldMk cId="4107181513" sldId="440"/>
            <ac:picMk id="9" creationId="{2AE9C81C-6C27-3302-7E41-5E7BD769D15E}"/>
          </ac:picMkLst>
        </pc:picChg>
        <pc:picChg chg="add">
          <ac:chgData name="doc. Mgr. Michal Gallay PhD." userId="527d0f6d-e70e-4898-980d-1e3695d8075c" providerId="ADAL" clId="{BBDD3A86-24FC-4687-9AF5-5612AC230E90}" dt="2026-07-22T05:58:32.380" v="82" actId="22"/>
          <ac:picMkLst>
            <pc:docMk/>
            <pc:sldMk cId="4107181513" sldId="440"/>
            <ac:picMk id="13" creationId="{C6CA151B-23D4-78BC-FABF-06C35A6D8B59}"/>
          </ac:picMkLst>
        </pc:picChg>
      </pc:sldChg>
      <pc:sldChg chg="addSp new mod">
        <pc:chgData name="doc. Mgr. Michal Gallay PhD." userId="527d0f6d-e70e-4898-980d-1e3695d8075c" providerId="ADAL" clId="{BBDD3A86-24FC-4687-9AF5-5612AC230E90}" dt="2026-07-22T06:01:19.019" v="85" actId="22"/>
        <pc:sldMkLst>
          <pc:docMk/>
          <pc:sldMk cId="2858141193" sldId="441"/>
        </pc:sldMkLst>
        <pc:picChg chg="add">
          <ac:chgData name="doc. Mgr. Michal Gallay PhD." userId="527d0f6d-e70e-4898-980d-1e3695d8075c" providerId="ADAL" clId="{BBDD3A86-24FC-4687-9AF5-5612AC230E90}" dt="2026-07-22T06:01:19.019" v="85" actId="22"/>
          <ac:picMkLst>
            <pc:docMk/>
            <pc:sldMk cId="2858141193" sldId="441"/>
            <ac:picMk id="5" creationId="{4F47DD3A-C2EF-D01C-AE4D-190B204E1320}"/>
          </ac:picMkLst>
        </pc:picChg>
      </pc:sldChg>
      <pc:sldChg chg="add">
        <pc:chgData name="doc. Mgr. Michal Gallay PhD." userId="527d0f6d-e70e-4898-980d-1e3695d8075c" providerId="ADAL" clId="{BBDD3A86-24FC-4687-9AF5-5612AC230E90}" dt="2026-07-22T06:04:44.657" v="86"/>
        <pc:sldMkLst>
          <pc:docMk/>
          <pc:sldMk cId="2393910552" sldId="442"/>
        </pc:sldMkLst>
      </pc:sldChg>
      <pc:sldChg chg="add">
        <pc:chgData name="doc. Mgr. Michal Gallay PhD." userId="527d0f6d-e70e-4898-980d-1e3695d8075c" providerId="ADAL" clId="{BBDD3A86-24FC-4687-9AF5-5612AC230E90}" dt="2026-07-22T06:04:57.540" v="87"/>
        <pc:sldMkLst>
          <pc:docMk/>
          <pc:sldMk cId="943347467" sldId="44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objekt pre hlavičk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k-SK"/>
          </a:p>
        </p:txBody>
      </p:sp>
      <p:sp>
        <p:nvSpPr>
          <p:cNvPr id="3" name="Zástupný objekt pre dá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5C9C87-DE72-44B6-A63E-A85AC2F4C966}" type="datetimeFigureOut">
              <a:rPr lang="sk-SK" smtClean="0"/>
              <a:t>22. 7. 2026</a:t>
            </a:fld>
            <a:endParaRPr lang="sk-SK"/>
          </a:p>
        </p:txBody>
      </p:sp>
      <p:sp>
        <p:nvSpPr>
          <p:cNvPr id="4" name="Zástupný objekt pre obrázok snímky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objekt pre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6" name="Zástupný objekt pre pät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k-SK"/>
          </a:p>
        </p:txBody>
      </p:sp>
      <p:sp>
        <p:nvSpPr>
          <p:cNvPr id="7" name="Zástupný objekt pre číslo snímky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493234-0FB4-411A-A305-7E0424746520}" type="slidenum">
              <a:rPr lang="sk-SK" smtClean="0"/>
              <a:t>‹#›</a:t>
            </a:fld>
            <a:endParaRPr lang="sk-SK"/>
          </a:p>
        </p:txBody>
      </p:sp>
    </p:spTree>
    <p:extLst>
      <p:ext uri="{BB962C8B-B14F-4D97-AF65-F5344CB8AC3E}">
        <p14:creationId xmlns:p14="http://schemas.microsoft.com/office/powerpoint/2010/main" val="395166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k-SK" dirty="0"/>
          </a:p>
        </p:txBody>
      </p:sp>
      <p:sp>
        <p:nvSpPr>
          <p:cNvPr id="4" name="Zástupný objekt pre číslo snímky 3"/>
          <p:cNvSpPr>
            <a:spLocks noGrp="1"/>
          </p:cNvSpPr>
          <p:nvPr>
            <p:ph type="sldNum" sz="quarter" idx="10"/>
          </p:nvPr>
        </p:nvSpPr>
        <p:spPr/>
        <p:txBody>
          <a:bodyPr/>
          <a:lstStyle/>
          <a:p>
            <a:fld id="{8D493234-0FB4-411A-A305-7E0424746520}" type="slidenum">
              <a:rPr lang="sk-SK" smtClean="0"/>
              <a:t>1</a:t>
            </a:fld>
            <a:endParaRPr lang="sk-SK"/>
          </a:p>
        </p:txBody>
      </p:sp>
    </p:spTree>
    <p:extLst>
      <p:ext uri="{BB962C8B-B14F-4D97-AF65-F5344CB8AC3E}">
        <p14:creationId xmlns:p14="http://schemas.microsoft.com/office/powerpoint/2010/main" val="1022605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en-US" dirty="0"/>
              <a:t>“</a:t>
            </a:r>
            <a:r>
              <a:rPr lang="en-US" dirty="0" err="1"/>
              <a:t>Pushbroom</a:t>
            </a:r>
            <a:r>
              <a:rPr lang="en-US" dirty="0"/>
              <a:t>” spectrometers use a 2D detector array, and thus collect a vertical slice of the </a:t>
            </a:r>
            <a:r>
              <a:rPr lang="en-US" dirty="0" err="1"/>
              <a:t>datacube</a:t>
            </a:r>
            <a:r>
              <a:rPr lang="en-US" dirty="0"/>
              <a:t> at once so that only one spatial dimension needs to be scanned to fill out the cube.2 A filtered camera, constructed by placing a filter wheel or tunable spectral filter in front of a camera, collects a horizontal slice and thus needs to scan along the spectral dimension to complete the data set.</a:t>
            </a:r>
            <a:endParaRPr lang="sk-SK" dirty="0"/>
          </a:p>
          <a:p>
            <a:endParaRPr lang="sk-SK" dirty="0"/>
          </a:p>
          <a:p>
            <a:r>
              <a:rPr lang="en-US" dirty="0" err="1"/>
              <a:t>Pushbroom</a:t>
            </a:r>
            <a:r>
              <a:rPr lang="sk-SK" dirty="0"/>
              <a:t>:</a:t>
            </a:r>
            <a:r>
              <a:rPr lang="en-US" dirty="0"/>
              <a:t> Full spectral data simultaneously, with spatial line scanning over time. Imaging spectrograph + 2D array detector</a:t>
            </a:r>
            <a:endParaRPr lang="sk-SK" dirty="0"/>
          </a:p>
          <a:p>
            <a:endParaRPr lang="sk-SK" dirty="0"/>
          </a:p>
          <a:p>
            <a:r>
              <a:rPr lang="en-US" dirty="0"/>
              <a:t>The </a:t>
            </a:r>
            <a:r>
              <a:rPr lang="en-US" dirty="0" err="1"/>
              <a:t>pushbroom</a:t>
            </a:r>
            <a:r>
              <a:rPr lang="en-US" dirty="0"/>
              <a:t> approach, also known as line scanning, has been used by some earth observation satellite systems operating from space, such as the SPOT system</a:t>
            </a:r>
            <a:r>
              <a:rPr lang="sk-SK" dirty="0"/>
              <a:t>. </a:t>
            </a:r>
            <a:r>
              <a:rPr lang="en-US" dirty="0"/>
              <a:t>Different from the whiskbroom method that scans one point at a time, the </a:t>
            </a:r>
            <a:r>
              <a:rPr lang="en-US" dirty="0" err="1"/>
              <a:t>pushbroom</a:t>
            </a:r>
            <a:r>
              <a:rPr lang="en-US" dirty="0"/>
              <a:t> method can simultaneously</a:t>
            </a:r>
            <a:r>
              <a:rPr lang="sk-SK" dirty="0"/>
              <a:t>. </a:t>
            </a:r>
            <a:r>
              <a:rPr lang="en-US" dirty="0"/>
              <a:t>acquire a slit of spatial information, as well as spectral information corresponding to each spatial point in the slit for one scan, that is, a special y − λ image with one spatial dimension (y) and one spectral dimension (λ) can be taken at the same time with a matrix detector. As shown in Fig. 2(b), the </a:t>
            </a:r>
            <a:r>
              <a:rPr lang="en-US" dirty="0" err="1"/>
              <a:t>pushbroom</a:t>
            </a:r>
            <a:r>
              <a:rPr lang="en-US" dirty="0"/>
              <a:t> method collects a slit image from the object dispersed onto a 2-D detector, in which the spatial information is displayed along one axis and wavelength information along the other. Then the spectral image data cube can be obtained by scanning the slit in the direction of another spatial axis. A </a:t>
            </a:r>
            <a:r>
              <a:rPr lang="en-US" dirty="0" err="1"/>
              <a:t>pushbroom</a:t>
            </a:r>
            <a:r>
              <a:rPr lang="en-US" dirty="0"/>
              <a:t> scanner can get more light than the whiskbroom one, since it can stay at a particular area for a longer time providing a long exposure on the matrix detector and a relatively high spectral resolution as well. However, in most of the </a:t>
            </a:r>
            <a:r>
              <a:rPr lang="en-US" dirty="0" err="1"/>
              <a:t>pushbroom</a:t>
            </a:r>
            <a:r>
              <a:rPr lang="en-US" dirty="0"/>
              <a:t> imagers, either the camera or the object should move accordingly as one line of the image is acquired at each scan and the move should be synchronized with the frame acquisition rate of the array detector in order to ensure the measurement of a smooth image. Another approach to perform the </a:t>
            </a:r>
            <a:r>
              <a:rPr lang="en-US" dirty="0" err="1"/>
              <a:t>pushbroom</a:t>
            </a:r>
            <a:r>
              <a:rPr lang="en-US" dirty="0"/>
              <a:t> procedure is to put a movable slit aperture or a rolling shutter into the conjugate image plane to eliminate out-of-focus light. This method allows for higher illumination transmission while exhibiting only a slight increase in the confocal depth response, which has been widely used in multispectral line confocal imaging systems.</a:t>
            </a:r>
            <a:endParaRPr lang="sk-SK" dirty="0"/>
          </a:p>
        </p:txBody>
      </p:sp>
      <p:sp>
        <p:nvSpPr>
          <p:cNvPr id="4" name="Zástupný objekt pre číslo snímky 3"/>
          <p:cNvSpPr>
            <a:spLocks noGrp="1"/>
          </p:cNvSpPr>
          <p:nvPr>
            <p:ph type="sldNum" sz="quarter" idx="10"/>
          </p:nvPr>
        </p:nvSpPr>
        <p:spPr/>
        <p:txBody>
          <a:bodyPr/>
          <a:lstStyle/>
          <a:p>
            <a:fld id="{8D493234-0FB4-411A-A305-7E0424746520}" type="slidenum">
              <a:rPr lang="sk-SK" smtClean="0"/>
              <a:t>7</a:t>
            </a:fld>
            <a:endParaRPr lang="sk-SK"/>
          </a:p>
        </p:txBody>
      </p:sp>
    </p:spTree>
    <p:extLst>
      <p:ext uri="{BB962C8B-B14F-4D97-AF65-F5344CB8AC3E}">
        <p14:creationId xmlns:p14="http://schemas.microsoft.com/office/powerpoint/2010/main" val="2484335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en-US" dirty="0"/>
              <a:t>While</a:t>
            </a:r>
            <a:r>
              <a:rPr lang="en-US" baseline="0" dirty="0"/>
              <a:t> the photo cameras or multispectral cameras have been the most popular sensors for mini and small UAV systems, the </a:t>
            </a:r>
            <a:r>
              <a:rPr lang="en-US" baseline="0" dirty="0" err="1"/>
              <a:t>i</a:t>
            </a:r>
            <a:r>
              <a:rPr lang="sk-SK" dirty="0" err="1"/>
              <a:t>ntegrated</a:t>
            </a:r>
            <a:r>
              <a:rPr lang="sk-SK" baseline="0" dirty="0"/>
              <a:t> </a:t>
            </a:r>
            <a:r>
              <a:rPr lang="sk-SK" baseline="0" dirty="0" err="1"/>
              <a:t>use</a:t>
            </a:r>
            <a:r>
              <a:rPr lang="sk-SK" baseline="0" dirty="0"/>
              <a:t> of UA</a:t>
            </a:r>
            <a:r>
              <a:rPr lang="en-US" baseline="0" dirty="0"/>
              <a:t>V</a:t>
            </a:r>
            <a:r>
              <a:rPr lang="sk-SK" baseline="0" dirty="0"/>
              <a:t> </a:t>
            </a:r>
            <a:r>
              <a:rPr lang="sk-SK" baseline="0" dirty="0" err="1"/>
              <a:t>hyperspectral</a:t>
            </a:r>
            <a:r>
              <a:rPr lang="sk-SK" baseline="0" dirty="0"/>
              <a:t> </a:t>
            </a:r>
            <a:r>
              <a:rPr lang="sk-SK" baseline="0" dirty="0" err="1"/>
              <a:t>imaging</a:t>
            </a:r>
            <a:r>
              <a:rPr lang="sk-SK" baseline="0" dirty="0"/>
              <a:t> and/or laser </a:t>
            </a:r>
            <a:r>
              <a:rPr lang="sk-SK" baseline="0" dirty="0" err="1"/>
              <a:t>scanning</a:t>
            </a:r>
            <a:r>
              <a:rPr lang="sk-SK" baseline="0" dirty="0"/>
              <a:t> </a:t>
            </a:r>
            <a:r>
              <a:rPr lang="sk-SK" baseline="0" dirty="0" err="1"/>
              <a:t>is</a:t>
            </a:r>
            <a:r>
              <a:rPr lang="sk-SK" baseline="0" dirty="0"/>
              <a:t> a </a:t>
            </a:r>
            <a:r>
              <a:rPr lang="sk-SK" baseline="0" dirty="0" err="1"/>
              <a:t>recent</a:t>
            </a:r>
            <a:r>
              <a:rPr lang="sk-SK" baseline="0" dirty="0"/>
              <a:t> </a:t>
            </a:r>
            <a:r>
              <a:rPr lang="sk-SK" baseline="0" dirty="0" err="1"/>
              <a:t>issue</a:t>
            </a:r>
            <a:r>
              <a:rPr lang="en-US" baseline="0" dirty="0"/>
              <a:t>, because of r</a:t>
            </a:r>
            <a:r>
              <a:rPr lang="en-GB" sz="1200" kern="1200" dirty="0">
                <a:solidFill>
                  <a:schemeClr val="tx1"/>
                </a:solidFill>
                <a:effectLst/>
                <a:latin typeface="+mn-lt"/>
                <a:ea typeface="+mn-ea"/>
                <a:cs typeface="+mn-cs"/>
              </a:rPr>
              <a:t>educing the size and weight of </a:t>
            </a:r>
            <a:r>
              <a:rPr lang="sk-SK" sz="1200" kern="1200" dirty="0" err="1">
                <a:solidFill>
                  <a:schemeClr val="tx1"/>
                </a:solidFill>
                <a:effectLst/>
                <a:latin typeface="+mn-lt"/>
                <a:ea typeface="+mn-ea"/>
                <a:cs typeface="+mn-cs"/>
              </a:rPr>
              <a:t>hyperspectral</a:t>
            </a:r>
            <a:r>
              <a:rPr lang="sk-SK"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scanner allows for their integration on UAV platforms</a:t>
            </a:r>
            <a:r>
              <a:rPr lang="sk-SK"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Hyperspectral remote sensing, also known as imaging spectroscopy, is a relatively new technology for UAV platforms that has been used in detection of vegetation species and biomass (Aasen, H. et al., 2015) or precision agriculture (</a:t>
            </a:r>
            <a:r>
              <a:rPr lang="en-GB" sz="1200" kern="1200" dirty="0" err="1">
                <a:solidFill>
                  <a:schemeClr val="tx1"/>
                </a:solidFill>
                <a:effectLst/>
                <a:latin typeface="+mn-lt"/>
                <a:ea typeface="+mn-ea"/>
                <a:cs typeface="+mn-cs"/>
              </a:rPr>
              <a:t>Zarco</a:t>
            </a:r>
            <a:r>
              <a:rPr lang="en-GB" sz="1200" kern="1200" dirty="0">
                <a:solidFill>
                  <a:schemeClr val="tx1"/>
                </a:solidFill>
                <a:effectLst/>
                <a:latin typeface="+mn-lt"/>
                <a:ea typeface="+mn-ea"/>
                <a:cs typeface="+mn-cs"/>
              </a:rPr>
              <a:t>-Tejada et al., 2013; </a:t>
            </a:r>
            <a:r>
              <a:rPr lang="en-GB" sz="1200" kern="1200" dirty="0" err="1">
                <a:solidFill>
                  <a:schemeClr val="tx1"/>
                </a:solidFill>
                <a:effectLst/>
                <a:latin typeface="+mn-lt"/>
                <a:ea typeface="+mn-ea"/>
                <a:cs typeface="+mn-cs"/>
              </a:rPr>
              <a:t>Bareth</a:t>
            </a:r>
            <a:r>
              <a:rPr lang="en-GB" sz="1200" kern="1200" dirty="0">
                <a:solidFill>
                  <a:schemeClr val="tx1"/>
                </a:solidFill>
                <a:effectLst/>
                <a:latin typeface="+mn-lt"/>
                <a:ea typeface="+mn-ea"/>
                <a:cs typeface="+mn-cs"/>
              </a:rPr>
              <a:t> et al., 2015; </a:t>
            </a:r>
            <a:r>
              <a:rPr lang="en-GB" sz="1200" kern="1200" dirty="0" err="1">
                <a:solidFill>
                  <a:schemeClr val="tx1"/>
                </a:solidFill>
                <a:effectLst/>
                <a:latin typeface="+mn-lt"/>
                <a:ea typeface="+mn-ea"/>
                <a:cs typeface="+mn-cs"/>
              </a:rPr>
              <a:t>Sima</a:t>
            </a:r>
            <a:r>
              <a:rPr lang="en-GB" sz="1200" kern="1200" dirty="0">
                <a:solidFill>
                  <a:schemeClr val="tx1"/>
                </a:solidFill>
                <a:effectLst/>
                <a:latin typeface="+mn-lt"/>
                <a:ea typeface="+mn-ea"/>
                <a:cs typeface="+mn-cs"/>
              </a:rPr>
              <a:t> et al., 2016). </a:t>
            </a:r>
            <a:endParaRPr lang="sk-SK" sz="1200" kern="1200" dirty="0">
              <a:solidFill>
                <a:schemeClr val="tx1"/>
              </a:solidFill>
              <a:effectLst/>
              <a:latin typeface="+mn-lt"/>
              <a:ea typeface="+mn-ea"/>
              <a:cs typeface="+mn-cs"/>
            </a:endParaRPr>
          </a:p>
          <a:p>
            <a:endParaRPr lang="sk-SK"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Hyperspectral imaging sensors (spectrometers) capture reflected electromagnetic energy in hundreds of contiguous narrow spectral bands with high spectral resolution, typically in visible and near-infrared spectrum. Such sensors combined with unpiloted aerial systems (UAS) enable fast, flexible and non-destructive detection of subtle spectral features and dynamics of landscape changes. </a:t>
            </a:r>
            <a:endParaRPr lang="sk-SK" sz="1200" kern="1200" dirty="0">
              <a:solidFill>
                <a:schemeClr val="tx1"/>
              </a:solidFill>
              <a:effectLst/>
              <a:latin typeface="+mn-lt"/>
              <a:ea typeface="+mn-ea"/>
              <a:cs typeface="+mn-cs"/>
            </a:endParaRPr>
          </a:p>
          <a:p>
            <a:endParaRPr lang="sk-SK" sz="1200" kern="1200" dirty="0">
              <a:solidFill>
                <a:schemeClr val="tx1"/>
              </a:solidFill>
              <a:effectLst/>
              <a:latin typeface="+mn-lt"/>
              <a:ea typeface="+mn-ea"/>
              <a:cs typeface="+mn-cs"/>
            </a:endParaRPr>
          </a:p>
          <a:p>
            <a:r>
              <a:rPr lang="en-US" dirty="0"/>
              <a:t>The power and value of hyperspectral imaging </a:t>
            </a:r>
            <a:r>
              <a:rPr lang="sk-SK" dirty="0" err="1"/>
              <a:t>four</a:t>
            </a:r>
            <a:r>
              <a:rPr lang="sk-SK" dirty="0"/>
              <a:t> </a:t>
            </a:r>
            <a:r>
              <a:rPr lang="sk-SK" dirty="0" err="1"/>
              <a:t>our</a:t>
            </a:r>
            <a:r>
              <a:rPr lang="sk-SK" dirty="0"/>
              <a:t> team </a:t>
            </a:r>
            <a:r>
              <a:rPr lang="en-US" dirty="0"/>
              <a:t>is in its capability to - Identify, Quantify (Measure) and Map </a:t>
            </a:r>
            <a:r>
              <a:rPr lang="sk-SK" dirty="0" err="1"/>
              <a:t>landscape</a:t>
            </a:r>
            <a:r>
              <a:rPr lang="sk-SK" dirty="0"/>
              <a:t> </a:t>
            </a:r>
            <a:r>
              <a:rPr lang="en-US" dirty="0"/>
              <a:t>properties in each pixel of the target image. </a:t>
            </a:r>
            <a:endParaRPr lang="sk-SK" dirty="0"/>
          </a:p>
        </p:txBody>
      </p:sp>
      <p:sp>
        <p:nvSpPr>
          <p:cNvPr id="4" name="Zástupný objekt pre číslo snímky 3"/>
          <p:cNvSpPr>
            <a:spLocks noGrp="1"/>
          </p:cNvSpPr>
          <p:nvPr>
            <p:ph type="sldNum" sz="quarter" idx="10"/>
          </p:nvPr>
        </p:nvSpPr>
        <p:spPr/>
        <p:txBody>
          <a:bodyPr/>
          <a:lstStyle/>
          <a:p>
            <a:fld id="{8D493234-0FB4-411A-A305-7E0424746520}" type="slidenum">
              <a:rPr lang="sk-SK" smtClean="0"/>
              <a:t>8</a:t>
            </a:fld>
            <a:endParaRPr lang="sk-SK"/>
          </a:p>
        </p:txBody>
      </p:sp>
    </p:spTree>
    <p:extLst>
      <p:ext uri="{BB962C8B-B14F-4D97-AF65-F5344CB8AC3E}">
        <p14:creationId xmlns:p14="http://schemas.microsoft.com/office/powerpoint/2010/main" val="3821563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r>
              <a:rPr lang="en-US" dirty="0"/>
              <a:t>“</a:t>
            </a:r>
            <a:r>
              <a:rPr lang="en-US" dirty="0" err="1"/>
              <a:t>Pushbroom</a:t>
            </a:r>
            <a:r>
              <a:rPr lang="en-US" dirty="0"/>
              <a:t>” spectrometers use a 2D detector array, and thus collect a vertical slice of the </a:t>
            </a:r>
            <a:r>
              <a:rPr lang="en-US" dirty="0" err="1"/>
              <a:t>datacube</a:t>
            </a:r>
            <a:r>
              <a:rPr lang="en-US" dirty="0"/>
              <a:t> at once so that only one spatial dimension needs to be scanned to fill out the cube.2 A filtered camera, constructed by placing a filter wheel or tunable spectral filter in front of a camera, collects a horizontal slice and thus needs to scan along the spectral dimension to complete the data set.</a:t>
            </a:r>
            <a:endParaRPr lang="sk-SK" dirty="0"/>
          </a:p>
          <a:p>
            <a:endParaRPr lang="sk-SK" dirty="0"/>
          </a:p>
          <a:p>
            <a:r>
              <a:rPr lang="en-US" dirty="0" err="1"/>
              <a:t>Pushbroom</a:t>
            </a:r>
            <a:r>
              <a:rPr lang="sk-SK" dirty="0"/>
              <a:t>:</a:t>
            </a:r>
            <a:r>
              <a:rPr lang="en-US" dirty="0"/>
              <a:t> Full spectral data simultaneously, with spatial line scanning over time. Imaging spectrograph + 2D array detector</a:t>
            </a:r>
            <a:endParaRPr lang="sk-SK" dirty="0"/>
          </a:p>
          <a:p>
            <a:endParaRPr lang="sk-SK" dirty="0"/>
          </a:p>
          <a:p>
            <a:r>
              <a:rPr lang="en-US" dirty="0"/>
              <a:t>The </a:t>
            </a:r>
            <a:r>
              <a:rPr lang="en-US" dirty="0" err="1"/>
              <a:t>pushbroom</a:t>
            </a:r>
            <a:r>
              <a:rPr lang="en-US" dirty="0"/>
              <a:t> approach, also known as line scanning, has been used by some earth observation satellite systems operating from space, such as the SPOT system</a:t>
            </a:r>
            <a:r>
              <a:rPr lang="sk-SK" dirty="0"/>
              <a:t>. </a:t>
            </a:r>
            <a:r>
              <a:rPr lang="en-US" dirty="0"/>
              <a:t>Different from the whiskbroom method that scans one point at a time, the </a:t>
            </a:r>
            <a:r>
              <a:rPr lang="en-US" dirty="0" err="1"/>
              <a:t>pushbroom</a:t>
            </a:r>
            <a:r>
              <a:rPr lang="en-US" dirty="0"/>
              <a:t> method can simultaneously</a:t>
            </a:r>
            <a:r>
              <a:rPr lang="sk-SK" dirty="0"/>
              <a:t>. </a:t>
            </a:r>
            <a:r>
              <a:rPr lang="en-US" dirty="0"/>
              <a:t>acquire a slit of spatial information, as well as spectral information corresponding to each spatial point in the slit for one scan, that is, a special y − λ image with one spatial dimension (y) and one spectral dimension (λ) can be taken at the same time with a matrix detector. As shown in Fig. 2(b), the </a:t>
            </a:r>
            <a:r>
              <a:rPr lang="en-US" dirty="0" err="1"/>
              <a:t>pushbroom</a:t>
            </a:r>
            <a:r>
              <a:rPr lang="en-US" dirty="0"/>
              <a:t> method collects a slit image from the object dispersed onto a 2-D detector, in which the spatial information is displayed along one axis and wavelength information along the other. Then the spectral image data cube can be obtained by scanning the slit in the direction of another spatial axis. A </a:t>
            </a:r>
            <a:r>
              <a:rPr lang="en-US" dirty="0" err="1"/>
              <a:t>pushbroom</a:t>
            </a:r>
            <a:r>
              <a:rPr lang="en-US" dirty="0"/>
              <a:t> scanner can get more light than the whiskbroom one, since it can stay at a particular area for a longer time providing a long exposure on the matrix detector and a relatively high spectral resolution as well. However, in most of the </a:t>
            </a:r>
            <a:r>
              <a:rPr lang="en-US" dirty="0" err="1"/>
              <a:t>pushbroom</a:t>
            </a:r>
            <a:r>
              <a:rPr lang="en-US" dirty="0"/>
              <a:t> imagers, either the camera or the object should move accordingly as one line of the image is acquired at each scan and the move should be synchronized with the frame acquisition rate of the array detector in order to ensure the measurement of a smooth image. Another approach to perform the </a:t>
            </a:r>
            <a:r>
              <a:rPr lang="en-US" dirty="0" err="1"/>
              <a:t>pushbroom</a:t>
            </a:r>
            <a:r>
              <a:rPr lang="en-US" dirty="0"/>
              <a:t> procedure is to put a movable slit aperture or a rolling shutter into the conjugate image plane to eliminate out-of-focus light. This method allows for higher illumination transmission while exhibiting only a slight increase in the confocal depth response, which has been widely used in multispectral line confocal imaging systems.</a:t>
            </a:r>
            <a:endParaRPr lang="sk-SK" dirty="0"/>
          </a:p>
        </p:txBody>
      </p:sp>
      <p:sp>
        <p:nvSpPr>
          <p:cNvPr id="4" name="Zástupný objekt pre číslo snímky 3"/>
          <p:cNvSpPr>
            <a:spLocks noGrp="1"/>
          </p:cNvSpPr>
          <p:nvPr>
            <p:ph type="sldNum" sz="quarter" idx="10"/>
          </p:nvPr>
        </p:nvSpPr>
        <p:spPr/>
        <p:txBody>
          <a:bodyPr/>
          <a:lstStyle/>
          <a:p>
            <a:fld id="{8D493234-0FB4-411A-A305-7E0424746520}" type="slidenum">
              <a:rPr lang="sk-SK" smtClean="0"/>
              <a:t>9</a:t>
            </a:fld>
            <a:endParaRPr lang="sk-SK"/>
          </a:p>
        </p:txBody>
      </p:sp>
    </p:spTree>
    <p:extLst>
      <p:ext uri="{BB962C8B-B14F-4D97-AF65-F5344CB8AC3E}">
        <p14:creationId xmlns:p14="http://schemas.microsoft.com/office/powerpoint/2010/main" val="1599064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pPr marL="342900" marR="0" lvl="1" indent="-342900" algn="just" defTabSz="914400" rtl="0" eaLnBrk="1" fontAlgn="auto" latinLnBrk="0" hangingPunct="1">
              <a:lnSpc>
                <a:spcPct val="100000"/>
              </a:lnSpc>
              <a:spcBef>
                <a:spcPts val="800"/>
              </a:spcBef>
              <a:spcAft>
                <a:spcPts val="0"/>
              </a:spcAft>
              <a:buClrTx/>
              <a:buSzTx/>
              <a:buFont typeface="Arial" charset="0"/>
              <a:buChar char="•"/>
              <a:tabLst/>
              <a:defRPr/>
            </a:pPr>
            <a:r>
              <a:rPr lang="en-GB" sz="2000" dirty="0">
                <a:latin typeface="Segoe UI Light" panose="020B0502040204020203" pitchFamily="34" charset="0"/>
                <a:cs typeface="Segoe UI Light" panose="020B0502040204020203" pitchFamily="34" charset="0"/>
              </a:rPr>
              <a:t>With a push-broom spectrometer</a:t>
            </a:r>
            <a:r>
              <a:rPr lang="sk-SK" sz="2000" dirty="0">
                <a:latin typeface="Segoe UI Light" panose="020B0502040204020203" pitchFamily="34" charset="0"/>
                <a:cs typeface="Segoe UI Light" panose="020B0502040204020203" pitchFamily="34" charset="0"/>
              </a:rPr>
              <a:t>, f</a:t>
            </a:r>
            <a:r>
              <a:rPr lang="en-US" sz="2000" dirty="0" err="1">
                <a:latin typeface="Segoe UI Light" panose="020B0502040204020203" pitchFamily="34" charset="0"/>
                <a:cs typeface="Segoe UI Light" panose="020B0502040204020203" pitchFamily="34" charset="0"/>
              </a:rPr>
              <a:t>ull</a:t>
            </a:r>
            <a:r>
              <a:rPr lang="en-US" sz="2000" dirty="0">
                <a:latin typeface="Segoe UI Light" panose="020B0502040204020203" pitchFamily="34" charset="0"/>
                <a:cs typeface="Segoe UI Light" panose="020B0502040204020203" pitchFamily="34" charset="0"/>
              </a:rPr>
              <a:t> spectral </a:t>
            </a:r>
            <a:r>
              <a:rPr lang="sk-SK" sz="2000" dirty="0">
                <a:latin typeface="Segoe UI Light" panose="020B0502040204020203" pitchFamily="34" charset="0"/>
                <a:cs typeface="Segoe UI Light" panose="020B0502040204020203" pitchFamily="34" charset="0"/>
              </a:rPr>
              <a:t>image </a:t>
            </a:r>
            <a:r>
              <a:rPr lang="sk-SK" sz="2000" dirty="0" err="1">
                <a:latin typeface="Segoe UI Light" panose="020B0502040204020203" pitchFamily="34" charset="0"/>
                <a:cs typeface="Segoe UI Light" panose="020B0502040204020203" pitchFamily="34" charset="0"/>
              </a:rPr>
              <a:t>data</a:t>
            </a:r>
            <a:r>
              <a:rPr lang="sk-SK" sz="2000" dirty="0">
                <a:latin typeface="Segoe UI Light" panose="020B0502040204020203" pitchFamily="34" charset="0"/>
                <a:cs typeface="Segoe UI Light" panose="020B0502040204020203" pitchFamily="34" charset="0"/>
              </a:rPr>
              <a:t> are </a:t>
            </a:r>
            <a:r>
              <a:rPr lang="sk-SK" sz="2000" dirty="0" err="1">
                <a:latin typeface="Segoe UI Light" panose="020B0502040204020203" pitchFamily="34" charset="0"/>
                <a:cs typeface="Segoe UI Light" panose="020B0502040204020203" pitchFamily="34" charset="0"/>
              </a:rPr>
              <a:t>recorded</a:t>
            </a:r>
            <a:r>
              <a:rPr lang="sk-SK" sz="2000" dirty="0">
                <a:latin typeface="Segoe UI Light" panose="020B0502040204020203" pitchFamily="34" charset="0"/>
                <a:cs typeface="Segoe UI Light" panose="020B0502040204020203" pitchFamily="34" charset="0"/>
              </a:rPr>
              <a:t> </a:t>
            </a:r>
            <a:r>
              <a:rPr lang="en-US" sz="2000" dirty="0">
                <a:latin typeface="Segoe UI Light" panose="020B0502040204020203" pitchFamily="34" charset="0"/>
                <a:cs typeface="Segoe UI Light" panose="020B0502040204020203" pitchFamily="34" charset="0"/>
              </a:rPr>
              <a:t>simultaneously</a:t>
            </a:r>
            <a:r>
              <a:rPr lang="sk-SK" sz="2000" dirty="0">
                <a:latin typeface="Segoe UI Light" panose="020B0502040204020203" pitchFamily="34" charset="0"/>
                <a:cs typeface="Segoe UI Light" panose="020B0502040204020203" pitchFamily="34" charset="0"/>
              </a:rPr>
              <a:t> per </a:t>
            </a:r>
            <a:r>
              <a:rPr lang="sk-SK" sz="2000" dirty="0" err="1">
                <a:latin typeface="Segoe UI Light" panose="020B0502040204020203" pitchFamily="34" charset="0"/>
                <a:cs typeface="Segoe UI Light" panose="020B0502040204020203" pitchFamily="34" charset="0"/>
              </a:rPr>
              <a:t>line</a:t>
            </a:r>
            <a:endParaRPr lang="sk-SK" sz="2000" dirty="0"/>
          </a:p>
          <a:p>
            <a:pPr marL="342900" lvl="1" indent="-342900" algn="just">
              <a:spcBef>
                <a:spcPts val="800"/>
              </a:spcBef>
              <a:buFont typeface="Arial" charset="0"/>
              <a:buChar char="•"/>
            </a:pPr>
            <a:r>
              <a:rPr lang="sk-SK" sz="2000" dirty="0" err="1"/>
              <a:t>However</a:t>
            </a:r>
            <a:r>
              <a:rPr lang="sk-SK" sz="2000" dirty="0"/>
              <a:t>, </a:t>
            </a:r>
            <a:r>
              <a:rPr lang="en-US" sz="2000" dirty="0"/>
              <a:t>each line of airborne </a:t>
            </a:r>
            <a:r>
              <a:rPr lang="en-US" sz="2000" dirty="0" err="1"/>
              <a:t>pushbroom</a:t>
            </a:r>
            <a:r>
              <a:rPr lang="en-US" sz="2000" dirty="0"/>
              <a:t> images is collected at different time instants. Perspective geometry varies with each </a:t>
            </a:r>
            <a:r>
              <a:rPr lang="en-US" sz="2000" dirty="0" err="1"/>
              <a:t>pushbroom</a:t>
            </a:r>
            <a:r>
              <a:rPr lang="en-US" sz="2000" dirty="0"/>
              <a:t> line</a:t>
            </a:r>
            <a:r>
              <a:rPr lang="sk-SK" sz="2000" dirty="0"/>
              <a:t>, </a:t>
            </a:r>
            <a:r>
              <a:rPr lang="en-US" sz="2000" dirty="0"/>
              <a:t>leading to different line displacement, and thus turning the rectification process more difficult</a:t>
            </a:r>
            <a:endParaRPr lang="sk-SK" sz="2000" dirty="0"/>
          </a:p>
        </p:txBody>
      </p:sp>
      <p:sp>
        <p:nvSpPr>
          <p:cNvPr id="4" name="Zástupný objekt pre číslo snímky 3"/>
          <p:cNvSpPr>
            <a:spLocks noGrp="1"/>
          </p:cNvSpPr>
          <p:nvPr>
            <p:ph type="sldNum" sz="quarter" idx="10"/>
          </p:nvPr>
        </p:nvSpPr>
        <p:spPr/>
        <p:txBody>
          <a:bodyPr/>
          <a:lstStyle/>
          <a:p>
            <a:fld id="{8D493234-0FB4-411A-A305-7E0424746520}" type="slidenum">
              <a:rPr lang="sk-SK" smtClean="0"/>
              <a:t>10</a:t>
            </a:fld>
            <a:endParaRPr lang="sk-SK"/>
          </a:p>
        </p:txBody>
      </p:sp>
    </p:spTree>
    <p:extLst>
      <p:ext uri="{BB962C8B-B14F-4D97-AF65-F5344CB8AC3E}">
        <p14:creationId xmlns:p14="http://schemas.microsoft.com/office/powerpoint/2010/main" val="2169908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pPr marL="342900" lvl="1" indent="-342900" algn="just">
              <a:spcBef>
                <a:spcPts val="800"/>
              </a:spcBef>
              <a:buFont typeface="Arial" charset="0"/>
              <a:buChar char="•"/>
            </a:pPr>
            <a:r>
              <a:rPr lang="en-GB" sz="2000" dirty="0"/>
              <a:t>Rectification of the raw image data requires measuring the position and attitude the sensor which is enabled by IMU/GNSS unit on-board the UAV</a:t>
            </a:r>
            <a:endParaRPr lang="sk-SK" sz="2000" dirty="0"/>
          </a:p>
          <a:p>
            <a:pPr marL="342900" lvl="1" indent="-342900" algn="just">
              <a:spcBef>
                <a:spcPts val="800"/>
              </a:spcBef>
              <a:buFont typeface="Arial" charset="0"/>
              <a:buChar char="•"/>
            </a:pPr>
            <a:r>
              <a:rPr lang="sk-SK" sz="2000" dirty="0"/>
              <a:t>A</a:t>
            </a:r>
            <a:r>
              <a:rPr lang="en-GB" sz="2000" dirty="0" err="1"/>
              <a:t>ccurate</a:t>
            </a:r>
            <a:r>
              <a:rPr lang="en-GB" sz="2000" dirty="0"/>
              <a:t> alignment of overlapping data strips requires compensating for geometric distortions caused by boresight misalignment</a:t>
            </a:r>
            <a:r>
              <a:rPr lang="sk-SK" sz="2000" dirty="0"/>
              <a:t> - </a:t>
            </a:r>
            <a:r>
              <a:rPr lang="en-GB" sz="2000" dirty="0"/>
              <a:t>boresight calibration </a:t>
            </a:r>
            <a:endParaRPr lang="sk-SK" sz="2000" dirty="0"/>
          </a:p>
          <a:p>
            <a:endParaRPr lang="sk-SK" dirty="0"/>
          </a:p>
        </p:txBody>
      </p:sp>
      <p:sp>
        <p:nvSpPr>
          <p:cNvPr id="4" name="Zástupný objekt pre číslo snímky 3"/>
          <p:cNvSpPr>
            <a:spLocks noGrp="1"/>
          </p:cNvSpPr>
          <p:nvPr>
            <p:ph type="sldNum" sz="quarter" idx="10"/>
          </p:nvPr>
        </p:nvSpPr>
        <p:spPr/>
        <p:txBody>
          <a:bodyPr/>
          <a:lstStyle/>
          <a:p>
            <a:fld id="{8D493234-0FB4-411A-A305-7E0424746520}" type="slidenum">
              <a:rPr lang="sk-SK" smtClean="0"/>
              <a:t>11</a:t>
            </a:fld>
            <a:endParaRPr lang="sk-SK"/>
          </a:p>
        </p:txBody>
      </p:sp>
    </p:spTree>
    <p:extLst>
      <p:ext uri="{BB962C8B-B14F-4D97-AF65-F5344CB8AC3E}">
        <p14:creationId xmlns:p14="http://schemas.microsoft.com/office/powerpoint/2010/main" val="209523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10"/>
          </p:nvPr>
        </p:nvSpPr>
        <p:spPr/>
        <p:txBody>
          <a:bodyPr/>
          <a:lstStyle/>
          <a:p>
            <a:fld id="{8D493234-0FB4-411A-A305-7E0424746520}" type="slidenum">
              <a:rPr lang="sk-SK" smtClean="0"/>
              <a:t>12</a:t>
            </a:fld>
            <a:endParaRPr lang="sk-SK"/>
          </a:p>
        </p:txBody>
      </p:sp>
    </p:spTree>
    <p:extLst>
      <p:ext uri="{BB962C8B-B14F-4D97-AF65-F5344CB8AC3E}">
        <p14:creationId xmlns:p14="http://schemas.microsoft.com/office/powerpoint/2010/main" val="963189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sk-SK"/>
              <a:t>Kliknutím upravte štýl predlohy nadpisu</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upravte štýl predlohy podnadpisu</a:t>
            </a:r>
            <a:endParaRPr lang="en-US" dirty="0"/>
          </a:p>
        </p:txBody>
      </p:sp>
      <p:sp>
        <p:nvSpPr>
          <p:cNvPr id="4" name="Date Placeholder 3"/>
          <p:cNvSpPr>
            <a:spLocks noGrp="1"/>
          </p:cNvSpPr>
          <p:nvPr>
            <p:ph type="dt" sz="half" idx="10"/>
          </p:nvPr>
        </p:nvSpPr>
        <p:spPr/>
        <p:txBody>
          <a:bodyPr/>
          <a:lstStyle/>
          <a:p>
            <a:fld id="{421082D8-B61E-4F4E-A501-8AD4F5C187BF}" type="datetimeFigureOut">
              <a:rPr lang="sk-SK" smtClean="0"/>
              <a:t>22. 7. 2026</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83B70953-51BE-4C55-BD88-D1D2D3D9F127}" type="slidenum">
              <a:rPr lang="sk-SK" smtClean="0"/>
              <a:t>‹#›</a:t>
            </a:fld>
            <a:endParaRPr lang="sk-SK"/>
          </a:p>
        </p:txBody>
      </p:sp>
    </p:spTree>
    <p:extLst>
      <p:ext uri="{BB962C8B-B14F-4D97-AF65-F5344CB8AC3E}">
        <p14:creationId xmlns:p14="http://schemas.microsoft.com/office/powerpoint/2010/main" val="3397336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Vertical Text Placeholder 2"/>
          <p:cNvSpPr>
            <a:spLocks noGrp="1"/>
          </p:cNvSpPr>
          <p:nvPr>
            <p:ph type="body" orient="vert" idx="1"/>
          </p:nvPr>
        </p:nvSpPr>
        <p:spPr/>
        <p:txBody>
          <a:bodyPr vert="eaVert"/>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421082D8-B61E-4F4E-A501-8AD4F5C187BF}" type="datetimeFigureOut">
              <a:rPr lang="sk-SK" smtClean="0"/>
              <a:t>22. 7. 2026</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83B70953-51BE-4C55-BD88-D1D2D3D9F127}" type="slidenum">
              <a:rPr lang="sk-SK" smtClean="0"/>
              <a:t>‹#›</a:t>
            </a:fld>
            <a:endParaRPr lang="sk-SK"/>
          </a:p>
        </p:txBody>
      </p:sp>
    </p:spTree>
    <p:extLst>
      <p:ext uri="{BB962C8B-B14F-4D97-AF65-F5344CB8AC3E}">
        <p14:creationId xmlns:p14="http://schemas.microsoft.com/office/powerpoint/2010/main" val="3457117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sk-SK"/>
              <a:t>Kliknutím upravte štýl predlohy nadpisu</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421082D8-B61E-4F4E-A501-8AD4F5C187BF}" type="datetimeFigureOut">
              <a:rPr lang="sk-SK" smtClean="0"/>
              <a:t>22. 7. 2026</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83B70953-51BE-4C55-BD88-D1D2D3D9F127}" type="slidenum">
              <a:rPr lang="sk-SK" smtClean="0"/>
              <a:t>‹#›</a:t>
            </a:fld>
            <a:endParaRPr lang="sk-SK"/>
          </a:p>
        </p:txBody>
      </p:sp>
    </p:spTree>
    <p:extLst>
      <p:ext uri="{BB962C8B-B14F-4D97-AF65-F5344CB8AC3E}">
        <p14:creationId xmlns:p14="http://schemas.microsoft.com/office/powerpoint/2010/main" val="3079181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Content Placeholder 2"/>
          <p:cNvSpPr>
            <a:spLocks noGrp="1"/>
          </p:cNvSpPr>
          <p:nvPr>
            <p:ph idx="1"/>
          </p:nvPr>
        </p:nvSpPr>
        <p:spPr/>
        <p:txBody>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10"/>
          </p:nvPr>
        </p:nvSpPr>
        <p:spPr/>
        <p:txBody>
          <a:bodyPr/>
          <a:lstStyle/>
          <a:p>
            <a:fld id="{421082D8-B61E-4F4E-A501-8AD4F5C187BF}" type="datetimeFigureOut">
              <a:rPr lang="sk-SK" smtClean="0"/>
              <a:t>22. 7. 2026</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83B70953-51BE-4C55-BD88-D1D2D3D9F127}" type="slidenum">
              <a:rPr lang="sk-SK" smtClean="0"/>
              <a:t>‹#›</a:t>
            </a:fld>
            <a:endParaRPr lang="sk-SK"/>
          </a:p>
        </p:txBody>
      </p:sp>
    </p:spTree>
    <p:extLst>
      <p:ext uri="{BB962C8B-B14F-4D97-AF65-F5344CB8AC3E}">
        <p14:creationId xmlns:p14="http://schemas.microsoft.com/office/powerpoint/2010/main" val="102410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sk-SK"/>
              <a:t>Kliknutím upravte štýl predlohy nadpisu</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a:t>Upraviť štýly predlohy textu</a:t>
            </a:r>
          </a:p>
        </p:txBody>
      </p:sp>
      <p:sp>
        <p:nvSpPr>
          <p:cNvPr id="4" name="Date Placeholder 3"/>
          <p:cNvSpPr>
            <a:spLocks noGrp="1"/>
          </p:cNvSpPr>
          <p:nvPr>
            <p:ph type="dt" sz="half" idx="10"/>
          </p:nvPr>
        </p:nvSpPr>
        <p:spPr/>
        <p:txBody>
          <a:bodyPr/>
          <a:lstStyle/>
          <a:p>
            <a:fld id="{421082D8-B61E-4F4E-A501-8AD4F5C187BF}" type="datetimeFigureOut">
              <a:rPr lang="sk-SK" smtClean="0"/>
              <a:t>22. 7. 2026</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83B70953-51BE-4C55-BD88-D1D2D3D9F127}" type="slidenum">
              <a:rPr lang="sk-SK" smtClean="0"/>
              <a:t>‹#›</a:t>
            </a:fld>
            <a:endParaRPr lang="sk-SK"/>
          </a:p>
        </p:txBody>
      </p:sp>
    </p:spTree>
    <p:extLst>
      <p:ext uri="{BB962C8B-B14F-4D97-AF65-F5344CB8AC3E}">
        <p14:creationId xmlns:p14="http://schemas.microsoft.com/office/powerpoint/2010/main" val="3642349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5" name="Date Placeholder 4"/>
          <p:cNvSpPr>
            <a:spLocks noGrp="1"/>
          </p:cNvSpPr>
          <p:nvPr>
            <p:ph type="dt" sz="half" idx="10"/>
          </p:nvPr>
        </p:nvSpPr>
        <p:spPr/>
        <p:txBody>
          <a:bodyPr/>
          <a:lstStyle/>
          <a:p>
            <a:fld id="{421082D8-B61E-4F4E-A501-8AD4F5C187BF}" type="datetimeFigureOut">
              <a:rPr lang="sk-SK" smtClean="0"/>
              <a:t>22. 7. 2026</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83B70953-51BE-4C55-BD88-D1D2D3D9F127}" type="slidenum">
              <a:rPr lang="sk-SK" smtClean="0"/>
              <a:t>‹#›</a:t>
            </a:fld>
            <a:endParaRPr lang="sk-SK"/>
          </a:p>
        </p:txBody>
      </p:sp>
    </p:spTree>
    <p:extLst>
      <p:ext uri="{BB962C8B-B14F-4D97-AF65-F5344CB8AC3E}">
        <p14:creationId xmlns:p14="http://schemas.microsoft.com/office/powerpoint/2010/main" val="1746205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sk-SK"/>
              <a:t>Kliknutím upravte štýl predlohy nadpisu</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Upraviť štýly predlohy textu</a:t>
            </a:r>
          </a:p>
        </p:txBody>
      </p:sp>
      <p:sp>
        <p:nvSpPr>
          <p:cNvPr id="4" name="Content Placeholder 3"/>
          <p:cNvSpPr>
            <a:spLocks noGrp="1"/>
          </p:cNvSpPr>
          <p:nvPr>
            <p:ph sz="half" idx="2"/>
          </p:nvPr>
        </p:nvSpPr>
        <p:spPr>
          <a:xfrm>
            <a:off x="839788" y="2505075"/>
            <a:ext cx="5157787" cy="3684588"/>
          </a:xfrm>
        </p:spPr>
        <p:txBody>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Upraviť štýly predlohy textu</a:t>
            </a:r>
          </a:p>
        </p:txBody>
      </p:sp>
      <p:sp>
        <p:nvSpPr>
          <p:cNvPr id="6" name="Content Placeholder 5"/>
          <p:cNvSpPr>
            <a:spLocks noGrp="1"/>
          </p:cNvSpPr>
          <p:nvPr>
            <p:ph sz="quarter" idx="4"/>
          </p:nvPr>
        </p:nvSpPr>
        <p:spPr>
          <a:xfrm>
            <a:off x="6172200" y="2505075"/>
            <a:ext cx="5183188" cy="3684588"/>
          </a:xfrm>
        </p:spPr>
        <p:txBody>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7" name="Date Placeholder 6"/>
          <p:cNvSpPr>
            <a:spLocks noGrp="1"/>
          </p:cNvSpPr>
          <p:nvPr>
            <p:ph type="dt" sz="half" idx="10"/>
          </p:nvPr>
        </p:nvSpPr>
        <p:spPr/>
        <p:txBody>
          <a:bodyPr/>
          <a:lstStyle/>
          <a:p>
            <a:fld id="{421082D8-B61E-4F4E-A501-8AD4F5C187BF}" type="datetimeFigureOut">
              <a:rPr lang="sk-SK" smtClean="0"/>
              <a:t>22. 7. 2026</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83B70953-51BE-4C55-BD88-D1D2D3D9F127}" type="slidenum">
              <a:rPr lang="sk-SK" smtClean="0"/>
              <a:t>‹#›</a:t>
            </a:fld>
            <a:endParaRPr lang="sk-SK"/>
          </a:p>
        </p:txBody>
      </p:sp>
    </p:spTree>
    <p:extLst>
      <p:ext uri="{BB962C8B-B14F-4D97-AF65-F5344CB8AC3E}">
        <p14:creationId xmlns:p14="http://schemas.microsoft.com/office/powerpoint/2010/main" val="750318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dirty="0"/>
          </a:p>
        </p:txBody>
      </p:sp>
      <p:sp>
        <p:nvSpPr>
          <p:cNvPr id="3" name="Date Placeholder 2"/>
          <p:cNvSpPr>
            <a:spLocks noGrp="1"/>
          </p:cNvSpPr>
          <p:nvPr>
            <p:ph type="dt" sz="half" idx="10"/>
          </p:nvPr>
        </p:nvSpPr>
        <p:spPr/>
        <p:txBody>
          <a:bodyPr/>
          <a:lstStyle/>
          <a:p>
            <a:fld id="{421082D8-B61E-4F4E-A501-8AD4F5C187BF}" type="datetimeFigureOut">
              <a:rPr lang="sk-SK" smtClean="0"/>
              <a:t>22. 7. 2026</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83B70953-51BE-4C55-BD88-D1D2D3D9F127}" type="slidenum">
              <a:rPr lang="sk-SK" smtClean="0"/>
              <a:t>‹#›</a:t>
            </a:fld>
            <a:endParaRPr lang="sk-SK"/>
          </a:p>
        </p:txBody>
      </p:sp>
    </p:spTree>
    <p:extLst>
      <p:ext uri="{BB962C8B-B14F-4D97-AF65-F5344CB8AC3E}">
        <p14:creationId xmlns:p14="http://schemas.microsoft.com/office/powerpoint/2010/main" val="1073318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1082D8-B61E-4F4E-A501-8AD4F5C187BF}" type="datetimeFigureOut">
              <a:rPr lang="sk-SK" smtClean="0"/>
              <a:t>22. 7. 2026</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83B70953-51BE-4C55-BD88-D1D2D3D9F127}" type="slidenum">
              <a:rPr lang="sk-SK" smtClean="0"/>
              <a:t>‹#›</a:t>
            </a:fld>
            <a:endParaRPr lang="sk-SK"/>
          </a:p>
        </p:txBody>
      </p:sp>
    </p:spTree>
    <p:extLst>
      <p:ext uri="{BB962C8B-B14F-4D97-AF65-F5344CB8AC3E}">
        <p14:creationId xmlns:p14="http://schemas.microsoft.com/office/powerpoint/2010/main" val="1705130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k-SK"/>
              <a:t>Kliknutím upravte štýl predlohy nadpisu</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Upraviť štýly predlohy textu</a:t>
            </a:r>
          </a:p>
        </p:txBody>
      </p:sp>
      <p:sp>
        <p:nvSpPr>
          <p:cNvPr id="5" name="Date Placeholder 4"/>
          <p:cNvSpPr>
            <a:spLocks noGrp="1"/>
          </p:cNvSpPr>
          <p:nvPr>
            <p:ph type="dt" sz="half" idx="10"/>
          </p:nvPr>
        </p:nvSpPr>
        <p:spPr/>
        <p:txBody>
          <a:bodyPr/>
          <a:lstStyle/>
          <a:p>
            <a:fld id="{421082D8-B61E-4F4E-A501-8AD4F5C187BF}" type="datetimeFigureOut">
              <a:rPr lang="sk-SK" smtClean="0"/>
              <a:t>22. 7. 2026</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83B70953-51BE-4C55-BD88-D1D2D3D9F127}" type="slidenum">
              <a:rPr lang="sk-SK" smtClean="0"/>
              <a:t>‹#›</a:t>
            </a:fld>
            <a:endParaRPr lang="sk-SK"/>
          </a:p>
        </p:txBody>
      </p:sp>
    </p:spTree>
    <p:extLst>
      <p:ext uri="{BB962C8B-B14F-4D97-AF65-F5344CB8AC3E}">
        <p14:creationId xmlns:p14="http://schemas.microsoft.com/office/powerpoint/2010/main" val="3009848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k-SK"/>
              <a:t>Kliknutím upravte štýl predlohy nadpisu</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a:t>Kliknutím na ikonu pridáte obrázok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Upraviť štýly predlohy textu</a:t>
            </a:r>
          </a:p>
        </p:txBody>
      </p:sp>
      <p:sp>
        <p:nvSpPr>
          <p:cNvPr id="5" name="Date Placeholder 4"/>
          <p:cNvSpPr>
            <a:spLocks noGrp="1"/>
          </p:cNvSpPr>
          <p:nvPr>
            <p:ph type="dt" sz="half" idx="10"/>
          </p:nvPr>
        </p:nvSpPr>
        <p:spPr/>
        <p:txBody>
          <a:bodyPr/>
          <a:lstStyle/>
          <a:p>
            <a:fld id="{421082D8-B61E-4F4E-A501-8AD4F5C187BF}" type="datetimeFigureOut">
              <a:rPr lang="sk-SK" smtClean="0"/>
              <a:t>22. 7. 2026</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83B70953-51BE-4C55-BD88-D1D2D3D9F127}" type="slidenum">
              <a:rPr lang="sk-SK" smtClean="0"/>
              <a:t>‹#›</a:t>
            </a:fld>
            <a:endParaRPr lang="sk-SK"/>
          </a:p>
        </p:txBody>
      </p:sp>
    </p:spTree>
    <p:extLst>
      <p:ext uri="{BB962C8B-B14F-4D97-AF65-F5344CB8AC3E}">
        <p14:creationId xmlns:p14="http://schemas.microsoft.com/office/powerpoint/2010/main" val="870836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k-SK"/>
              <a:t>Kliknutím upravte štýl predlohy nadpisu</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k-SK"/>
              <a:t>Upraviť štýly predlohy textu</a:t>
            </a:r>
          </a:p>
          <a:p>
            <a:pPr lvl="1"/>
            <a:r>
              <a:rPr lang="sk-SK"/>
              <a:t>Druhá úroveň</a:t>
            </a:r>
          </a:p>
          <a:p>
            <a:pPr lvl="2"/>
            <a:r>
              <a:rPr lang="sk-SK"/>
              <a:t>Tretia úroveň</a:t>
            </a:r>
          </a:p>
          <a:p>
            <a:pPr lvl="3"/>
            <a:r>
              <a:rPr lang="sk-SK"/>
              <a:t>Štvrtá úroveň</a:t>
            </a:r>
          </a:p>
          <a:p>
            <a:pPr lvl="4"/>
            <a:r>
              <a:rPr lang="sk-SK"/>
              <a:t>Piata úroveň</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1082D8-B61E-4F4E-A501-8AD4F5C187BF}" type="datetimeFigureOut">
              <a:rPr lang="sk-SK" smtClean="0"/>
              <a:t>22. 7. 2026</a:t>
            </a:fld>
            <a:endParaRPr lang="sk-SK"/>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B70953-51BE-4C55-BD88-D1D2D3D9F127}" type="slidenum">
              <a:rPr lang="sk-SK" smtClean="0"/>
              <a:t>‹#›</a:t>
            </a:fld>
            <a:endParaRPr lang="sk-SK"/>
          </a:p>
        </p:txBody>
      </p:sp>
    </p:spTree>
    <p:extLst>
      <p:ext uri="{BB962C8B-B14F-4D97-AF65-F5344CB8AC3E}">
        <p14:creationId xmlns:p14="http://schemas.microsoft.com/office/powerpoint/2010/main" val="1320487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1.png"/><Relationship Id="rId5" Type="http://schemas.microsoft.com/office/2007/relationships/hdphoto" Target="../media/hdphoto4.wdp"/><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33.emf"/></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9.png"/><Relationship Id="rId4" Type="http://schemas.openxmlformats.org/officeDocument/2006/relationships/image" Target="../media/image8.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7.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8.png"/><Relationship Id="rId5" Type="http://schemas.microsoft.com/office/2007/relationships/hdphoto" Target="../media/hdphoto3.wdp"/><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1.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Obdĺžnik 30">
            <a:extLst>
              <a:ext uri="{FF2B5EF4-FFF2-40B4-BE49-F238E27FC236}">
                <a16:creationId xmlns:a16="http://schemas.microsoft.com/office/drawing/2014/main" id="{9725B087-ED2E-484B-A3CC-160A01E709AC}"/>
              </a:ext>
            </a:extLst>
          </p:cNvPr>
          <p:cNvSpPr/>
          <p:nvPr/>
        </p:nvSpPr>
        <p:spPr>
          <a:xfrm>
            <a:off x="-11640" y="6043835"/>
            <a:ext cx="12203640" cy="769521"/>
          </a:xfrm>
          <a:prstGeom prst="rect">
            <a:avLst/>
          </a:prstGeom>
          <a:solidFill>
            <a:srgbClr val="002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Obdĺžnik 1">
            <a:extLst>
              <a:ext uri="{FF2B5EF4-FFF2-40B4-BE49-F238E27FC236}">
                <a16:creationId xmlns:a16="http://schemas.microsoft.com/office/drawing/2014/main" id="{71D04EB8-D38F-4218-937A-2EE2CA2E9CBC}"/>
              </a:ext>
            </a:extLst>
          </p:cNvPr>
          <p:cNvSpPr/>
          <p:nvPr/>
        </p:nvSpPr>
        <p:spPr>
          <a:xfrm>
            <a:off x="260600" y="6214926"/>
            <a:ext cx="5206750" cy="584775"/>
          </a:xfrm>
          <a:prstGeom prst="rect">
            <a:avLst/>
          </a:prstGeom>
          <a:noFill/>
        </p:spPr>
        <p:txBody>
          <a:bodyPr wrap="square">
            <a:spAutoFit/>
          </a:bodyPr>
          <a:lstStyle/>
          <a:p>
            <a:pPr defTabSz="266700">
              <a:spcBef>
                <a:spcPts val="600"/>
              </a:spcBef>
              <a:spcAft>
                <a:spcPts val="1200"/>
              </a:spcAft>
            </a:pPr>
            <a:r>
              <a:rPr lang="sk-SK" sz="1600" dirty="0">
                <a:solidFill>
                  <a:schemeClr val="bg1"/>
                </a:solidFill>
                <a:latin typeface="Segoe UI Semilight" panose="020B0402040204020203" pitchFamily="34" charset="0"/>
                <a:cs typeface="Segoe UI Semilight" panose="020B0402040204020203" pitchFamily="34" charset="0"/>
              </a:rPr>
              <a:t>INSTITUTE OF GEOGRAPHY, FACULTY OF SCIENCE, PAVOL JOZEF ŠAFÁRIK UNIVERSITY IN KOŠICE, SLOVAKIA</a:t>
            </a:r>
          </a:p>
        </p:txBody>
      </p:sp>
      <p:cxnSp>
        <p:nvCxnSpPr>
          <p:cNvPr id="7" name="Rovná spojnica 6">
            <a:extLst>
              <a:ext uri="{FF2B5EF4-FFF2-40B4-BE49-F238E27FC236}">
                <a16:creationId xmlns:a16="http://schemas.microsoft.com/office/drawing/2014/main" id="{C9625CEA-B349-47F5-850B-186AA5D7D4DD}"/>
              </a:ext>
            </a:extLst>
          </p:cNvPr>
          <p:cNvCxnSpPr/>
          <p:nvPr/>
        </p:nvCxnSpPr>
        <p:spPr>
          <a:xfrm>
            <a:off x="19049" y="1434385"/>
            <a:ext cx="12172951" cy="0"/>
          </a:xfrm>
          <a:prstGeom prst="line">
            <a:avLst/>
          </a:prstGeom>
          <a:ln w="60325">
            <a:solidFill>
              <a:srgbClr val="333333"/>
            </a:solidFill>
          </a:ln>
        </p:spPr>
        <p:style>
          <a:lnRef idx="1">
            <a:schemeClr val="accent1"/>
          </a:lnRef>
          <a:fillRef idx="0">
            <a:schemeClr val="accent1"/>
          </a:fillRef>
          <a:effectRef idx="0">
            <a:schemeClr val="accent1"/>
          </a:effectRef>
          <a:fontRef idx="minor">
            <a:schemeClr val="tx1"/>
          </a:fontRef>
        </p:style>
      </p:cxnSp>
      <p:sp>
        <p:nvSpPr>
          <p:cNvPr id="30" name="Obdĺžnik 29">
            <a:extLst>
              <a:ext uri="{FF2B5EF4-FFF2-40B4-BE49-F238E27FC236}">
                <a16:creationId xmlns:a16="http://schemas.microsoft.com/office/drawing/2014/main" id="{A486FAA4-6932-44ED-876E-52C174233B72}"/>
              </a:ext>
            </a:extLst>
          </p:cNvPr>
          <p:cNvSpPr/>
          <p:nvPr/>
        </p:nvSpPr>
        <p:spPr>
          <a:xfrm>
            <a:off x="8261577" y="6194263"/>
            <a:ext cx="2692150" cy="584775"/>
          </a:xfrm>
          <a:prstGeom prst="rect">
            <a:avLst/>
          </a:prstGeom>
          <a:noFill/>
        </p:spPr>
        <p:txBody>
          <a:bodyPr wrap="square">
            <a:spAutoFit/>
          </a:bodyPr>
          <a:lstStyle/>
          <a:p>
            <a:pPr defTabSz="266700">
              <a:spcBef>
                <a:spcPts val="600"/>
              </a:spcBef>
              <a:spcAft>
                <a:spcPts val="1200"/>
              </a:spcAft>
            </a:pPr>
            <a:r>
              <a:rPr lang="sk-SK" sz="1600" spc="30" dirty="0">
                <a:solidFill>
                  <a:schemeClr val="bg1"/>
                </a:solidFill>
                <a:latin typeface="Segoe UI Semilight" panose="020B0402040204020203" pitchFamily="34" charset="0"/>
                <a:cs typeface="Segoe UI Semilight" panose="020B0402040204020203" pitchFamily="34" charset="0"/>
              </a:rPr>
              <a:t>geografia.science.upjs.sk</a:t>
            </a:r>
            <a:br>
              <a:rPr lang="sk-SK" sz="1600" spc="30" dirty="0">
                <a:solidFill>
                  <a:schemeClr val="bg1"/>
                </a:solidFill>
                <a:latin typeface="Segoe UI Semilight" panose="020B0402040204020203" pitchFamily="34" charset="0"/>
                <a:cs typeface="Segoe UI Semilight" panose="020B0402040204020203" pitchFamily="34" charset="0"/>
              </a:rPr>
            </a:br>
            <a:r>
              <a:rPr lang="sk-SK" sz="1600" spc="30" dirty="0">
                <a:solidFill>
                  <a:schemeClr val="bg1"/>
                </a:solidFill>
                <a:latin typeface="Segoe UI Semilight" panose="020B0402040204020203" pitchFamily="34" charset="0"/>
                <a:cs typeface="Segoe UI Semilight" panose="020B0402040204020203" pitchFamily="34" charset="0"/>
              </a:rPr>
              <a:t>michal.gallay@upjs.sk</a:t>
            </a:r>
          </a:p>
        </p:txBody>
      </p:sp>
      <p:grpSp>
        <p:nvGrpSpPr>
          <p:cNvPr id="25" name="Skupina 24">
            <a:extLst>
              <a:ext uri="{FF2B5EF4-FFF2-40B4-BE49-F238E27FC236}">
                <a16:creationId xmlns:a16="http://schemas.microsoft.com/office/drawing/2014/main" id="{F41E1C3D-8368-5A63-D8A3-1013F36C77AD}"/>
              </a:ext>
            </a:extLst>
          </p:cNvPr>
          <p:cNvGrpSpPr/>
          <p:nvPr/>
        </p:nvGrpSpPr>
        <p:grpSpPr>
          <a:xfrm>
            <a:off x="-11641" y="1465306"/>
            <a:ext cx="12192001" cy="1395915"/>
            <a:chOff x="-3284" y="4133605"/>
            <a:chExt cx="12192001" cy="1395915"/>
          </a:xfrm>
        </p:grpSpPr>
        <p:sp>
          <p:nvSpPr>
            <p:cNvPr id="27" name="Obdĺžnik 26">
              <a:extLst>
                <a:ext uri="{FF2B5EF4-FFF2-40B4-BE49-F238E27FC236}">
                  <a16:creationId xmlns:a16="http://schemas.microsoft.com/office/drawing/2014/main" id="{C1ABE7AB-DDC6-86AA-8D05-5B3D11AEF649}"/>
                </a:ext>
              </a:extLst>
            </p:cNvPr>
            <p:cNvSpPr/>
            <p:nvPr/>
          </p:nvSpPr>
          <p:spPr>
            <a:xfrm>
              <a:off x="-3284" y="4133605"/>
              <a:ext cx="12192001" cy="1395915"/>
            </a:xfrm>
            <a:prstGeom prst="rect">
              <a:avLst/>
            </a:prstGeom>
            <a:gradFill flip="none" rotWithShape="1">
              <a:gsLst>
                <a:gs pos="0">
                  <a:srgbClr val="00655F"/>
                </a:gs>
                <a:gs pos="53000">
                  <a:srgbClr val="008B78"/>
                </a:gs>
                <a:gs pos="100000">
                  <a:srgbClr val="6AC0A8"/>
                </a:gs>
              </a:gsLst>
              <a:lin ang="13500000" scaled="1"/>
              <a:tileRect/>
            </a:gradFill>
            <a:ln>
              <a:solidFill>
                <a:srgbClr val="068A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8" name="Obdĺžnik 27">
              <a:extLst>
                <a:ext uri="{FF2B5EF4-FFF2-40B4-BE49-F238E27FC236}">
                  <a16:creationId xmlns:a16="http://schemas.microsoft.com/office/drawing/2014/main" id="{F8BF107A-86E5-487D-81D3-1C3D80EB37D0}"/>
                </a:ext>
              </a:extLst>
            </p:cNvPr>
            <p:cNvSpPr/>
            <p:nvPr/>
          </p:nvSpPr>
          <p:spPr>
            <a:xfrm>
              <a:off x="207259" y="4244328"/>
              <a:ext cx="11811000" cy="1220847"/>
            </a:xfrm>
            <a:prstGeom prst="rect">
              <a:avLst/>
            </a:prstGeom>
            <a:noFill/>
            <a:effectLst>
              <a:outerShdw blurRad="50800" dist="38100" dir="2700000" algn="tl" rotWithShape="0">
                <a:prstClr val="black">
                  <a:alpha val="40000"/>
                </a:prstClr>
              </a:outerShdw>
            </a:effectLst>
          </p:spPr>
          <p:txBody>
            <a:bodyPr wrap="square">
              <a:spAutoFit/>
            </a:bodyPr>
            <a:lstStyle/>
            <a:p>
              <a:pPr algn="ctr">
                <a:lnSpc>
                  <a:spcPts val="4400"/>
                </a:lnSpc>
                <a:spcAft>
                  <a:spcPts val="1800"/>
                </a:spcAft>
              </a:pPr>
              <a:r>
                <a:rPr lang="sk-SK" sz="4000" b="1" kern="1000" spc="200" dirty="0" err="1">
                  <a:solidFill>
                    <a:schemeClr val="bg1"/>
                  </a:solidFill>
                  <a:latin typeface="Segoe UI Semilight" panose="020B0402040204020203" pitchFamily="34" charset="0"/>
                  <a:ea typeface="Segoe UI Emoji" panose="020B0502040204020203" pitchFamily="34" charset="0"/>
                  <a:cs typeface="Segoe UI Semilight" panose="020B0402040204020203" pitchFamily="34" charset="0"/>
                </a:rPr>
                <a:t>Introducing</a:t>
              </a:r>
              <a:r>
                <a:rPr lang="sk-SK" sz="4000" b="1" kern="1000" spc="200" dirty="0">
                  <a:solidFill>
                    <a:schemeClr val="bg1"/>
                  </a:solidFill>
                  <a:latin typeface="Segoe UI Semilight" panose="020B0402040204020203" pitchFamily="34" charset="0"/>
                  <a:ea typeface="Segoe UI Emoji" panose="020B0502040204020203" pitchFamily="34" charset="0"/>
                  <a:cs typeface="Segoe UI Semilight" panose="020B0402040204020203" pitchFamily="34" charset="0"/>
                </a:rPr>
                <a:t> </a:t>
              </a:r>
              <a:r>
                <a:rPr lang="sk-SK" sz="4000" b="1" kern="1000" spc="200" dirty="0" err="1">
                  <a:solidFill>
                    <a:schemeClr val="bg1"/>
                  </a:solidFill>
                  <a:latin typeface="Segoe UI Semilight" panose="020B0402040204020203" pitchFamily="34" charset="0"/>
                  <a:ea typeface="Segoe UI Emoji" panose="020B0502040204020203" pitchFamily="34" charset="0"/>
                  <a:cs typeface="Segoe UI Semilight" panose="020B0402040204020203" pitchFamily="34" charset="0"/>
                </a:rPr>
                <a:t>the</a:t>
              </a:r>
              <a:r>
                <a:rPr lang="sk-SK" sz="4000" b="1" kern="1000" spc="200" dirty="0">
                  <a:solidFill>
                    <a:schemeClr val="bg1"/>
                  </a:solidFill>
                  <a:latin typeface="Segoe UI Semilight" panose="020B0402040204020203" pitchFamily="34" charset="0"/>
                  <a:ea typeface="Segoe UI Emoji" panose="020B0502040204020203" pitchFamily="34" charset="0"/>
                  <a:cs typeface="Segoe UI Semilight" panose="020B0402040204020203" pitchFamily="34" charset="0"/>
                </a:rPr>
                <a:t> UAV </a:t>
              </a:r>
              <a:r>
                <a:rPr lang="sk-SK" sz="4000" b="1" kern="1000" spc="200" dirty="0" err="1">
                  <a:solidFill>
                    <a:schemeClr val="bg1"/>
                  </a:solidFill>
                  <a:latin typeface="Segoe UI Semilight" panose="020B0402040204020203" pitchFamily="34" charset="0"/>
                  <a:ea typeface="Segoe UI Emoji" panose="020B0502040204020203" pitchFamily="34" charset="0"/>
                  <a:cs typeface="Segoe UI Semilight" panose="020B0402040204020203" pitchFamily="34" charset="0"/>
                </a:rPr>
                <a:t>hyperspectral</a:t>
              </a:r>
              <a:r>
                <a:rPr lang="sk-SK" sz="4000" b="1" kern="1000" spc="200" dirty="0">
                  <a:solidFill>
                    <a:schemeClr val="bg1"/>
                  </a:solidFill>
                  <a:latin typeface="Segoe UI Semilight" panose="020B0402040204020203" pitchFamily="34" charset="0"/>
                  <a:ea typeface="Segoe UI Emoji" panose="020B0502040204020203" pitchFamily="34" charset="0"/>
                  <a:cs typeface="Segoe UI Semilight" panose="020B0402040204020203" pitchFamily="34" charset="0"/>
                </a:rPr>
                <a:t> </a:t>
              </a:r>
              <a:r>
                <a:rPr lang="sk-SK" sz="4000" b="1" kern="1000" spc="200" dirty="0" err="1">
                  <a:solidFill>
                    <a:schemeClr val="bg1"/>
                  </a:solidFill>
                  <a:latin typeface="Segoe UI Semilight" panose="020B0402040204020203" pitchFamily="34" charset="0"/>
                  <a:ea typeface="Segoe UI Emoji" panose="020B0502040204020203" pitchFamily="34" charset="0"/>
                  <a:cs typeface="Segoe UI Semilight" panose="020B0402040204020203" pitchFamily="34" charset="0"/>
                </a:rPr>
                <a:t>scanning</a:t>
              </a:r>
              <a:br>
                <a:rPr lang="sk-SK" sz="3000" b="1" kern="1000" spc="200" dirty="0">
                  <a:solidFill>
                    <a:schemeClr val="bg1"/>
                  </a:solidFill>
                  <a:latin typeface="Segoe UI Semilight" panose="020B0402040204020203" pitchFamily="34" charset="0"/>
                  <a:ea typeface="Segoe UI Emoji" panose="020B0502040204020203" pitchFamily="34" charset="0"/>
                  <a:cs typeface="Segoe UI Semilight" panose="020B0402040204020203" pitchFamily="34" charset="0"/>
                </a:rPr>
              </a:br>
              <a:r>
                <a:rPr lang="sk-SK" sz="2800" b="1" kern="1000" spc="200" dirty="0">
                  <a:solidFill>
                    <a:schemeClr val="bg1"/>
                  </a:solidFill>
                  <a:latin typeface="Segoe UI Semilight" panose="020B0402040204020203" pitchFamily="34" charset="0"/>
                  <a:ea typeface="Segoe UI Emoji" panose="020B0502040204020203" pitchFamily="34" charset="0"/>
                  <a:cs typeface="Segoe UI Semilight" panose="020B0402040204020203" pitchFamily="34" charset="0"/>
                </a:rPr>
                <a:t>Michal Gallay, Katarína </a:t>
              </a:r>
              <a:r>
                <a:rPr lang="sk-SK" sz="2800" b="1" kern="1000" spc="200" dirty="0" err="1">
                  <a:solidFill>
                    <a:schemeClr val="bg1"/>
                  </a:solidFill>
                  <a:latin typeface="Segoe UI Semilight" panose="020B0402040204020203" pitchFamily="34" charset="0"/>
                  <a:ea typeface="Segoe UI Emoji" panose="020B0502040204020203" pitchFamily="34" charset="0"/>
                  <a:cs typeface="Segoe UI Semilight" panose="020B0402040204020203" pitchFamily="34" charset="0"/>
                </a:rPr>
                <a:t>Onačillová</a:t>
              </a:r>
              <a:r>
                <a:rPr lang="sk-SK" sz="2800" b="1" kern="1000" spc="200" dirty="0">
                  <a:solidFill>
                    <a:schemeClr val="bg1"/>
                  </a:solidFill>
                  <a:latin typeface="Segoe UI Semilight" panose="020B0402040204020203" pitchFamily="34" charset="0"/>
                  <a:ea typeface="Segoe UI Emoji" panose="020B0502040204020203" pitchFamily="34" charset="0"/>
                  <a:cs typeface="Segoe UI Semilight" panose="020B0402040204020203" pitchFamily="34" charset="0"/>
                </a:rPr>
                <a:t>, Ján </a:t>
              </a:r>
              <a:r>
                <a:rPr lang="sk-SK" sz="2800" b="1" kern="1000" spc="200" dirty="0" err="1">
                  <a:solidFill>
                    <a:schemeClr val="bg1"/>
                  </a:solidFill>
                  <a:latin typeface="Segoe UI Semilight" panose="020B0402040204020203" pitchFamily="34" charset="0"/>
                  <a:ea typeface="Segoe UI Emoji" panose="020B0502040204020203" pitchFamily="34" charset="0"/>
                  <a:cs typeface="Segoe UI Semilight" panose="020B0402040204020203" pitchFamily="34" charset="0"/>
                </a:rPr>
                <a:t>Kaňuk</a:t>
              </a:r>
              <a:r>
                <a:rPr lang="sk-SK" sz="2800" b="1" kern="1000" spc="200" dirty="0">
                  <a:solidFill>
                    <a:schemeClr val="bg1"/>
                  </a:solidFill>
                  <a:latin typeface="Segoe UI Semilight" panose="020B0402040204020203" pitchFamily="34" charset="0"/>
                  <a:ea typeface="Segoe UI Emoji" panose="020B0502040204020203" pitchFamily="34" charset="0"/>
                  <a:cs typeface="Segoe UI Semilight" panose="020B0402040204020203" pitchFamily="34" charset="0"/>
                </a:rPr>
                <a:t>, Ján </a:t>
              </a:r>
              <a:r>
                <a:rPr lang="sk-SK" sz="2800" b="1" kern="1000" spc="200" dirty="0" err="1">
                  <a:solidFill>
                    <a:schemeClr val="bg1"/>
                  </a:solidFill>
                  <a:latin typeface="Segoe UI Semilight" panose="020B0402040204020203" pitchFamily="34" charset="0"/>
                  <a:ea typeface="Segoe UI Emoji" panose="020B0502040204020203" pitchFamily="34" charset="0"/>
                  <a:cs typeface="Segoe UI Semilight" panose="020B0402040204020203" pitchFamily="34" charset="0"/>
                </a:rPr>
                <a:t>Šašak</a:t>
              </a:r>
              <a:endParaRPr lang="sk-SK" sz="2800" b="1" kern="1000" dirty="0">
                <a:solidFill>
                  <a:schemeClr val="bg1"/>
                </a:solidFill>
                <a:latin typeface="Segoe UI Semilight" panose="020B0402040204020203" pitchFamily="34" charset="0"/>
                <a:ea typeface="Segoe UI Emoji" panose="020B0502040204020203" pitchFamily="34" charset="0"/>
                <a:cs typeface="Segoe UI Semilight" panose="020B0402040204020203" pitchFamily="34" charset="0"/>
              </a:endParaRPr>
            </a:p>
          </p:txBody>
        </p:sp>
      </p:grpSp>
      <p:cxnSp>
        <p:nvCxnSpPr>
          <p:cNvPr id="16" name="Rovná spojnica 15">
            <a:extLst>
              <a:ext uri="{FF2B5EF4-FFF2-40B4-BE49-F238E27FC236}">
                <a16:creationId xmlns:a16="http://schemas.microsoft.com/office/drawing/2014/main" id="{76A747F1-6AF7-4135-9E25-BFE4DB25CEF2}"/>
              </a:ext>
            </a:extLst>
          </p:cNvPr>
          <p:cNvCxnSpPr/>
          <p:nvPr/>
        </p:nvCxnSpPr>
        <p:spPr>
          <a:xfrm>
            <a:off x="-11641" y="6156937"/>
            <a:ext cx="12203641" cy="424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Picture 31">
            <a:extLst>
              <a:ext uri="{FF2B5EF4-FFF2-40B4-BE49-F238E27FC236}">
                <a16:creationId xmlns:a16="http://schemas.microsoft.com/office/drawing/2014/main" id="{77E1E941-8D95-447A-9674-75FE0AC916D4}"/>
              </a:ext>
            </a:extLst>
          </p:cNvPr>
          <p:cNvPicPr>
            <a:picLocks noChangeAspect="1" noChangeArrowheads="1"/>
          </p:cNvPicPr>
          <p:nvPr/>
        </p:nvPicPr>
        <p:blipFill>
          <a:blip r:embed="rId3" cstate="print">
            <a:clrChange>
              <a:clrFrom>
                <a:srgbClr val="CCCCCC"/>
              </a:clrFrom>
              <a:clrTo>
                <a:srgbClr val="CCCCCC">
                  <a:alpha val="0"/>
                </a:srgbClr>
              </a:clrTo>
            </a:clrChang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a:fillRect/>
          </a:stretch>
        </p:blipFill>
        <p:spPr bwMode="auto">
          <a:xfrm>
            <a:off x="10915403" y="5677924"/>
            <a:ext cx="1146713" cy="1097333"/>
          </a:xfrm>
          <a:prstGeom prst="rect">
            <a:avLst/>
          </a:prstGeom>
          <a:noFill/>
          <a:ln>
            <a:noFill/>
          </a:ln>
        </p:spPr>
      </p:pic>
      <p:pic>
        <p:nvPicPr>
          <p:cNvPr id="21" name="Obrázok 20"/>
          <p:cNvPicPr>
            <a:picLocks noChangeAspect="1"/>
          </p:cNvPicPr>
          <p:nvPr/>
        </p:nvPicPr>
        <p:blipFill>
          <a:blip r:embed="rId5"/>
          <a:stretch>
            <a:fillRect/>
          </a:stretch>
        </p:blipFill>
        <p:spPr>
          <a:xfrm>
            <a:off x="260600" y="249093"/>
            <a:ext cx="2830179" cy="877846"/>
          </a:xfrm>
          <a:prstGeom prst="rect">
            <a:avLst/>
          </a:prstGeom>
        </p:spPr>
      </p:pic>
      <p:pic>
        <p:nvPicPr>
          <p:cNvPr id="22" name="Obrázok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368" y="3058806"/>
            <a:ext cx="4344301" cy="2445951"/>
          </a:xfrm>
          <a:prstGeom prst="rect">
            <a:avLst/>
          </a:prstGeom>
        </p:spPr>
      </p:pic>
      <p:pic>
        <p:nvPicPr>
          <p:cNvPr id="3" name="Obrázok 2"/>
          <p:cNvPicPr>
            <a:picLocks noChangeAspect="1"/>
          </p:cNvPicPr>
          <p:nvPr/>
        </p:nvPicPr>
        <p:blipFill>
          <a:blip r:embed="rId7"/>
          <a:stretch>
            <a:fillRect/>
          </a:stretch>
        </p:blipFill>
        <p:spPr>
          <a:xfrm>
            <a:off x="4543217" y="3049982"/>
            <a:ext cx="4113158" cy="2509838"/>
          </a:xfrm>
          <a:prstGeom prst="rect">
            <a:avLst/>
          </a:prstGeom>
        </p:spPr>
      </p:pic>
      <p:pic>
        <p:nvPicPr>
          <p:cNvPr id="34" name="Obrázok 33"/>
          <p:cNvPicPr>
            <a:picLocks noChangeAspect="1"/>
          </p:cNvPicPr>
          <p:nvPr/>
        </p:nvPicPr>
        <p:blipFill rotWithShape="1">
          <a:blip r:embed="rId8"/>
          <a:srcRect t="10804" b="1163"/>
          <a:stretch/>
        </p:blipFill>
        <p:spPr>
          <a:xfrm>
            <a:off x="8592962" y="3080221"/>
            <a:ext cx="3469154" cy="2434551"/>
          </a:xfrm>
          <a:prstGeom prst="rect">
            <a:avLst/>
          </a:prstGeom>
        </p:spPr>
      </p:pic>
      <p:sp>
        <p:nvSpPr>
          <p:cNvPr id="6" name="TextBox 5">
            <a:extLst>
              <a:ext uri="{FF2B5EF4-FFF2-40B4-BE49-F238E27FC236}">
                <a16:creationId xmlns:a16="http://schemas.microsoft.com/office/drawing/2014/main" id="{BEBF4F3E-8501-A738-C984-1CACD7E4050E}"/>
              </a:ext>
            </a:extLst>
          </p:cNvPr>
          <p:cNvSpPr txBox="1"/>
          <p:nvPr/>
        </p:nvSpPr>
        <p:spPr>
          <a:xfrm>
            <a:off x="7961286" y="97268"/>
            <a:ext cx="4219074" cy="584775"/>
          </a:xfrm>
          <a:prstGeom prst="rect">
            <a:avLst/>
          </a:prstGeom>
          <a:noFill/>
        </p:spPr>
        <p:txBody>
          <a:bodyPr wrap="square">
            <a:spAutoFit/>
          </a:bodyPr>
          <a:lstStyle/>
          <a:p>
            <a:pPr lvl="0" algn="r">
              <a:spcBef>
                <a:spcPct val="0"/>
              </a:spcBef>
            </a:pPr>
            <a:r>
              <a:rPr lang="en-US" sz="1600" b="1" i="1" dirty="0">
                <a:solidFill>
                  <a:srgbClr val="164082"/>
                </a:solidFill>
                <a:latin typeface="Inter Semi-Bold Italics"/>
                <a:ea typeface="Inter Semi-Bold Italics"/>
                <a:cs typeface="Inter Semi-Bold Italics"/>
                <a:sym typeface="Inter Semi-Bold Italics"/>
              </a:rPr>
              <a:t>Mountain river systems</a:t>
            </a:r>
            <a:r>
              <a:rPr lang="sk-SK" sz="1600" b="1" i="1" dirty="0">
                <a:solidFill>
                  <a:srgbClr val="164082"/>
                </a:solidFill>
                <a:latin typeface="Inter Semi-Bold Italics"/>
                <a:ea typeface="Inter Semi-Bold Italics"/>
                <a:cs typeface="Inter Semi-Bold Italics"/>
                <a:sym typeface="Inter Semi-Bold Italics"/>
              </a:rPr>
              <a:t> d</a:t>
            </a:r>
            <a:r>
              <a:rPr lang="en-US" sz="1600" b="1" i="1" dirty="0" err="1">
                <a:solidFill>
                  <a:srgbClr val="164082"/>
                </a:solidFill>
                <a:latin typeface="Inter Semi-Bold Italics"/>
                <a:ea typeface="Inter Semi-Bold Italics"/>
                <a:cs typeface="Inter Semi-Bold Italics"/>
                <a:sym typeface="Inter Semi-Bold Italics"/>
              </a:rPr>
              <a:t>ynamics</a:t>
            </a:r>
            <a:r>
              <a:rPr lang="sk-SK" sz="1600" b="1" i="1" dirty="0">
                <a:solidFill>
                  <a:srgbClr val="164082"/>
                </a:solidFill>
                <a:latin typeface="Inter Semi-Bold Italics"/>
                <a:ea typeface="Inter Semi-Bold Italics"/>
                <a:cs typeface="Inter Semi-Bold Italics"/>
                <a:sym typeface="Inter Semi-Bold Italics"/>
              </a:rPr>
              <a:t> </a:t>
            </a:r>
            <a:r>
              <a:rPr lang="en-US" sz="1600" b="1" i="1" u="none" strike="noStrike" dirty="0">
                <a:solidFill>
                  <a:srgbClr val="164082"/>
                </a:solidFill>
                <a:latin typeface="Inter Semi-Bold Italics"/>
                <a:ea typeface="Inter Semi-Bold Italics"/>
                <a:cs typeface="Inter Semi-Bold Italics"/>
                <a:sym typeface="Inter Semi-Bold Italics"/>
              </a:rPr>
              <a:t>from </a:t>
            </a:r>
            <a:endParaRPr lang="sk-SK" sz="1600" b="1" i="1" u="none" strike="noStrike" dirty="0">
              <a:solidFill>
                <a:srgbClr val="164082"/>
              </a:solidFill>
              <a:latin typeface="Inter Semi-Bold Italics"/>
              <a:ea typeface="Inter Semi-Bold Italics"/>
              <a:cs typeface="Inter Semi-Bold Italics"/>
              <a:sym typeface="Inter Semi-Bold Italics"/>
            </a:endParaRPr>
          </a:p>
          <a:p>
            <a:pPr lvl="0" algn="r">
              <a:spcBef>
                <a:spcPct val="0"/>
              </a:spcBef>
            </a:pPr>
            <a:r>
              <a:rPr lang="en-US" sz="1600" b="1" i="1" u="none" strike="noStrike" dirty="0">
                <a:solidFill>
                  <a:srgbClr val="164082"/>
                </a:solidFill>
                <a:latin typeface="Inter Semi-Bold Italics"/>
                <a:ea typeface="Inter Semi-Bold Italics"/>
                <a:cs typeface="Inter Semi-Bold Italics"/>
                <a:sym typeface="Inter Semi-Bold Italics"/>
              </a:rPr>
              <a:t>a </a:t>
            </a:r>
            <a:r>
              <a:rPr lang="en-US" sz="1600" b="1" i="1" u="none" strike="noStrike" dirty="0" err="1">
                <a:solidFill>
                  <a:srgbClr val="164082"/>
                </a:solidFill>
                <a:latin typeface="Inter Semi-Bold Italics"/>
                <a:ea typeface="Inter Semi-Bold Italics"/>
                <a:cs typeface="Inter Semi-Bold Italics"/>
                <a:sym typeface="Inter Semi-Bold Italics"/>
              </a:rPr>
              <a:t>multisensor</a:t>
            </a:r>
            <a:r>
              <a:rPr lang="sk-SK" sz="1600" b="1" i="1" u="none" strike="noStrike" dirty="0">
                <a:solidFill>
                  <a:srgbClr val="164082"/>
                </a:solidFill>
                <a:latin typeface="Inter Semi-Bold Italics"/>
                <a:ea typeface="Inter Semi-Bold Italics"/>
                <a:cs typeface="Inter Semi-Bold Italics"/>
                <a:sym typeface="Inter Semi-Bold Italics"/>
              </a:rPr>
              <a:t> </a:t>
            </a:r>
            <a:r>
              <a:rPr lang="en-US" sz="1600" b="1" i="1" u="none" strike="noStrike" dirty="0">
                <a:solidFill>
                  <a:srgbClr val="164082"/>
                </a:solidFill>
                <a:latin typeface="Inter Semi-Bold Italics"/>
                <a:ea typeface="Inter Semi-Bold Italics"/>
                <a:cs typeface="Inter Semi-Bold Italics"/>
                <a:sym typeface="Inter Semi-Bold Italics"/>
              </a:rPr>
              <a:t>and multiscale perspective</a:t>
            </a:r>
            <a:endParaRPr lang="sk-SK" sz="1600" b="1" i="1" u="none" strike="noStrike" dirty="0">
              <a:solidFill>
                <a:srgbClr val="164082"/>
              </a:solidFill>
              <a:latin typeface="Inter Semi-Bold Italics"/>
              <a:ea typeface="Inter Semi-Bold Italics"/>
              <a:cs typeface="Inter Semi-Bold Italics"/>
              <a:sym typeface="Inter Semi-Bold Italics"/>
            </a:endParaRPr>
          </a:p>
        </p:txBody>
      </p:sp>
      <p:sp>
        <p:nvSpPr>
          <p:cNvPr id="9" name="TextBox 8">
            <a:extLst>
              <a:ext uri="{FF2B5EF4-FFF2-40B4-BE49-F238E27FC236}">
                <a16:creationId xmlns:a16="http://schemas.microsoft.com/office/drawing/2014/main" id="{5F08DE81-2B6C-2C74-9CB0-3A9E25EE4E6D}"/>
              </a:ext>
            </a:extLst>
          </p:cNvPr>
          <p:cNvSpPr txBox="1"/>
          <p:nvPr/>
        </p:nvSpPr>
        <p:spPr>
          <a:xfrm>
            <a:off x="7961286" y="485822"/>
            <a:ext cx="4211665" cy="1212383"/>
          </a:xfrm>
          <a:prstGeom prst="rect">
            <a:avLst/>
          </a:prstGeom>
          <a:noFill/>
        </p:spPr>
        <p:txBody>
          <a:bodyPr wrap="square">
            <a:spAutoFit/>
          </a:bodyPr>
          <a:lstStyle/>
          <a:p>
            <a:pPr marL="0" lvl="0" indent="0" algn="r">
              <a:lnSpc>
                <a:spcPct val="150000"/>
              </a:lnSpc>
              <a:spcBef>
                <a:spcPct val="0"/>
              </a:spcBef>
            </a:pPr>
            <a:endParaRPr lang="sk-SK" sz="1050" b="1" i="1" u="none" strike="noStrike" dirty="0">
              <a:solidFill>
                <a:srgbClr val="164082"/>
              </a:solidFill>
              <a:latin typeface="Inter Semi-Bold Italics"/>
              <a:ea typeface="Inter Semi-Bold Italics"/>
              <a:cs typeface="Inter Semi-Bold Italics"/>
              <a:sym typeface="Inter Semi-Bold Italics"/>
            </a:endParaRPr>
          </a:p>
          <a:p>
            <a:pPr lvl="0" algn="r">
              <a:lnSpc>
                <a:spcPct val="150000"/>
              </a:lnSpc>
              <a:spcBef>
                <a:spcPct val="0"/>
              </a:spcBef>
            </a:pPr>
            <a:r>
              <a:rPr lang="sk-SK" sz="1200" b="1" dirty="0">
                <a:solidFill>
                  <a:srgbClr val="164082"/>
                </a:solidFill>
                <a:latin typeface="Inter Semi-Bold Italics"/>
                <a:ea typeface="Inter Semi-Bold Italics"/>
                <a:cs typeface="Inter Semi-Bold Italics"/>
                <a:sym typeface="Inter Semi-Bold Italics"/>
              </a:rPr>
              <a:t>Stará Lesná, Tatry </a:t>
            </a:r>
            <a:r>
              <a:rPr lang="sk-SK" sz="1200" b="1" dirty="0" err="1">
                <a:solidFill>
                  <a:srgbClr val="164082"/>
                </a:solidFill>
                <a:latin typeface="Inter Semi-Bold Italics"/>
                <a:ea typeface="Inter Semi-Bold Italics"/>
                <a:cs typeface="Inter Semi-Bold Italics"/>
                <a:sym typeface="Inter Semi-Bold Italics"/>
              </a:rPr>
              <a:t>Mountains</a:t>
            </a:r>
            <a:r>
              <a:rPr lang="sk-SK" sz="1200" b="1" dirty="0">
                <a:solidFill>
                  <a:srgbClr val="164082"/>
                </a:solidFill>
                <a:latin typeface="Inter Semi-Bold Italics"/>
                <a:ea typeface="Inter Semi-Bold Italics"/>
                <a:cs typeface="Inter Semi-Bold Italics"/>
                <a:sym typeface="Inter Semi-Bold Italics"/>
              </a:rPr>
              <a:t>, Slovakia</a:t>
            </a:r>
            <a:br>
              <a:rPr lang="sk-SK" sz="1200" b="1" dirty="0">
                <a:solidFill>
                  <a:srgbClr val="164082"/>
                </a:solidFill>
                <a:latin typeface="Inter Semi-Bold Italics"/>
                <a:ea typeface="Inter Semi-Bold Italics"/>
                <a:cs typeface="Inter Semi-Bold Italics"/>
                <a:sym typeface="Inter Semi-Bold Italics"/>
              </a:rPr>
            </a:br>
            <a:r>
              <a:rPr lang="sk-SK" sz="1200" b="1" dirty="0">
                <a:solidFill>
                  <a:srgbClr val="164082"/>
                </a:solidFill>
                <a:latin typeface="Inter Semi-Bold Italics"/>
                <a:ea typeface="Inter Semi-Bold Italics"/>
                <a:cs typeface="Inter Semi-Bold Italics"/>
                <a:sym typeface="Inter Semi-Bold Italics"/>
              </a:rPr>
              <a:t>19. 7. 2026 - 24. 7. 2026</a:t>
            </a:r>
          </a:p>
          <a:p>
            <a:pPr lvl="0" algn="r">
              <a:lnSpc>
                <a:spcPct val="150000"/>
              </a:lnSpc>
              <a:spcBef>
                <a:spcPct val="0"/>
              </a:spcBef>
            </a:pPr>
            <a:endParaRPr lang="sk-SK" sz="1600" b="1" i="1" dirty="0">
              <a:solidFill>
                <a:srgbClr val="164082"/>
              </a:solidFill>
              <a:latin typeface="Inter Semi-Bold Italics"/>
              <a:ea typeface="Inter Semi-Bold Italics"/>
              <a:cs typeface="Inter Semi-Bold Italics"/>
              <a:sym typeface="Inter Semi-Bold Italics"/>
            </a:endParaRPr>
          </a:p>
        </p:txBody>
      </p:sp>
      <p:sp>
        <p:nvSpPr>
          <p:cNvPr id="12" name="TextBox 11">
            <a:extLst>
              <a:ext uri="{FF2B5EF4-FFF2-40B4-BE49-F238E27FC236}">
                <a16:creationId xmlns:a16="http://schemas.microsoft.com/office/drawing/2014/main" id="{F74300FD-93CF-059F-1F64-2D159C3D0F8A}"/>
              </a:ext>
            </a:extLst>
          </p:cNvPr>
          <p:cNvSpPr txBox="1"/>
          <p:nvPr/>
        </p:nvSpPr>
        <p:spPr>
          <a:xfrm>
            <a:off x="4759158" y="97268"/>
            <a:ext cx="2860078" cy="769441"/>
          </a:xfrm>
          <a:prstGeom prst="rect">
            <a:avLst/>
          </a:prstGeom>
          <a:noFill/>
        </p:spPr>
        <p:txBody>
          <a:bodyPr wrap="none" rtlCol="0">
            <a:spAutoFit/>
          </a:bodyPr>
          <a:lstStyle/>
          <a:p>
            <a:r>
              <a:rPr lang="sk-SK" sz="4400" b="1" dirty="0">
                <a:solidFill>
                  <a:srgbClr val="164082"/>
                </a:solidFill>
                <a:latin typeface="Segoe UI Semilight" panose="020B0402040204020203" pitchFamily="34" charset="0"/>
                <a:cs typeface="Segoe UI Semilight" panose="020B0402040204020203" pitchFamily="34" charset="0"/>
              </a:rPr>
              <a:t>IRSSS 2026</a:t>
            </a:r>
            <a:endParaRPr lang="en-GB" sz="4400" b="1" dirty="0">
              <a:solidFill>
                <a:srgbClr val="164082"/>
              </a:solidFill>
              <a:latin typeface="Segoe UI Semilight" panose="020B0402040204020203" pitchFamily="34" charset="0"/>
              <a:cs typeface="Segoe UI Semilight" panose="020B0402040204020203" pitchFamily="34" charset="0"/>
            </a:endParaRPr>
          </a:p>
        </p:txBody>
      </p:sp>
    </p:spTree>
    <p:extLst>
      <p:ext uri="{BB962C8B-B14F-4D97-AF65-F5344CB8AC3E}">
        <p14:creationId xmlns:p14="http://schemas.microsoft.com/office/powerpoint/2010/main" val="19997830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ástupný symbol obsahu 2">
            <a:extLst>
              <a:ext uri="{FF2B5EF4-FFF2-40B4-BE49-F238E27FC236}">
                <a16:creationId xmlns:a16="http://schemas.microsoft.com/office/drawing/2014/main" id="{9D153551-F063-41D9-A9B2-B3417551B9B0}"/>
              </a:ext>
            </a:extLst>
          </p:cNvPr>
          <p:cNvSpPr txBox="1">
            <a:spLocks/>
          </p:cNvSpPr>
          <p:nvPr/>
        </p:nvSpPr>
        <p:spPr>
          <a:xfrm>
            <a:off x="3005" y="1799248"/>
            <a:ext cx="8293637" cy="4923290"/>
          </a:xfrm>
          <a:prstGeom prst="rect">
            <a:avLst/>
          </a:prstGeom>
          <a:solidFill>
            <a:schemeClr val="bg1"/>
          </a:solidFill>
          <a:ln>
            <a:noFill/>
          </a:ln>
          <a:effectLst>
            <a:outerShdw blurRad="50800" dist="38100" dir="2700000" algn="tl" rotWithShape="0">
              <a:prstClr val="black">
                <a:alpha val="40000"/>
              </a:prstClr>
            </a:outerShdw>
          </a:effectLst>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Clr>
                <a:srgbClr val="14465B"/>
              </a:buClr>
              <a:buNone/>
              <a:defRPr/>
            </a:pPr>
            <a:endParaRPr lang="sk-SK" sz="2000" dirty="0">
              <a:solidFill>
                <a:prstClr val="white"/>
              </a:solidFill>
            </a:endParaRPr>
          </a:p>
          <a:p>
            <a:pPr marL="0" indent="0" algn="just">
              <a:lnSpc>
                <a:spcPct val="100000"/>
              </a:lnSpc>
              <a:buClr>
                <a:srgbClr val="14465B"/>
              </a:buClr>
              <a:buNone/>
              <a:defRPr/>
            </a:pPr>
            <a:endParaRPr lang="sk-SK" sz="3200" dirty="0">
              <a:solidFill>
                <a:srgbClr val="006E9F"/>
              </a:solidFill>
              <a:latin typeface="Segoe UI Light" panose="020B0502040204020203" pitchFamily="34" charset="0"/>
              <a:cs typeface="Segoe UI Light" panose="020B0502040204020203" pitchFamily="34" charset="0"/>
            </a:endParaRPr>
          </a:p>
        </p:txBody>
      </p:sp>
      <p:sp>
        <p:nvSpPr>
          <p:cNvPr id="5" name="Obdĺžnik 4">
            <a:extLst>
              <a:ext uri="{FF2B5EF4-FFF2-40B4-BE49-F238E27FC236}">
                <a16:creationId xmlns:a16="http://schemas.microsoft.com/office/drawing/2014/main" id="{F3BF9D3B-FCA7-4BE4-BCDA-AECBCF4B2375}"/>
              </a:ext>
            </a:extLst>
          </p:cNvPr>
          <p:cNvSpPr/>
          <p:nvPr/>
        </p:nvSpPr>
        <p:spPr>
          <a:xfrm>
            <a:off x="3600" y="214320"/>
            <a:ext cx="12185396" cy="830997"/>
          </a:xfrm>
          <a:prstGeom prst="rect">
            <a:avLst/>
          </a:prstGeom>
          <a:solidFill>
            <a:srgbClr val="006E9F"/>
          </a:solidFill>
          <a:effectLst/>
        </p:spPr>
        <p:txBody>
          <a:bodyPr wrap="square" anchor="ctr">
            <a:spAutoFit/>
          </a:bodyPr>
          <a:lstStyle/>
          <a:p>
            <a:pPr algn="ctr" fontAlgn="auto">
              <a:spcBef>
                <a:spcPts val="0"/>
              </a:spcBef>
              <a:spcAft>
                <a:spcPts val="0"/>
              </a:spcAft>
              <a:defRPr/>
            </a:pPr>
            <a:r>
              <a:rPr lang="sk-SK" sz="4800" b="1" cap="all" spc="300" dirty="0">
                <a:solidFill>
                  <a:schemeClr val="bg1"/>
                </a:solidFill>
                <a:latin typeface="Segoe UI Semibold" panose="020B0702040204020203" pitchFamily="34" charset="0"/>
                <a:cs typeface="Segoe UI Semibold" panose="020B0702040204020203" pitchFamily="34" charset="0"/>
              </a:rPr>
              <a:t>OUR UAV HS SYSTEM</a:t>
            </a:r>
            <a:endParaRPr lang="nl-NL" sz="4800" b="1" cap="all" spc="300" dirty="0">
              <a:solidFill>
                <a:schemeClr val="bg1"/>
              </a:solidFill>
              <a:latin typeface="Segoe UI Semibold" panose="020B0702040204020203" pitchFamily="34" charset="0"/>
              <a:cs typeface="Segoe UI Semibold" panose="020B0702040204020203" pitchFamily="34" charset="0"/>
            </a:endParaRPr>
          </a:p>
        </p:txBody>
      </p:sp>
      <p:sp>
        <p:nvSpPr>
          <p:cNvPr id="6" name="Zástupný symbol obsahu 2">
            <a:extLst>
              <a:ext uri="{FF2B5EF4-FFF2-40B4-BE49-F238E27FC236}">
                <a16:creationId xmlns:a16="http://schemas.microsoft.com/office/drawing/2014/main" id="{413E193D-FFB9-4465-A756-1876B69443FD}"/>
              </a:ext>
            </a:extLst>
          </p:cNvPr>
          <p:cNvSpPr txBox="1">
            <a:spLocks/>
          </p:cNvSpPr>
          <p:nvPr/>
        </p:nvSpPr>
        <p:spPr>
          <a:xfrm>
            <a:off x="190227" y="1090400"/>
            <a:ext cx="11811545" cy="583555"/>
          </a:xfrm>
          <a:prstGeom prst="rect">
            <a:avLst/>
          </a:prstGeom>
          <a:solidFill>
            <a:schemeClr val="bg1"/>
          </a:solidFill>
          <a:ln>
            <a:noFill/>
          </a:ln>
          <a:effectLst/>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Clr>
                <a:srgbClr val="14465B"/>
              </a:buClr>
              <a:buNone/>
              <a:defRPr/>
            </a:pPr>
            <a:r>
              <a:rPr lang="sk-SK" sz="3200" b="1" dirty="0" err="1">
                <a:solidFill>
                  <a:srgbClr val="006E9F"/>
                </a:solidFill>
                <a:latin typeface="Segoe UI Light" panose="020B0502040204020203" pitchFamily="34" charset="0"/>
                <a:cs typeface="Segoe UI Light" panose="020B0502040204020203" pitchFamily="34" charset="0"/>
              </a:rPr>
              <a:t>Rectification</a:t>
            </a:r>
            <a:r>
              <a:rPr lang="sk-SK" sz="3200" b="1" dirty="0">
                <a:solidFill>
                  <a:srgbClr val="006E9F"/>
                </a:solidFill>
                <a:latin typeface="Segoe UI Light" panose="020B0502040204020203" pitchFamily="34" charset="0"/>
                <a:cs typeface="Segoe UI Light" panose="020B0502040204020203" pitchFamily="34" charset="0"/>
              </a:rPr>
              <a:t> </a:t>
            </a:r>
            <a:r>
              <a:rPr lang="sk-SK" sz="3200" b="1" dirty="0" err="1">
                <a:solidFill>
                  <a:srgbClr val="006E9F"/>
                </a:solidFill>
                <a:latin typeface="Segoe UI Light" panose="020B0502040204020203" pitchFamily="34" charset="0"/>
                <a:cs typeface="Segoe UI Light" panose="020B0502040204020203" pitchFamily="34" charset="0"/>
              </a:rPr>
              <a:t>process</a:t>
            </a:r>
            <a:endParaRPr lang="sk-SK" sz="3200" dirty="0">
              <a:solidFill>
                <a:srgbClr val="006E9F"/>
              </a:solidFill>
              <a:latin typeface="Segoe UI Light" panose="020B0502040204020203" pitchFamily="34" charset="0"/>
              <a:cs typeface="Segoe UI Light" panose="020B0502040204020203" pitchFamily="34" charset="0"/>
            </a:endParaRPr>
          </a:p>
        </p:txBody>
      </p:sp>
      <p:cxnSp>
        <p:nvCxnSpPr>
          <p:cNvPr id="7" name="Rovná spojnica 6">
            <a:extLst>
              <a:ext uri="{FF2B5EF4-FFF2-40B4-BE49-F238E27FC236}">
                <a16:creationId xmlns:a16="http://schemas.microsoft.com/office/drawing/2014/main" id="{B7C21B89-7639-4D76-A1E9-F45A478FD070}"/>
              </a:ext>
            </a:extLst>
          </p:cNvPr>
          <p:cNvCxnSpPr>
            <a:cxnSpLocks/>
          </p:cNvCxnSpPr>
          <p:nvPr/>
        </p:nvCxnSpPr>
        <p:spPr>
          <a:xfrm>
            <a:off x="19049" y="1020042"/>
            <a:ext cx="12172951" cy="0"/>
          </a:xfrm>
          <a:prstGeom prst="line">
            <a:avLst/>
          </a:prstGeom>
          <a:ln w="60325">
            <a:solidFill>
              <a:srgbClr val="00202E"/>
            </a:solidFill>
          </a:ln>
        </p:spPr>
        <p:style>
          <a:lnRef idx="1">
            <a:schemeClr val="accent1"/>
          </a:lnRef>
          <a:fillRef idx="0">
            <a:schemeClr val="accent1"/>
          </a:fillRef>
          <a:effectRef idx="0">
            <a:schemeClr val="accent1"/>
          </a:effectRef>
          <a:fontRef idx="minor">
            <a:schemeClr val="tx1"/>
          </a:fontRef>
        </p:style>
      </p:cxnSp>
      <p:pic>
        <p:nvPicPr>
          <p:cNvPr id="9" name="Obrázok 8">
            <a:extLst>
              <a:ext uri="{FF2B5EF4-FFF2-40B4-BE49-F238E27FC236}">
                <a16:creationId xmlns:a16="http://schemas.microsoft.com/office/drawing/2014/main" id="{DB17AB41-A299-403E-BB2F-74E051326E01}"/>
              </a:ext>
            </a:extLst>
          </p:cNvPr>
          <p:cNvPicPr>
            <a:picLocks noChangeAspect="1"/>
          </p:cNvPicPr>
          <p:nvPr/>
        </p:nvPicPr>
        <p:blipFill rotWithShape="1">
          <a:blip r:embed="rId3">
            <a:extLst>
              <a:ext uri="{28A0092B-C50C-407E-A947-70E740481C1C}">
                <a14:useLocalDpi xmlns:a14="http://schemas.microsoft.com/office/drawing/2010/main" val="0"/>
              </a:ext>
            </a:extLst>
          </a:blip>
          <a:srcRect r="45077" b="8299"/>
          <a:stretch/>
        </p:blipFill>
        <p:spPr>
          <a:xfrm>
            <a:off x="5986193" y="1799248"/>
            <a:ext cx="2419957" cy="2122504"/>
          </a:xfrm>
          <a:prstGeom prst="rect">
            <a:avLst/>
          </a:prstGeom>
        </p:spPr>
      </p:pic>
      <p:grpSp>
        <p:nvGrpSpPr>
          <p:cNvPr id="11" name="Skupina 10">
            <a:extLst>
              <a:ext uri="{FF2B5EF4-FFF2-40B4-BE49-F238E27FC236}">
                <a16:creationId xmlns:a16="http://schemas.microsoft.com/office/drawing/2014/main" id="{E8B71577-ED2E-4D67-B7C7-6B3826320D5A}"/>
              </a:ext>
            </a:extLst>
          </p:cNvPr>
          <p:cNvGrpSpPr/>
          <p:nvPr/>
        </p:nvGrpSpPr>
        <p:grpSpPr>
          <a:xfrm>
            <a:off x="8406150" y="1799248"/>
            <a:ext cx="3595622" cy="4923290"/>
            <a:chOff x="8100085" y="1799248"/>
            <a:chExt cx="3595622" cy="4923290"/>
          </a:xfrm>
        </p:grpSpPr>
        <p:pic>
          <p:nvPicPr>
            <p:cNvPr id="12" name="Obrázok 11">
              <a:extLst>
                <a:ext uri="{FF2B5EF4-FFF2-40B4-BE49-F238E27FC236}">
                  <a16:creationId xmlns:a16="http://schemas.microsoft.com/office/drawing/2014/main" id="{241AC7EE-5AAB-40D0-9FE2-F186060A5B97}"/>
                </a:ext>
              </a:extLst>
            </p:cNvPr>
            <p:cNvPicPr>
              <a:picLocks noChangeAspect="1"/>
            </p:cNvPicPr>
            <p:nvPr/>
          </p:nvPicPr>
          <p:blipFill rotWithShape="1">
            <a:blip r:embed="rId4"/>
            <a:srcRect l="54114" t="48343" r="33389" b="36568"/>
            <a:stretch/>
          </p:blipFill>
          <p:spPr>
            <a:xfrm>
              <a:off x="8100085" y="1799248"/>
              <a:ext cx="3589661" cy="2437045"/>
            </a:xfrm>
            <a:prstGeom prst="rect">
              <a:avLst/>
            </a:prstGeom>
          </p:spPr>
        </p:pic>
        <p:pic>
          <p:nvPicPr>
            <p:cNvPr id="13" name="Obrázok 12">
              <a:extLst>
                <a:ext uri="{FF2B5EF4-FFF2-40B4-BE49-F238E27FC236}">
                  <a16:creationId xmlns:a16="http://schemas.microsoft.com/office/drawing/2014/main" id="{FE423F5A-2BAB-4221-8E9A-99F15899A631}"/>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13000" contrast="23000"/>
                      </a14:imgEffect>
                    </a14:imgLayer>
                  </a14:imgProps>
                </a:ext>
              </a:extLst>
            </a:blip>
            <a:srcRect l="34772" t="45454" r="33074" b="13440"/>
            <a:stretch/>
          </p:blipFill>
          <p:spPr>
            <a:xfrm>
              <a:off x="8106046" y="4327569"/>
              <a:ext cx="3589661" cy="2394969"/>
            </a:xfrm>
            <a:prstGeom prst="rect">
              <a:avLst/>
            </a:prstGeom>
          </p:spPr>
        </p:pic>
      </p:grpSp>
      <p:sp>
        <p:nvSpPr>
          <p:cNvPr id="65539" name="Zástupný symbol obsahu 2"/>
          <p:cNvSpPr>
            <a:spLocks noGrp="1"/>
          </p:cNvSpPr>
          <p:nvPr>
            <p:ph idx="4294967295"/>
          </p:nvPr>
        </p:nvSpPr>
        <p:spPr>
          <a:xfrm>
            <a:off x="190225" y="1864895"/>
            <a:ext cx="5905774" cy="3128210"/>
          </a:xfrm>
        </p:spPr>
        <p:txBody>
          <a:bodyPr>
            <a:noAutofit/>
          </a:bodyPr>
          <a:lstStyle/>
          <a:p>
            <a:pPr marL="342900" lvl="1" indent="-342900" algn="just">
              <a:spcBef>
                <a:spcPts val="800"/>
              </a:spcBef>
              <a:buClr>
                <a:srgbClr val="005074"/>
              </a:buClr>
              <a:buFont typeface="Wingdings" panose="05000000000000000000" pitchFamily="2" charset="2"/>
              <a:buChar char="§"/>
            </a:pPr>
            <a:r>
              <a:rPr lang="en-GB" sz="2200" dirty="0">
                <a:latin typeface="Segoe UI Light" panose="020B0502040204020203" pitchFamily="34" charset="0"/>
                <a:cs typeface="Segoe UI Light" panose="020B0502040204020203" pitchFamily="34" charset="0"/>
              </a:rPr>
              <a:t>With a push-broom spectrometer</a:t>
            </a:r>
            <a:r>
              <a:rPr lang="sk-SK" sz="2200" dirty="0">
                <a:latin typeface="Segoe UI Light" panose="020B0502040204020203" pitchFamily="34" charset="0"/>
                <a:cs typeface="Segoe UI Light" panose="020B0502040204020203" pitchFamily="34" charset="0"/>
              </a:rPr>
              <a:t>, </a:t>
            </a:r>
            <a:r>
              <a:rPr lang="sk-SK" sz="2200" b="1" dirty="0">
                <a:latin typeface="Segoe UI Light" panose="020B0502040204020203" pitchFamily="34" charset="0"/>
                <a:cs typeface="Segoe UI Light" panose="020B0502040204020203" pitchFamily="34" charset="0"/>
              </a:rPr>
              <a:t>f</a:t>
            </a:r>
            <a:r>
              <a:rPr lang="en-US" sz="2200" b="1" dirty="0" err="1">
                <a:latin typeface="Segoe UI Light" panose="020B0502040204020203" pitchFamily="34" charset="0"/>
                <a:cs typeface="Segoe UI Light" panose="020B0502040204020203" pitchFamily="34" charset="0"/>
              </a:rPr>
              <a:t>ull</a:t>
            </a:r>
            <a:r>
              <a:rPr lang="en-US" sz="2200" b="1" dirty="0">
                <a:latin typeface="Segoe UI Light" panose="020B0502040204020203" pitchFamily="34" charset="0"/>
                <a:cs typeface="Segoe UI Light" panose="020B0502040204020203" pitchFamily="34" charset="0"/>
              </a:rPr>
              <a:t> spectral </a:t>
            </a:r>
            <a:r>
              <a:rPr lang="sk-SK" sz="2200" b="1" dirty="0">
                <a:latin typeface="Segoe UI Light" panose="020B0502040204020203" pitchFamily="34" charset="0"/>
                <a:cs typeface="Segoe UI Light" panose="020B0502040204020203" pitchFamily="34" charset="0"/>
              </a:rPr>
              <a:t>image </a:t>
            </a:r>
            <a:r>
              <a:rPr lang="sk-SK" sz="2200" b="1" dirty="0" err="1">
                <a:latin typeface="Segoe UI Light" panose="020B0502040204020203" pitchFamily="34" charset="0"/>
                <a:cs typeface="Segoe UI Light" panose="020B0502040204020203" pitchFamily="34" charset="0"/>
              </a:rPr>
              <a:t>is</a:t>
            </a:r>
            <a:r>
              <a:rPr lang="sk-SK" sz="2200" b="1" dirty="0">
                <a:latin typeface="Segoe UI Light" panose="020B0502040204020203" pitchFamily="34" charset="0"/>
                <a:cs typeface="Segoe UI Light" panose="020B0502040204020203" pitchFamily="34" charset="0"/>
              </a:rPr>
              <a:t> </a:t>
            </a:r>
            <a:r>
              <a:rPr lang="sk-SK" sz="2200" b="1" dirty="0" err="1">
                <a:latin typeface="Segoe UI Light" panose="020B0502040204020203" pitchFamily="34" charset="0"/>
                <a:cs typeface="Segoe UI Light" panose="020B0502040204020203" pitchFamily="34" charset="0"/>
              </a:rPr>
              <a:t>recorded</a:t>
            </a:r>
            <a:r>
              <a:rPr lang="sk-SK" sz="2200" b="1" dirty="0">
                <a:latin typeface="Segoe UI Light" panose="020B0502040204020203" pitchFamily="34" charset="0"/>
                <a:cs typeface="Segoe UI Light" panose="020B0502040204020203" pitchFamily="34" charset="0"/>
              </a:rPr>
              <a:t> per </a:t>
            </a:r>
            <a:r>
              <a:rPr lang="sk-SK" sz="2200" b="1" dirty="0" err="1">
                <a:latin typeface="Segoe UI Light" panose="020B0502040204020203" pitchFamily="34" charset="0"/>
                <a:cs typeface="Segoe UI Light" panose="020B0502040204020203" pitchFamily="34" charset="0"/>
              </a:rPr>
              <a:t>line</a:t>
            </a:r>
            <a:endParaRPr lang="sk-SK" sz="2200" b="1" dirty="0">
              <a:latin typeface="Segoe UI Light" panose="020B0502040204020203" pitchFamily="34" charset="0"/>
              <a:cs typeface="Segoe UI Light" panose="020B0502040204020203" pitchFamily="34" charset="0"/>
            </a:endParaRPr>
          </a:p>
          <a:p>
            <a:pPr marL="342900" lvl="1" indent="-342900" algn="just">
              <a:lnSpc>
                <a:spcPct val="100000"/>
              </a:lnSpc>
              <a:spcBef>
                <a:spcPts val="1200"/>
              </a:spcBef>
              <a:buClr>
                <a:srgbClr val="005074"/>
              </a:buClr>
              <a:buFont typeface="Wingdings" panose="05000000000000000000" pitchFamily="2" charset="2"/>
              <a:buChar char="§"/>
            </a:pPr>
            <a:r>
              <a:rPr lang="sk-SK" sz="2200" dirty="0" err="1">
                <a:latin typeface="Segoe UI Light" panose="020B0502040204020203" pitchFamily="34" charset="0"/>
                <a:cs typeface="Segoe UI Light" panose="020B0502040204020203" pitchFamily="34" charset="0"/>
              </a:rPr>
              <a:t>However</a:t>
            </a:r>
            <a:r>
              <a:rPr lang="sk-SK" sz="2200" dirty="0">
                <a:latin typeface="Segoe UI Light" panose="020B0502040204020203" pitchFamily="34" charset="0"/>
                <a:cs typeface="Segoe UI Light" panose="020B0502040204020203" pitchFamily="34" charset="0"/>
              </a:rPr>
              <a:t>, </a:t>
            </a:r>
            <a:r>
              <a:rPr lang="en-US" sz="2200" dirty="0">
                <a:latin typeface="Segoe UI Light" panose="020B0502040204020203" pitchFamily="34" charset="0"/>
                <a:cs typeface="Segoe UI Light" panose="020B0502040204020203" pitchFamily="34" charset="0"/>
              </a:rPr>
              <a:t>each line of airborne </a:t>
            </a:r>
            <a:r>
              <a:rPr lang="en-US" sz="2200" dirty="0" err="1">
                <a:latin typeface="Segoe UI Light" panose="020B0502040204020203" pitchFamily="34" charset="0"/>
                <a:cs typeface="Segoe UI Light" panose="020B0502040204020203" pitchFamily="34" charset="0"/>
              </a:rPr>
              <a:t>pushbroom</a:t>
            </a:r>
            <a:r>
              <a:rPr lang="en-US" sz="2200" dirty="0">
                <a:latin typeface="Segoe UI Light" panose="020B0502040204020203" pitchFamily="34" charset="0"/>
                <a:cs typeface="Segoe UI Light" panose="020B0502040204020203" pitchFamily="34" charset="0"/>
              </a:rPr>
              <a:t> images is </a:t>
            </a:r>
            <a:r>
              <a:rPr lang="en-US" sz="2200" b="1" dirty="0">
                <a:latin typeface="Segoe UI Light" panose="020B0502040204020203" pitchFamily="34" charset="0"/>
                <a:cs typeface="Segoe UI Light" panose="020B0502040204020203" pitchFamily="34" charset="0"/>
              </a:rPr>
              <a:t>collected at different time instants</a:t>
            </a:r>
            <a:endParaRPr lang="sk-SK" sz="2200" b="1" dirty="0">
              <a:latin typeface="Segoe UI Light" panose="020B0502040204020203" pitchFamily="34" charset="0"/>
              <a:cs typeface="Segoe UI Light" panose="020B0502040204020203" pitchFamily="34" charset="0"/>
            </a:endParaRPr>
          </a:p>
          <a:p>
            <a:pPr marL="342900" lvl="1" indent="9525" algn="just">
              <a:spcBef>
                <a:spcPts val="800"/>
              </a:spcBef>
              <a:buClr>
                <a:srgbClr val="005074"/>
              </a:buClr>
              <a:buFont typeface="Wingdings" panose="05000000000000000000" pitchFamily="2" charset="2"/>
              <a:buChar char="Ø"/>
            </a:pPr>
            <a:r>
              <a:rPr lang="sk-SK" sz="2200" dirty="0">
                <a:latin typeface="Segoe UI Light" panose="020B0502040204020203" pitchFamily="34" charset="0"/>
                <a:cs typeface="Segoe UI Light" panose="020B0502040204020203" pitchFamily="34" charset="0"/>
              </a:rPr>
              <a:t> p</a:t>
            </a:r>
            <a:r>
              <a:rPr lang="en-US" sz="2200" dirty="0" err="1">
                <a:latin typeface="Segoe UI Light" panose="020B0502040204020203" pitchFamily="34" charset="0"/>
                <a:cs typeface="Segoe UI Light" panose="020B0502040204020203" pitchFamily="34" charset="0"/>
              </a:rPr>
              <a:t>erspective</a:t>
            </a:r>
            <a:r>
              <a:rPr lang="en-US" sz="2200" dirty="0">
                <a:latin typeface="Segoe UI Light" panose="020B0502040204020203" pitchFamily="34" charset="0"/>
                <a:cs typeface="Segoe UI Light" panose="020B0502040204020203" pitchFamily="34" charset="0"/>
              </a:rPr>
              <a:t> geometry varies with each line</a:t>
            </a:r>
            <a:r>
              <a:rPr lang="sk-SK" sz="2200" dirty="0">
                <a:latin typeface="Segoe UI Light" panose="020B0502040204020203" pitchFamily="34" charset="0"/>
                <a:cs typeface="Segoe UI Light" panose="020B0502040204020203" pitchFamily="34" charset="0"/>
              </a:rPr>
              <a:t> </a:t>
            </a:r>
          </a:p>
          <a:p>
            <a:pPr marL="342900" lvl="1" indent="9525" algn="just">
              <a:spcBef>
                <a:spcPts val="800"/>
              </a:spcBef>
              <a:buClr>
                <a:srgbClr val="005074"/>
              </a:buClr>
              <a:buFont typeface="Wingdings" panose="05000000000000000000" pitchFamily="2" charset="2"/>
              <a:buChar char="Ø"/>
            </a:pPr>
            <a:r>
              <a:rPr lang="sk-SK" sz="2200" dirty="0">
                <a:latin typeface="Segoe UI Light" panose="020B0502040204020203" pitchFamily="34" charset="0"/>
                <a:cs typeface="Segoe UI Light" panose="020B0502040204020203" pitchFamily="34" charset="0"/>
              </a:rPr>
              <a:t> </a:t>
            </a:r>
            <a:r>
              <a:rPr lang="en-US" sz="2200" dirty="0">
                <a:latin typeface="Segoe UI Light" panose="020B0502040204020203" pitchFamily="34" charset="0"/>
                <a:cs typeface="Segoe UI Light" panose="020B0502040204020203" pitchFamily="34" charset="0"/>
              </a:rPr>
              <a:t>different line </a:t>
            </a:r>
            <a:r>
              <a:rPr lang="en-US" sz="2200" dirty="0" err="1">
                <a:latin typeface="Segoe UI Light" panose="020B0502040204020203" pitchFamily="34" charset="0"/>
                <a:cs typeface="Segoe UI Light" panose="020B0502040204020203" pitchFamily="34" charset="0"/>
              </a:rPr>
              <a:t>displacemen</a:t>
            </a:r>
            <a:r>
              <a:rPr lang="sk-SK" sz="2200" dirty="0">
                <a:latin typeface="Segoe UI Light" panose="020B0502040204020203" pitchFamily="34" charset="0"/>
                <a:cs typeface="Segoe UI Light" panose="020B0502040204020203" pitchFamily="34" charset="0"/>
              </a:rPr>
              <a:t>t</a:t>
            </a:r>
          </a:p>
          <a:p>
            <a:pPr marL="342900" lvl="1" indent="0" algn="just">
              <a:spcBef>
                <a:spcPts val="800"/>
              </a:spcBef>
              <a:buClr>
                <a:srgbClr val="005074"/>
              </a:buClr>
              <a:buNone/>
            </a:pPr>
            <a:endParaRPr lang="sk-SK" sz="500" dirty="0">
              <a:latin typeface="Segoe UI Light" panose="020B0502040204020203" pitchFamily="34" charset="0"/>
              <a:cs typeface="Segoe UI Light" panose="020B0502040204020203" pitchFamily="34" charset="0"/>
            </a:endParaRPr>
          </a:p>
          <a:p>
            <a:pPr lvl="1" indent="-342900" algn="just">
              <a:spcBef>
                <a:spcPts val="800"/>
              </a:spcBef>
              <a:buClr>
                <a:srgbClr val="005074"/>
              </a:buClr>
              <a:buFont typeface="Wingdings" panose="05000000000000000000" pitchFamily="2" charset="2"/>
              <a:buChar char="Ø"/>
            </a:pPr>
            <a:r>
              <a:rPr lang="sk-SK" sz="2200" b="1" dirty="0">
                <a:latin typeface="Segoe UI Light" panose="020B0502040204020203" pitchFamily="34" charset="0"/>
                <a:cs typeface="Segoe UI Light" panose="020B0502040204020203" pitchFamily="34" charset="0"/>
              </a:rPr>
              <a:t>R</a:t>
            </a:r>
            <a:r>
              <a:rPr lang="en-US" sz="2200" b="1" dirty="0" err="1">
                <a:latin typeface="Segoe UI Light" panose="020B0502040204020203" pitchFamily="34" charset="0"/>
                <a:cs typeface="Segoe UI Light" panose="020B0502040204020203" pitchFamily="34" charset="0"/>
              </a:rPr>
              <a:t>ectification</a:t>
            </a:r>
            <a:r>
              <a:rPr lang="en-US" sz="2200" b="1" dirty="0">
                <a:latin typeface="Segoe UI Light" panose="020B0502040204020203" pitchFamily="34" charset="0"/>
                <a:cs typeface="Segoe UI Light" panose="020B0502040204020203" pitchFamily="34" charset="0"/>
              </a:rPr>
              <a:t> process </a:t>
            </a:r>
            <a:r>
              <a:rPr lang="sk-SK" sz="2200" b="1" dirty="0" err="1">
                <a:latin typeface="Segoe UI Light" panose="020B0502040204020203" pitchFamily="34" charset="0"/>
                <a:cs typeface="Segoe UI Light" panose="020B0502040204020203" pitchFamily="34" charset="0"/>
              </a:rPr>
              <a:t>is</a:t>
            </a:r>
            <a:r>
              <a:rPr lang="sk-SK" sz="2200" b="1" dirty="0">
                <a:latin typeface="Segoe UI Light" panose="020B0502040204020203" pitchFamily="34" charset="0"/>
                <a:cs typeface="Segoe UI Light" panose="020B0502040204020203" pitchFamily="34" charset="0"/>
              </a:rPr>
              <a:t> </a:t>
            </a:r>
            <a:r>
              <a:rPr lang="sk-SK" sz="2200" b="1" dirty="0" err="1">
                <a:latin typeface="Segoe UI Light" panose="020B0502040204020203" pitchFamily="34" charset="0"/>
                <a:cs typeface="Segoe UI Light" panose="020B0502040204020203" pitchFamily="34" charset="0"/>
              </a:rPr>
              <a:t>needed</a:t>
            </a:r>
            <a:endParaRPr lang="sk-SK" sz="2200" b="1"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939346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ástupný symbol obsahu 2">
            <a:extLst>
              <a:ext uri="{FF2B5EF4-FFF2-40B4-BE49-F238E27FC236}">
                <a16:creationId xmlns:a16="http://schemas.microsoft.com/office/drawing/2014/main" id="{881698E4-2280-4C88-A72A-E72416CDEC92}"/>
              </a:ext>
            </a:extLst>
          </p:cNvPr>
          <p:cNvSpPr txBox="1">
            <a:spLocks/>
          </p:cNvSpPr>
          <p:nvPr/>
        </p:nvSpPr>
        <p:spPr>
          <a:xfrm>
            <a:off x="3005" y="1799248"/>
            <a:ext cx="7809499" cy="4924642"/>
          </a:xfrm>
          <a:prstGeom prst="rect">
            <a:avLst/>
          </a:prstGeom>
          <a:solidFill>
            <a:schemeClr val="bg1"/>
          </a:solidFill>
          <a:ln>
            <a:noFill/>
          </a:ln>
          <a:effectLst>
            <a:outerShdw blurRad="50800" dist="38100" dir="2700000" algn="tl" rotWithShape="0">
              <a:prstClr val="black">
                <a:alpha val="40000"/>
              </a:prstClr>
            </a:outerShdw>
          </a:effectLst>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Clr>
                <a:srgbClr val="14465B"/>
              </a:buClr>
              <a:buNone/>
              <a:defRPr/>
            </a:pPr>
            <a:endParaRPr lang="sk-SK" sz="2000" dirty="0">
              <a:solidFill>
                <a:prstClr val="white"/>
              </a:solidFill>
            </a:endParaRPr>
          </a:p>
          <a:p>
            <a:pPr marL="0" indent="0" algn="just">
              <a:lnSpc>
                <a:spcPct val="100000"/>
              </a:lnSpc>
              <a:buClr>
                <a:srgbClr val="14465B"/>
              </a:buClr>
              <a:buNone/>
              <a:defRPr/>
            </a:pPr>
            <a:endParaRPr lang="sk-SK" sz="3200" dirty="0">
              <a:solidFill>
                <a:srgbClr val="006E9F"/>
              </a:solidFill>
              <a:latin typeface="Segoe UI Light" panose="020B0502040204020203" pitchFamily="34" charset="0"/>
              <a:cs typeface="Segoe UI Light" panose="020B0502040204020203" pitchFamily="34" charset="0"/>
            </a:endParaRPr>
          </a:p>
        </p:txBody>
      </p:sp>
      <p:sp>
        <p:nvSpPr>
          <p:cNvPr id="65539" name="Zástupný symbol obsahu 2"/>
          <p:cNvSpPr>
            <a:spLocks noGrp="1"/>
          </p:cNvSpPr>
          <p:nvPr>
            <p:ph idx="4294967295"/>
          </p:nvPr>
        </p:nvSpPr>
        <p:spPr>
          <a:xfrm>
            <a:off x="190225" y="1931249"/>
            <a:ext cx="7370198" cy="4792641"/>
          </a:xfrm>
        </p:spPr>
        <p:txBody>
          <a:bodyPr>
            <a:noAutofit/>
          </a:bodyPr>
          <a:lstStyle/>
          <a:p>
            <a:pPr marL="342900" lvl="1" indent="-342900" algn="just">
              <a:spcBef>
                <a:spcPts val="800"/>
              </a:spcBef>
              <a:buClr>
                <a:srgbClr val="005074"/>
              </a:buClr>
              <a:buFont typeface="Wingdings" panose="05000000000000000000" pitchFamily="2" charset="2"/>
              <a:buChar char="§"/>
            </a:pPr>
            <a:r>
              <a:rPr lang="en-GB" sz="2200" dirty="0">
                <a:latin typeface="Segoe UI Light" panose="020B0502040204020203" pitchFamily="34" charset="0"/>
                <a:cs typeface="Segoe UI Light" panose="020B0502040204020203" pitchFamily="34" charset="0"/>
              </a:rPr>
              <a:t>Rectification of the raw image data</a:t>
            </a:r>
            <a:r>
              <a:rPr lang="sk-SK" sz="2200" dirty="0">
                <a:latin typeface="Segoe UI Light" panose="020B0502040204020203" pitchFamily="34" charset="0"/>
                <a:cs typeface="Segoe UI Light" panose="020B0502040204020203" pitchFamily="34" charset="0"/>
              </a:rPr>
              <a:t>:</a:t>
            </a:r>
          </a:p>
          <a:p>
            <a:pPr marL="342900" lvl="1" indent="9525" algn="just">
              <a:spcBef>
                <a:spcPts val="600"/>
              </a:spcBef>
              <a:buClr>
                <a:srgbClr val="005074"/>
              </a:buClr>
              <a:buFont typeface="Wingdings" panose="05000000000000000000" pitchFamily="2" charset="2"/>
              <a:buChar char="Ø"/>
            </a:pPr>
            <a:r>
              <a:rPr lang="sk-SK" sz="2200" dirty="0">
                <a:latin typeface="Segoe UI Light" panose="020B0502040204020203" pitchFamily="34" charset="0"/>
                <a:cs typeface="Segoe UI Light" panose="020B0502040204020203" pitchFamily="34" charset="0"/>
              </a:rPr>
              <a:t> </a:t>
            </a:r>
            <a:r>
              <a:rPr lang="en-GB" sz="2200" dirty="0">
                <a:latin typeface="Segoe UI Light" panose="020B0502040204020203" pitchFamily="34" charset="0"/>
                <a:cs typeface="Segoe UI Light" panose="020B0502040204020203" pitchFamily="34" charset="0"/>
              </a:rPr>
              <a:t>requires measuring </a:t>
            </a:r>
            <a:r>
              <a:rPr lang="en-GB" sz="2200" b="1" dirty="0">
                <a:latin typeface="Segoe UI Light" panose="020B0502040204020203" pitchFamily="34" charset="0"/>
                <a:cs typeface="Segoe UI Light" panose="020B0502040204020203" pitchFamily="34" charset="0"/>
              </a:rPr>
              <a:t>position and attitude </a:t>
            </a:r>
            <a:r>
              <a:rPr lang="sk-SK" sz="2200" dirty="0">
                <a:latin typeface="Segoe UI Light" panose="020B0502040204020203" pitchFamily="34" charset="0"/>
                <a:cs typeface="Segoe UI Light" panose="020B0502040204020203" pitchFamily="34" charset="0"/>
              </a:rPr>
              <a:t>of </a:t>
            </a:r>
            <a:r>
              <a:rPr lang="en-GB" sz="2200" dirty="0">
                <a:latin typeface="Segoe UI Light" panose="020B0502040204020203" pitchFamily="34" charset="0"/>
                <a:cs typeface="Segoe UI Light" panose="020B0502040204020203" pitchFamily="34" charset="0"/>
              </a:rPr>
              <a:t>the sensor enabled by</a:t>
            </a:r>
            <a:r>
              <a:rPr lang="en-GB" sz="2200" b="1" dirty="0">
                <a:latin typeface="Segoe UI Light" panose="020B0502040204020203" pitchFamily="34" charset="0"/>
                <a:cs typeface="Segoe UI Light" panose="020B0502040204020203" pitchFamily="34" charset="0"/>
              </a:rPr>
              <a:t> IMU/GNSS unit on-board the UAV</a:t>
            </a:r>
            <a:endParaRPr lang="sk-SK" sz="2200" b="1" dirty="0">
              <a:latin typeface="Segoe UI Light" panose="020B0502040204020203" pitchFamily="34" charset="0"/>
              <a:cs typeface="Segoe UI Light" panose="020B0502040204020203" pitchFamily="34" charset="0"/>
            </a:endParaRPr>
          </a:p>
          <a:p>
            <a:pPr marL="342900" lvl="1" indent="-342900" algn="just">
              <a:lnSpc>
                <a:spcPct val="100000"/>
              </a:lnSpc>
              <a:spcBef>
                <a:spcPts val="1200"/>
              </a:spcBef>
              <a:buClr>
                <a:srgbClr val="005074"/>
              </a:buClr>
              <a:buFont typeface="Wingdings" panose="05000000000000000000" pitchFamily="2" charset="2"/>
              <a:buChar char="§"/>
            </a:pPr>
            <a:r>
              <a:rPr lang="sk-SK" sz="2200" dirty="0">
                <a:latin typeface="Segoe UI Light" panose="020B0502040204020203" pitchFamily="34" charset="0"/>
                <a:cs typeface="Segoe UI Light" panose="020B0502040204020203" pitchFamily="34" charset="0"/>
              </a:rPr>
              <a:t>A</a:t>
            </a:r>
            <a:r>
              <a:rPr lang="en-GB" sz="2200" dirty="0" err="1">
                <a:latin typeface="Segoe UI Light" panose="020B0502040204020203" pitchFamily="34" charset="0"/>
                <a:cs typeface="Segoe UI Light" panose="020B0502040204020203" pitchFamily="34" charset="0"/>
              </a:rPr>
              <a:t>ccurate</a:t>
            </a:r>
            <a:r>
              <a:rPr lang="en-GB" sz="2200" dirty="0">
                <a:latin typeface="Segoe UI Light" panose="020B0502040204020203" pitchFamily="34" charset="0"/>
                <a:cs typeface="Segoe UI Light" panose="020B0502040204020203" pitchFamily="34" charset="0"/>
              </a:rPr>
              <a:t> alignment of overlapping data strips requires </a:t>
            </a:r>
            <a:r>
              <a:rPr lang="en-GB" sz="2200" b="1" dirty="0">
                <a:latin typeface="Segoe UI Light" panose="020B0502040204020203" pitchFamily="34" charset="0"/>
                <a:cs typeface="Segoe UI Light" panose="020B0502040204020203" pitchFamily="34" charset="0"/>
              </a:rPr>
              <a:t>compensating for geometric distortions caused by boresight misalignment</a:t>
            </a:r>
            <a:r>
              <a:rPr lang="sk-SK" sz="2200" b="1" dirty="0">
                <a:latin typeface="Segoe UI Light" panose="020B0502040204020203" pitchFamily="34" charset="0"/>
                <a:cs typeface="Segoe UI Light" panose="020B0502040204020203" pitchFamily="34" charset="0"/>
              </a:rPr>
              <a:t> → </a:t>
            </a:r>
            <a:r>
              <a:rPr lang="en-GB" sz="2200" b="1" dirty="0">
                <a:solidFill>
                  <a:srgbClr val="006E9F"/>
                </a:solidFill>
                <a:latin typeface="Segoe UI Light" panose="020B0502040204020203" pitchFamily="34" charset="0"/>
                <a:cs typeface="Segoe UI Light" panose="020B0502040204020203" pitchFamily="34" charset="0"/>
              </a:rPr>
              <a:t>BORESIGHT CALIBRATION </a:t>
            </a:r>
            <a:endParaRPr lang="sk-SK" sz="2200" b="1" dirty="0">
              <a:solidFill>
                <a:srgbClr val="006E9F"/>
              </a:solidFill>
              <a:latin typeface="Segoe UI Light" panose="020B0502040204020203" pitchFamily="34" charset="0"/>
              <a:cs typeface="Segoe UI Light" panose="020B0502040204020203" pitchFamily="34" charset="0"/>
            </a:endParaRPr>
          </a:p>
        </p:txBody>
      </p:sp>
      <p:sp>
        <p:nvSpPr>
          <p:cNvPr id="5" name="Obdĺžnik 4">
            <a:extLst>
              <a:ext uri="{FF2B5EF4-FFF2-40B4-BE49-F238E27FC236}">
                <a16:creationId xmlns:a16="http://schemas.microsoft.com/office/drawing/2014/main" id="{F3BF9D3B-FCA7-4BE4-BCDA-AECBCF4B2375}"/>
              </a:ext>
            </a:extLst>
          </p:cNvPr>
          <p:cNvSpPr/>
          <p:nvPr/>
        </p:nvSpPr>
        <p:spPr>
          <a:xfrm>
            <a:off x="3600" y="214320"/>
            <a:ext cx="12185396" cy="830997"/>
          </a:xfrm>
          <a:prstGeom prst="rect">
            <a:avLst/>
          </a:prstGeom>
          <a:solidFill>
            <a:srgbClr val="006E9F"/>
          </a:solidFill>
          <a:effectLst/>
        </p:spPr>
        <p:txBody>
          <a:bodyPr wrap="square" anchor="ctr">
            <a:spAutoFit/>
          </a:bodyPr>
          <a:lstStyle/>
          <a:p>
            <a:pPr algn="ctr" fontAlgn="auto">
              <a:spcBef>
                <a:spcPts val="0"/>
              </a:spcBef>
              <a:spcAft>
                <a:spcPts val="0"/>
              </a:spcAft>
              <a:defRPr/>
            </a:pPr>
            <a:r>
              <a:rPr lang="sk-SK" sz="4800" b="1" cap="all" spc="300" dirty="0">
                <a:solidFill>
                  <a:schemeClr val="bg1"/>
                </a:solidFill>
                <a:latin typeface="Segoe UI Semibold" panose="020B0702040204020203" pitchFamily="34" charset="0"/>
                <a:cs typeface="Segoe UI Semibold" panose="020B0702040204020203" pitchFamily="34" charset="0"/>
              </a:rPr>
              <a:t>OUR UAV HS SYSTEM</a:t>
            </a:r>
            <a:endParaRPr lang="nl-NL" sz="4800" b="1" cap="all" spc="300" dirty="0">
              <a:solidFill>
                <a:schemeClr val="bg1"/>
              </a:solidFill>
              <a:latin typeface="Segoe UI Semibold" panose="020B0702040204020203" pitchFamily="34" charset="0"/>
              <a:cs typeface="Segoe UI Semibold" panose="020B0702040204020203" pitchFamily="34" charset="0"/>
            </a:endParaRPr>
          </a:p>
        </p:txBody>
      </p:sp>
      <p:sp>
        <p:nvSpPr>
          <p:cNvPr id="6" name="Zástupný symbol obsahu 2">
            <a:extLst>
              <a:ext uri="{FF2B5EF4-FFF2-40B4-BE49-F238E27FC236}">
                <a16:creationId xmlns:a16="http://schemas.microsoft.com/office/drawing/2014/main" id="{413E193D-FFB9-4465-A756-1876B69443FD}"/>
              </a:ext>
            </a:extLst>
          </p:cNvPr>
          <p:cNvSpPr txBox="1">
            <a:spLocks/>
          </p:cNvSpPr>
          <p:nvPr/>
        </p:nvSpPr>
        <p:spPr>
          <a:xfrm>
            <a:off x="190227" y="1090400"/>
            <a:ext cx="11811545" cy="583555"/>
          </a:xfrm>
          <a:prstGeom prst="rect">
            <a:avLst/>
          </a:prstGeom>
          <a:solidFill>
            <a:schemeClr val="bg1"/>
          </a:solidFill>
          <a:ln>
            <a:noFill/>
          </a:ln>
          <a:effectLst/>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Clr>
                <a:srgbClr val="14465B"/>
              </a:buClr>
              <a:buNone/>
              <a:defRPr/>
            </a:pPr>
            <a:r>
              <a:rPr lang="sk-SK" sz="3200" b="1" dirty="0" err="1">
                <a:solidFill>
                  <a:srgbClr val="006E9F"/>
                </a:solidFill>
                <a:latin typeface="Segoe UI Light" panose="020B0502040204020203" pitchFamily="34" charset="0"/>
                <a:cs typeface="Segoe UI Light" panose="020B0502040204020203" pitchFamily="34" charset="0"/>
              </a:rPr>
              <a:t>Boresight</a:t>
            </a:r>
            <a:r>
              <a:rPr lang="sk-SK" sz="3200" b="1" dirty="0">
                <a:solidFill>
                  <a:srgbClr val="006E9F"/>
                </a:solidFill>
                <a:latin typeface="Segoe UI Light" panose="020B0502040204020203" pitchFamily="34" charset="0"/>
                <a:cs typeface="Segoe UI Light" panose="020B0502040204020203" pitchFamily="34" charset="0"/>
              </a:rPr>
              <a:t> </a:t>
            </a:r>
            <a:r>
              <a:rPr lang="sk-SK" sz="3200" b="1" dirty="0" err="1">
                <a:solidFill>
                  <a:srgbClr val="006E9F"/>
                </a:solidFill>
                <a:latin typeface="Segoe UI Light" panose="020B0502040204020203" pitchFamily="34" charset="0"/>
                <a:cs typeface="Segoe UI Light" panose="020B0502040204020203" pitchFamily="34" charset="0"/>
              </a:rPr>
              <a:t>calibration</a:t>
            </a:r>
            <a:r>
              <a:rPr lang="sk-SK" sz="3200" b="1" dirty="0">
                <a:solidFill>
                  <a:srgbClr val="006E9F"/>
                </a:solidFill>
                <a:latin typeface="Segoe UI Light" panose="020B0502040204020203" pitchFamily="34" charset="0"/>
                <a:cs typeface="Segoe UI Light" panose="020B0502040204020203" pitchFamily="34" charset="0"/>
              </a:rPr>
              <a:t> of </a:t>
            </a:r>
            <a:r>
              <a:rPr lang="sk-SK" sz="3200" b="1" dirty="0" err="1">
                <a:solidFill>
                  <a:srgbClr val="006E9F"/>
                </a:solidFill>
                <a:latin typeface="Segoe UI Light" panose="020B0502040204020203" pitchFamily="34" charset="0"/>
                <a:cs typeface="Segoe UI Light" panose="020B0502040204020203" pitchFamily="34" charset="0"/>
              </a:rPr>
              <a:t>push-broom</a:t>
            </a:r>
            <a:r>
              <a:rPr lang="sk-SK" sz="3200" b="1" dirty="0">
                <a:solidFill>
                  <a:srgbClr val="006E9F"/>
                </a:solidFill>
                <a:latin typeface="Segoe UI Light" panose="020B0502040204020203" pitchFamily="34" charset="0"/>
                <a:cs typeface="Segoe UI Light" panose="020B0502040204020203" pitchFamily="34" charset="0"/>
              </a:rPr>
              <a:t> </a:t>
            </a:r>
            <a:r>
              <a:rPr lang="sk-SK" sz="3200" b="1" dirty="0" err="1">
                <a:solidFill>
                  <a:srgbClr val="006E9F"/>
                </a:solidFill>
                <a:latin typeface="Segoe UI Light" panose="020B0502040204020203" pitchFamily="34" charset="0"/>
                <a:cs typeface="Segoe UI Light" panose="020B0502040204020203" pitchFamily="34" charset="0"/>
              </a:rPr>
              <a:t>sensor</a:t>
            </a:r>
            <a:endParaRPr lang="sk-SK" sz="3200" dirty="0">
              <a:solidFill>
                <a:srgbClr val="006E9F"/>
              </a:solidFill>
              <a:latin typeface="Segoe UI Light" panose="020B0502040204020203" pitchFamily="34" charset="0"/>
              <a:cs typeface="Segoe UI Light" panose="020B0502040204020203" pitchFamily="34" charset="0"/>
            </a:endParaRPr>
          </a:p>
        </p:txBody>
      </p:sp>
      <p:cxnSp>
        <p:nvCxnSpPr>
          <p:cNvPr id="7" name="Rovná spojnica 6">
            <a:extLst>
              <a:ext uri="{FF2B5EF4-FFF2-40B4-BE49-F238E27FC236}">
                <a16:creationId xmlns:a16="http://schemas.microsoft.com/office/drawing/2014/main" id="{B7C21B89-7639-4D76-A1E9-F45A478FD070}"/>
              </a:ext>
            </a:extLst>
          </p:cNvPr>
          <p:cNvCxnSpPr>
            <a:cxnSpLocks/>
          </p:cNvCxnSpPr>
          <p:nvPr/>
        </p:nvCxnSpPr>
        <p:spPr>
          <a:xfrm>
            <a:off x="19049" y="1020042"/>
            <a:ext cx="12172951" cy="0"/>
          </a:xfrm>
          <a:prstGeom prst="line">
            <a:avLst/>
          </a:prstGeom>
          <a:ln w="60325">
            <a:solidFill>
              <a:srgbClr val="00202E"/>
            </a:solidFill>
          </a:ln>
        </p:spPr>
        <p:style>
          <a:lnRef idx="1">
            <a:schemeClr val="accent1"/>
          </a:lnRef>
          <a:fillRef idx="0">
            <a:schemeClr val="accent1"/>
          </a:fillRef>
          <a:effectRef idx="0">
            <a:schemeClr val="accent1"/>
          </a:effectRef>
          <a:fontRef idx="minor">
            <a:schemeClr val="tx1"/>
          </a:fontRef>
        </p:style>
      </p:cxnSp>
      <p:grpSp>
        <p:nvGrpSpPr>
          <p:cNvPr id="2" name="Skupina 1">
            <a:extLst>
              <a:ext uri="{FF2B5EF4-FFF2-40B4-BE49-F238E27FC236}">
                <a16:creationId xmlns:a16="http://schemas.microsoft.com/office/drawing/2014/main" id="{B3CBBC35-529B-417E-94BC-D94D54B3DE65}"/>
              </a:ext>
            </a:extLst>
          </p:cNvPr>
          <p:cNvGrpSpPr/>
          <p:nvPr/>
        </p:nvGrpSpPr>
        <p:grpSpPr>
          <a:xfrm>
            <a:off x="8100085" y="1799248"/>
            <a:ext cx="3595622" cy="4923290"/>
            <a:chOff x="8100085" y="1799248"/>
            <a:chExt cx="3595622" cy="4923290"/>
          </a:xfrm>
        </p:grpSpPr>
        <p:pic>
          <p:nvPicPr>
            <p:cNvPr id="12" name="Obrázok 11">
              <a:extLst>
                <a:ext uri="{FF2B5EF4-FFF2-40B4-BE49-F238E27FC236}">
                  <a16:creationId xmlns:a16="http://schemas.microsoft.com/office/drawing/2014/main" id="{CB775FA9-E714-4A96-AA49-44CF73B1AADA}"/>
                </a:ext>
              </a:extLst>
            </p:cNvPr>
            <p:cNvPicPr>
              <a:picLocks noChangeAspect="1"/>
            </p:cNvPicPr>
            <p:nvPr/>
          </p:nvPicPr>
          <p:blipFill rotWithShape="1">
            <a:blip r:embed="rId3"/>
            <a:srcRect l="54114" t="48343" r="33389" b="36568"/>
            <a:stretch/>
          </p:blipFill>
          <p:spPr>
            <a:xfrm>
              <a:off x="8100085" y="1799248"/>
              <a:ext cx="3589661" cy="2437045"/>
            </a:xfrm>
            <a:prstGeom prst="rect">
              <a:avLst/>
            </a:prstGeom>
          </p:spPr>
        </p:pic>
        <p:pic>
          <p:nvPicPr>
            <p:cNvPr id="13" name="Obrázok 12">
              <a:extLst>
                <a:ext uri="{FF2B5EF4-FFF2-40B4-BE49-F238E27FC236}">
                  <a16:creationId xmlns:a16="http://schemas.microsoft.com/office/drawing/2014/main" id="{A419A9E3-4B75-444E-A36B-253AE3F66F8A}"/>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13000" contrast="23000"/>
                      </a14:imgEffect>
                    </a14:imgLayer>
                  </a14:imgProps>
                </a:ext>
              </a:extLst>
            </a:blip>
            <a:srcRect l="34772" t="45454" r="33074" b="13440"/>
            <a:stretch/>
          </p:blipFill>
          <p:spPr>
            <a:xfrm>
              <a:off x="8106046" y="4327569"/>
              <a:ext cx="3589661" cy="2394969"/>
            </a:xfrm>
            <a:prstGeom prst="rect">
              <a:avLst/>
            </a:prstGeom>
          </p:spPr>
        </p:pic>
      </p:grpSp>
      <p:pic>
        <p:nvPicPr>
          <p:cNvPr id="3" name="Obrázok 2"/>
          <p:cNvPicPr>
            <a:picLocks noChangeAspect="1"/>
          </p:cNvPicPr>
          <p:nvPr/>
        </p:nvPicPr>
        <p:blipFill>
          <a:blip r:embed="rId6"/>
          <a:stretch>
            <a:fillRect/>
          </a:stretch>
        </p:blipFill>
        <p:spPr>
          <a:xfrm>
            <a:off x="1347185" y="4298276"/>
            <a:ext cx="3930872" cy="2377094"/>
          </a:xfrm>
          <a:prstGeom prst="rect">
            <a:avLst/>
          </a:prstGeom>
        </p:spPr>
      </p:pic>
    </p:spTree>
    <p:extLst>
      <p:ext uri="{BB962C8B-B14F-4D97-AF65-F5344CB8AC3E}">
        <p14:creationId xmlns:p14="http://schemas.microsoft.com/office/powerpoint/2010/main" val="693985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Zástupný symbol obsahu 2">
            <a:extLst>
              <a:ext uri="{FF2B5EF4-FFF2-40B4-BE49-F238E27FC236}">
                <a16:creationId xmlns:a16="http://schemas.microsoft.com/office/drawing/2014/main" id="{2B81172D-E204-481B-95D1-6C81375B37D5}"/>
              </a:ext>
            </a:extLst>
          </p:cNvPr>
          <p:cNvSpPr txBox="1">
            <a:spLocks/>
          </p:cNvSpPr>
          <p:nvPr/>
        </p:nvSpPr>
        <p:spPr>
          <a:xfrm>
            <a:off x="190227" y="1090400"/>
            <a:ext cx="11811545" cy="583555"/>
          </a:xfrm>
          <a:prstGeom prst="rect">
            <a:avLst/>
          </a:prstGeom>
          <a:solidFill>
            <a:schemeClr val="bg1"/>
          </a:solidFill>
          <a:ln>
            <a:noFill/>
          </a:ln>
          <a:effectLst/>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Clr>
                <a:srgbClr val="14465B"/>
              </a:buClr>
              <a:buNone/>
              <a:defRPr/>
            </a:pPr>
            <a:r>
              <a:rPr lang="sk-SK" sz="3200" b="1" dirty="0" err="1">
                <a:solidFill>
                  <a:srgbClr val="006E9F"/>
                </a:solidFill>
                <a:latin typeface="Segoe UI Light" panose="020B0502040204020203" pitchFamily="34" charset="0"/>
                <a:cs typeface="Segoe UI Light" panose="020B0502040204020203" pitchFamily="34" charset="0"/>
              </a:rPr>
              <a:t>Hyperspectral</a:t>
            </a:r>
            <a:r>
              <a:rPr lang="sk-SK" sz="3200" b="1" dirty="0">
                <a:solidFill>
                  <a:srgbClr val="006E9F"/>
                </a:solidFill>
                <a:latin typeface="Segoe UI Light" panose="020B0502040204020203" pitchFamily="34" charset="0"/>
                <a:cs typeface="Segoe UI Light" panose="020B0502040204020203" pitchFamily="34" charset="0"/>
              </a:rPr>
              <a:t> </a:t>
            </a:r>
            <a:r>
              <a:rPr lang="sk-SK" sz="3200" b="1" dirty="0" err="1">
                <a:solidFill>
                  <a:srgbClr val="006E9F"/>
                </a:solidFill>
                <a:latin typeface="Segoe UI Light" panose="020B0502040204020203" pitchFamily="34" charset="0"/>
                <a:cs typeface="Segoe UI Light" panose="020B0502040204020203" pitchFamily="34" charset="0"/>
              </a:rPr>
              <a:t>payload</a:t>
            </a:r>
            <a:endParaRPr lang="sk-SK" sz="2200" b="1" dirty="0">
              <a:latin typeface="Segoe UI Light" panose="020B0502040204020203" pitchFamily="34" charset="0"/>
              <a:cs typeface="Segoe UI Light" panose="020B0502040204020203" pitchFamily="34" charset="0"/>
            </a:endParaRPr>
          </a:p>
        </p:txBody>
      </p:sp>
      <p:sp>
        <p:nvSpPr>
          <p:cNvPr id="11" name="Zástupný symbol obsahu 2">
            <a:extLst>
              <a:ext uri="{FF2B5EF4-FFF2-40B4-BE49-F238E27FC236}">
                <a16:creationId xmlns:a16="http://schemas.microsoft.com/office/drawing/2014/main" id="{B1D6BC0D-FA18-464D-8567-32B39872E8D6}"/>
              </a:ext>
            </a:extLst>
          </p:cNvPr>
          <p:cNvSpPr txBox="1">
            <a:spLocks/>
          </p:cNvSpPr>
          <p:nvPr/>
        </p:nvSpPr>
        <p:spPr>
          <a:xfrm>
            <a:off x="190226" y="1863418"/>
            <a:ext cx="5048523" cy="4780262"/>
          </a:xfrm>
          <a:prstGeom prst="rect">
            <a:avLst/>
          </a:prstGeom>
          <a:solidFill>
            <a:schemeClr val="bg1"/>
          </a:solidFill>
          <a:ln>
            <a:noFill/>
          </a:ln>
          <a:effectLst>
            <a:outerShdw blurRad="50800" dist="38100" algn="l" rotWithShape="0">
              <a:prstClr val="black">
                <a:alpha val="40000"/>
              </a:prstClr>
            </a:outerShdw>
          </a:effectLst>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Clr>
                <a:srgbClr val="14465B"/>
              </a:buClr>
              <a:buNone/>
              <a:defRPr/>
            </a:pPr>
            <a:endParaRPr lang="sk-SK" sz="2000" dirty="0">
              <a:solidFill>
                <a:prstClr val="white"/>
              </a:solidFill>
            </a:endParaRPr>
          </a:p>
          <a:p>
            <a:pPr marL="0" indent="0" algn="just">
              <a:lnSpc>
                <a:spcPct val="100000"/>
              </a:lnSpc>
              <a:buClr>
                <a:srgbClr val="14465B"/>
              </a:buClr>
              <a:buNone/>
              <a:defRPr/>
            </a:pPr>
            <a:endParaRPr lang="sk-SK" sz="3200" dirty="0">
              <a:solidFill>
                <a:srgbClr val="006E9F"/>
              </a:solidFill>
              <a:latin typeface="Segoe UI Light" panose="020B0502040204020203" pitchFamily="34" charset="0"/>
              <a:cs typeface="Segoe UI Light" panose="020B0502040204020203" pitchFamily="34" charset="0"/>
            </a:endParaRPr>
          </a:p>
        </p:txBody>
      </p:sp>
      <p:sp>
        <p:nvSpPr>
          <p:cNvPr id="14" name="Obdĺžnik 13">
            <a:extLst>
              <a:ext uri="{FF2B5EF4-FFF2-40B4-BE49-F238E27FC236}">
                <a16:creationId xmlns:a16="http://schemas.microsoft.com/office/drawing/2014/main" id="{E4C1E576-2EA8-4AA0-BE76-E6DF85F1E217}"/>
              </a:ext>
            </a:extLst>
          </p:cNvPr>
          <p:cNvSpPr/>
          <p:nvPr/>
        </p:nvSpPr>
        <p:spPr>
          <a:xfrm>
            <a:off x="289964" y="2060641"/>
            <a:ext cx="4948786" cy="4732065"/>
          </a:xfrm>
          <a:prstGeom prst="rect">
            <a:avLst/>
          </a:prstGeom>
        </p:spPr>
        <p:txBody>
          <a:bodyPr wrap="square">
            <a:spAutoFit/>
          </a:bodyPr>
          <a:lstStyle/>
          <a:p>
            <a:pPr>
              <a:spcAft>
                <a:spcPts val="600"/>
              </a:spcAft>
            </a:pPr>
            <a:r>
              <a:rPr lang="en-GB" sz="3200" dirty="0">
                <a:solidFill>
                  <a:srgbClr val="006E9F"/>
                </a:solidFill>
                <a:latin typeface="Segoe UI Light" panose="020B0502040204020203" pitchFamily="34" charset="0"/>
                <a:cs typeface="Segoe UI Light" panose="020B0502040204020203" pitchFamily="34" charset="0"/>
              </a:rPr>
              <a:t>AISA Kestrel 10</a:t>
            </a:r>
          </a:p>
          <a:p>
            <a:pPr marL="342900" lvl="1" indent="-342900">
              <a:spcAft>
                <a:spcPts val="300"/>
              </a:spcAft>
              <a:buClr>
                <a:srgbClr val="006E9F"/>
              </a:buClr>
              <a:buFont typeface="Wingdings" panose="05000000000000000000" pitchFamily="2" charset="2"/>
              <a:buChar char="§"/>
            </a:pPr>
            <a:r>
              <a:rPr lang="en-GB" sz="2200" dirty="0">
                <a:latin typeface="Segoe UI Light" panose="020B0502040204020203" pitchFamily="34" charset="0"/>
                <a:cs typeface="Segoe UI Light" panose="020B0502040204020203" pitchFamily="34" charset="0"/>
              </a:rPr>
              <a:t>Push-broom camera, 4.75 kg</a:t>
            </a:r>
          </a:p>
          <a:p>
            <a:pPr marL="342900" lvl="1" indent="-342900">
              <a:spcAft>
                <a:spcPts val="300"/>
              </a:spcAft>
              <a:buClr>
                <a:srgbClr val="006E9F"/>
              </a:buClr>
              <a:buFont typeface="Wingdings" panose="05000000000000000000" pitchFamily="2" charset="2"/>
              <a:buChar char="§"/>
            </a:pPr>
            <a:r>
              <a:rPr lang="en-GB" sz="2200" dirty="0">
                <a:latin typeface="Segoe UI Light" panose="020B0502040204020203" pitchFamily="34" charset="0"/>
                <a:cs typeface="Segoe UI Light" panose="020B0502040204020203" pitchFamily="34" charset="0"/>
              </a:rPr>
              <a:t>F/2.4, FOV: 40</a:t>
            </a:r>
            <a:r>
              <a:rPr lang="sk-SK" sz="2200" dirty="0">
                <a:latin typeface="Segoe UI Light" panose="020B0502040204020203" pitchFamily="34" charset="0"/>
                <a:cs typeface="Segoe UI Light" panose="020B0502040204020203" pitchFamily="34" charset="0"/>
              </a:rPr>
              <a:t>°</a:t>
            </a:r>
          </a:p>
          <a:p>
            <a:pPr marL="342900" lvl="1" indent="-342900">
              <a:spcAft>
                <a:spcPts val="300"/>
              </a:spcAft>
              <a:buClr>
                <a:srgbClr val="006E9F"/>
              </a:buClr>
              <a:buFont typeface="Wingdings" panose="05000000000000000000" pitchFamily="2" charset="2"/>
              <a:buChar char="§"/>
            </a:pPr>
            <a:r>
              <a:rPr lang="sk-SK" sz="2200" dirty="0" err="1">
                <a:latin typeface="Segoe UI Light" panose="020B0502040204020203" pitchFamily="34" charset="0"/>
                <a:cs typeface="Segoe UI Light" panose="020B0502040204020203" pitchFamily="34" charset="0"/>
              </a:rPr>
              <a:t>Spatial</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resolution</a:t>
            </a:r>
            <a:r>
              <a:rPr lang="en-GB" sz="2200" dirty="0">
                <a:latin typeface="Segoe UI Light" panose="020B0502040204020203" pitchFamily="34" charset="0"/>
                <a:cs typeface="Segoe UI Light" panose="020B0502040204020203" pitchFamily="34" charset="0"/>
              </a:rPr>
              <a:t>:</a:t>
            </a:r>
            <a:r>
              <a:rPr lang="sk-SK" sz="2200" dirty="0">
                <a:latin typeface="Segoe UI Light" panose="020B0502040204020203" pitchFamily="34" charset="0"/>
                <a:cs typeface="Segoe UI Light" panose="020B0502040204020203" pitchFamily="34" charset="0"/>
              </a:rPr>
              <a:t> 1024 or </a:t>
            </a:r>
            <a:r>
              <a:rPr lang="sk-SK" sz="2200" b="1" dirty="0">
                <a:latin typeface="Segoe UI Light" panose="020B0502040204020203" pitchFamily="34" charset="0"/>
                <a:cs typeface="Segoe UI Light" panose="020B0502040204020203" pitchFamily="34" charset="0"/>
              </a:rPr>
              <a:t>2048</a:t>
            </a:r>
            <a:r>
              <a:rPr lang="sk-SK" sz="2200" dirty="0">
                <a:latin typeface="Segoe UI Light" panose="020B0502040204020203" pitchFamily="34" charset="0"/>
                <a:cs typeface="Segoe UI Light" panose="020B0502040204020203" pitchFamily="34" charset="0"/>
              </a:rPr>
              <a:t> </a:t>
            </a:r>
            <a:r>
              <a:rPr lang="sk-SK" sz="2200" b="1" dirty="0" err="1">
                <a:latin typeface="Segoe UI Light" panose="020B0502040204020203" pitchFamily="34" charset="0"/>
                <a:cs typeface="Segoe UI Light" panose="020B0502040204020203" pitchFamily="34" charset="0"/>
              </a:rPr>
              <a:t>pix</a:t>
            </a:r>
            <a:r>
              <a:rPr lang="sk-SK" sz="2200" dirty="0">
                <a:latin typeface="Segoe UI Light" panose="020B0502040204020203" pitchFamily="34" charset="0"/>
                <a:cs typeface="Segoe UI Light" panose="020B0502040204020203" pitchFamily="34" charset="0"/>
              </a:rPr>
              <a:t>.</a:t>
            </a:r>
          </a:p>
          <a:p>
            <a:pPr marL="342900" lvl="1" indent="-342900">
              <a:spcAft>
                <a:spcPts val="300"/>
              </a:spcAft>
              <a:buClr>
                <a:srgbClr val="006E9F"/>
              </a:buClr>
              <a:buFont typeface="Wingdings" panose="05000000000000000000" pitchFamily="2" charset="2"/>
              <a:buChar char="§"/>
            </a:pPr>
            <a:r>
              <a:rPr lang="sk-SK" sz="2200" b="1" dirty="0" err="1">
                <a:latin typeface="Segoe UI Light" panose="020B0502040204020203" pitchFamily="34" charset="0"/>
                <a:cs typeface="Segoe UI Light" panose="020B0502040204020203" pitchFamily="34" charset="0"/>
              </a:rPr>
              <a:t>Spectral</a:t>
            </a:r>
            <a:r>
              <a:rPr lang="sk-SK" sz="2200" b="1" dirty="0">
                <a:latin typeface="Segoe UI Light" panose="020B0502040204020203" pitchFamily="34" charset="0"/>
                <a:cs typeface="Segoe UI Light" panose="020B0502040204020203" pitchFamily="34" charset="0"/>
              </a:rPr>
              <a:t> </a:t>
            </a:r>
            <a:r>
              <a:rPr lang="sk-SK" sz="2200" b="1" dirty="0" err="1">
                <a:latin typeface="Segoe UI Light" panose="020B0502040204020203" pitchFamily="34" charset="0"/>
                <a:cs typeface="Segoe UI Light" panose="020B0502040204020203" pitchFamily="34" charset="0"/>
              </a:rPr>
              <a:t>range</a:t>
            </a:r>
            <a:r>
              <a:rPr lang="sk-SK" sz="2200" b="1" dirty="0">
                <a:latin typeface="Segoe UI Light" panose="020B0502040204020203" pitchFamily="34" charset="0"/>
                <a:cs typeface="Segoe UI Light" panose="020B0502040204020203" pitchFamily="34" charset="0"/>
              </a:rPr>
              <a:t>: 400 – 1000 nm</a:t>
            </a:r>
          </a:p>
          <a:p>
            <a:pPr marL="342900" lvl="1" indent="-342900">
              <a:spcAft>
                <a:spcPts val="300"/>
              </a:spcAft>
              <a:buClr>
                <a:srgbClr val="006E9F"/>
              </a:buClr>
              <a:buFont typeface="Wingdings" panose="05000000000000000000" pitchFamily="2" charset="2"/>
              <a:buChar char="§"/>
            </a:pPr>
            <a:r>
              <a:rPr lang="sk-SK" sz="2200" dirty="0" err="1">
                <a:latin typeface="Segoe UI Light" panose="020B0502040204020203" pitchFamily="34" charset="0"/>
                <a:cs typeface="Segoe UI Light" panose="020B0502040204020203" pitchFamily="34" charset="0"/>
              </a:rPr>
              <a:t>Spectral</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sampling</a:t>
            </a:r>
            <a:r>
              <a:rPr lang="sk-SK" sz="2200" dirty="0">
                <a:latin typeface="Segoe UI Light" panose="020B0502040204020203" pitchFamily="34" charset="0"/>
                <a:cs typeface="Segoe UI Light" panose="020B0502040204020203" pitchFamily="34" charset="0"/>
              </a:rPr>
              <a:t>: 1.75/3.5/7 nm</a:t>
            </a:r>
          </a:p>
          <a:p>
            <a:pPr marL="342900" lvl="1" indent="-342900">
              <a:spcAft>
                <a:spcPts val="300"/>
              </a:spcAft>
              <a:buClr>
                <a:srgbClr val="006E9F"/>
              </a:buClr>
              <a:buFont typeface="Wingdings" panose="05000000000000000000" pitchFamily="2" charset="2"/>
              <a:buChar char="§"/>
            </a:pPr>
            <a:r>
              <a:rPr lang="en-GB" sz="2200" b="1" dirty="0">
                <a:latin typeface="Segoe UI Light" panose="020B0502040204020203" pitchFamily="34" charset="0"/>
                <a:cs typeface="Segoe UI Light" panose="020B0502040204020203" pitchFamily="34" charset="0"/>
              </a:rPr>
              <a:t>Max. number of spectral bands: 342</a:t>
            </a:r>
            <a:endParaRPr lang="sk-SK" sz="2200" b="1" dirty="0">
              <a:latin typeface="Segoe UI Light" panose="020B0502040204020203" pitchFamily="34" charset="0"/>
              <a:cs typeface="Segoe UI Light" panose="020B0502040204020203" pitchFamily="34" charset="0"/>
            </a:endParaRPr>
          </a:p>
          <a:p>
            <a:pPr marL="342900" lvl="1" indent="-342900">
              <a:spcAft>
                <a:spcPts val="300"/>
              </a:spcAft>
              <a:buClr>
                <a:srgbClr val="006E9F"/>
              </a:buClr>
              <a:buFont typeface="Wingdings" panose="05000000000000000000" pitchFamily="2" charset="2"/>
              <a:buChar char="§"/>
            </a:pPr>
            <a:r>
              <a:rPr lang="sk-SK" sz="2200" b="1" dirty="0" err="1">
                <a:latin typeface="Segoe UI Light" panose="020B0502040204020203" pitchFamily="34" charset="0"/>
                <a:cs typeface="Segoe UI Light" panose="020B0502040204020203" pitchFamily="34" charset="0"/>
              </a:rPr>
              <a:t>Radiometric</a:t>
            </a:r>
            <a:r>
              <a:rPr lang="sk-SK" sz="2200" b="1" dirty="0">
                <a:latin typeface="Segoe UI Light" panose="020B0502040204020203" pitchFamily="34" charset="0"/>
                <a:cs typeface="Segoe UI Light" panose="020B0502040204020203" pitchFamily="34" charset="0"/>
              </a:rPr>
              <a:t> </a:t>
            </a:r>
            <a:r>
              <a:rPr lang="sk-SK" sz="2200" b="1" dirty="0" err="1">
                <a:latin typeface="Segoe UI Light" panose="020B0502040204020203" pitchFamily="34" charset="0"/>
                <a:cs typeface="Segoe UI Light" panose="020B0502040204020203" pitchFamily="34" charset="0"/>
              </a:rPr>
              <a:t>res</a:t>
            </a:r>
            <a:r>
              <a:rPr lang="sk-SK" sz="2200" b="1" dirty="0">
                <a:latin typeface="Segoe UI Light" panose="020B0502040204020203" pitchFamily="34" charset="0"/>
                <a:cs typeface="Segoe UI Light" panose="020B0502040204020203" pitchFamily="34" charset="0"/>
              </a:rPr>
              <a:t>: 16bit </a:t>
            </a:r>
            <a:r>
              <a:rPr lang="sk-SK" sz="2200" b="1" dirty="0" err="1">
                <a:latin typeface="Segoe UI Light" panose="020B0502040204020203" pitchFamily="34" charset="0"/>
                <a:cs typeface="Segoe UI Light" panose="020B0502040204020203" pitchFamily="34" charset="0"/>
              </a:rPr>
              <a:t>unsigned</a:t>
            </a:r>
            <a:r>
              <a:rPr lang="sk-SK" sz="2200" b="1" dirty="0">
                <a:latin typeface="Segoe UI Light" panose="020B0502040204020203" pitchFamily="34" charset="0"/>
                <a:cs typeface="Segoe UI Light" panose="020B0502040204020203" pitchFamily="34" charset="0"/>
              </a:rPr>
              <a:t> </a:t>
            </a:r>
            <a:r>
              <a:rPr lang="sk-SK" sz="2200" b="1" dirty="0" err="1">
                <a:latin typeface="Segoe UI Light" panose="020B0502040204020203" pitchFamily="34" charset="0"/>
                <a:cs typeface="Segoe UI Light" panose="020B0502040204020203" pitchFamily="34" charset="0"/>
              </a:rPr>
              <a:t>integer</a:t>
            </a:r>
            <a:endParaRPr lang="en-GB" sz="2200" b="1" dirty="0">
              <a:latin typeface="Segoe UI Light" panose="020B0502040204020203" pitchFamily="34" charset="0"/>
              <a:cs typeface="Segoe UI Light" panose="020B0502040204020203" pitchFamily="34" charset="0"/>
            </a:endParaRPr>
          </a:p>
          <a:p>
            <a:pPr marL="342900" lvl="1" indent="-342900">
              <a:spcAft>
                <a:spcPts val="300"/>
              </a:spcAft>
              <a:buClr>
                <a:srgbClr val="006E9F"/>
              </a:buClr>
              <a:buFont typeface="Wingdings" panose="05000000000000000000" pitchFamily="2" charset="2"/>
              <a:buChar char="§"/>
            </a:pPr>
            <a:r>
              <a:rPr lang="en-GB" sz="2200" dirty="0">
                <a:latin typeface="Segoe UI Light" panose="020B0502040204020203" pitchFamily="34" charset="0"/>
                <a:cs typeface="Segoe UI Light" panose="020B0502040204020203" pitchFamily="34" charset="0"/>
              </a:rPr>
              <a:t>Frame rate: &lt;1</a:t>
            </a:r>
            <a:r>
              <a:rPr lang="sk-SK" sz="2200" dirty="0">
                <a:latin typeface="Segoe UI Light" panose="020B0502040204020203" pitchFamily="34" charset="0"/>
                <a:cs typeface="Segoe UI Light" panose="020B0502040204020203" pitchFamily="34" charset="0"/>
              </a:rPr>
              <a:t>0</a:t>
            </a:r>
            <a:r>
              <a:rPr lang="en-GB" sz="2200" dirty="0">
                <a:latin typeface="Segoe UI Light" panose="020B0502040204020203" pitchFamily="34" charset="0"/>
                <a:cs typeface="Segoe UI Light" panose="020B0502040204020203" pitchFamily="34" charset="0"/>
              </a:rPr>
              <a:t>0 Hz</a:t>
            </a:r>
          </a:p>
          <a:p>
            <a:pPr marL="342900" lvl="1" indent="-342900">
              <a:spcAft>
                <a:spcPts val="300"/>
              </a:spcAft>
              <a:buClr>
                <a:srgbClr val="006E9F"/>
              </a:buClr>
              <a:buFont typeface="Wingdings" panose="05000000000000000000" pitchFamily="2" charset="2"/>
              <a:buChar char="§"/>
            </a:pPr>
            <a:r>
              <a:rPr lang="sk-SK" sz="2200" dirty="0">
                <a:latin typeface="Segoe UI Light" panose="020B0502040204020203" pitchFamily="34" charset="0"/>
                <a:cs typeface="Segoe UI Light" panose="020B0502040204020203" pitchFamily="34" charset="0"/>
              </a:rPr>
              <a:t>SNR : 400-800</a:t>
            </a:r>
          </a:p>
          <a:p>
            <a:pPr marL="342900" lvl="1" indent="-342900">
              <a:spcAft>
                <a:spcPts val="300"/>
              </a:spcAft>
              <a:buClr>
                <a:srgbClr val="006E9F"/>
              </a:buClr>
              <a:buFont typeface="Wingdings" panose="05000000000000000000" pitchFamily="2" charset="2"/>
              <a:buChar char="§"/>
            </a:pPr>
            <a:r>
              <a:rPr lang="sk-SK" sz="2200" dirty="0" err="1">
                <a:latin typeface="Segoe UI Light" panose="020B0502040204020203" pitchFamily="34" charset="0"/>
                <a:cs typeface="Segoe UI Light" panose="020B0502040204020203" pitchFamily="34" charset="0"/>
              </a:rPr>
              <a:t>Total</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sys</a:t>
            </a:r>
            <a:r>
              <a:rPr lang="en-GB" sz="2200" dirty="0">
                <a:latin typeface="Segoe UI Light" panose="020B0502040204020203" pitchFamily="34" charset="0"/>
                <a:cs typeface="Segoe UI Light" panose="020B0502040204020203" pitchFamily="34" charset="0"/>
              </a:rPr>
              <a:t>t</a:t>
            </a:r>
            <a:r>
              <a:rPr lang="sk-SK" sz="2200" dirty="0" err="1">
                <a:latin typeface="Segoe UI Light" panose="020B0502040204020203" pitchFamily="34" charset="0"/>
                <a:cs typeface="Segoe UI Light" panose="020B0502040204020203" pitchFamily="34" charset="0"/>
              </a:rPr>
              <a:t>em</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power</a:t>
            </a:r>
            <a:r>
              <a:rPr lang="en-GB" sz="2200" dirty="0">
                <a:latin typeface="Segoe UI Light" panose="020B0502040204020203" pitchFamily="34" charset="0"/>
                <a:cs typeface="Segoe UI Light" panose="020B0502040204020203" pitchFamily="34" charset="0"/>
              </a:rPr>
              <a:t>: &lt;41 W</a:t>
            </a:r>
            <a:endParaRPr lang="sk-SK" sz="2200" dirty="0">
              <a:latin typeface="Segoe UI Light" panose="020B0502040204020203" pitchFamily="34" charset="0"/>
              <a:cs typeface="Segoe UI Light" panose="020B0502040204020203" pitchFamily="34" charset="0"/>
            </a:endParaRPr>
          </a:p>
        </p:txBody>
      </p:sp>
      <p:sp>
        <p:nvSpPr>
          <p:cNvPr id="10" name="Obdĺžnik 9">
            <a:extLst>
              <a:ext uri="{FF2B5EF4-FFF2-40B4-BE49-F238E27FC236}">
                <a16:creationId xmlns:a16="http://schemas.microsoft.com/office/drawing/2014/main" id="{9F8E1241-8BCA-4B28-BA1C-102F5C2A054D}"/>
              </a:ext>
            </a:extLst>
          </p:cNvPr>
          <p:cNvSpPr/>
          <p:nvPr/>
        </p:nvSpPr>
        <p:spPr>
          <a:xfrm>
            <a:off x="0" y="214320"/>
            <a:ext cx="12188996" cy="830997"/>
          </a:xfrm>
          <a:prstGeom prst="rect">
            <a:avLst/>
          </a:prstGeom>
          <a:solidFill>
            <a:srgbClr val="006E9F"/>
          </a:solidFill>
          <a:effectLst/>
        </p:spPr>
        <p:txBody>
          <a:bodyPr wrap="square" anchor="ctr">
            <a:spAutoFit/>
          </a:bodyPr>
          <a:lstStyle/>
          <a:p>
            <a:pPr algn="ctr" fontAlgn="auto">
              <a:spcBef>
                <a:spcPts val="0"/>
              </a:spcBef>
              <a:spcAft>
                <a:spcPts val="0"/>
              </a:spcAft>
              <a:defRPr/>
            </a:pPr>
            <a:r>
              <a:rPr lang="sk-SK" sz="4800" b="1" cap="all" spc="300" dirty="0">
                <a:solidFill>
                  <a:schemeClr val="bg1"/>
                </a:solidFill>
                <a:latin typeface="Segoe UI Semibold" panose="020B0702040204020203" pitchFamily="34" charset="0"/>
                <a:ea typeface="+mj-ea"/>
                <a:cs typeface="Segoe UI Semibold" panose="020B0702040204020203" pitchFamily="34" charset="0"/>
              </a:rPr>
              <a:t>OUR UAV HS SYSTEM</a:t>
            </a:r>
            <a:endParaRPr lang="nl-NL" sz="4800" b="1" cap="all" spc="300" dirty="0">
              <a:solidFill>
                <a:schemeClr val="bg1"/>
              </a:solidFill>
              <a:latin typeface="Segoe UI Semibold" panose="020B0702040204020203" pitchFamily="34" charset="0"/>
              <a:ea typeface="+mj-ea"/>
              <a:cs typeface="Segoe UI Semibold" panose="020B0702040204020203" pitchFamily="34" charset="0"/>
            </a:endParaRPr>
          </a:p>
        </p:txBody>
      </p:sp>
      <p:cxnSp>
        <p:nvCxnSpPr>
          <p:cNvPr id="12" name="Rovná spojnica 11">
            <a:extLst>
              <a:ext uri="{FF2B5EF4-FFF2-40B4-BE49-F238E27FC236}">
                <a16:creationId xmlns:a16="http://schemas.microsoft.com/office/drawing/2014/main" id="{BFBC8562-87D9-4F8F-ABCB-FF17625A819F}"/>
              </a:ext>
            </a:extLst>
          </p:cNvPr>
          <p:cNvCxnSpPr>
            <a:cxnSpLocks/>
          </p:cNvCxnSpPr>
          <p:nvPr/>
        </p:nvCxnSpPr>
        <p:spPr>
          <a:xfrm>
            <a:off x="19049" y="1020042"/>
            <a:ext cx="12172951" cy="0"/>
          </a:xfrm>
          <a:prstGeom prst="line">
            <a:avLst/>
          </a:prstGeom>
          <a:ln w="60325">
            <a:solidFill>
              <a:srgbClr val="00202E"/>
            </a:solidFill>
          </a:ln>
        </p:spPr>
        <p:style>
          <a:lnRef idx="1">
            <a:schemeClr val="accent1"/>
          </a:lnRef>
          <a:fillRef idx="0">
            <a:schemeClr val="accent1"/>
          </a:fillRef>
          <a:effectRef idx="0">
            <a:schemeClr val="accent1"/>
          </a:effectRef>
          <a:fontRef idx="minor">
            <a:schemeClr val="tx1"/>
          </a:fontRef>
        </p:style>
      </p:cxnSp>
      <p:pic>
        <p:nvPicPr>
          <p:cNvPr id="13" name="Picture 4" descr="Výsledok vyh&amp;lcaron;adávania obrázkov pre dopyt specim">
            <a:extLst>
              <a:ext uri="{FF2B5EF4-FFF2-40B4-BE49-F238E27FC236}">
                <a16:creationId xmlns:a16="http://schemas.microsoft.com/office/drawing/2014/main" id="{9E504A68-4D9F-4ED7-9877-735C1975B0EF}"/>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772180" y="5859748"/>
            <a:ext cx="1527975" cy="58670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5" name="Obrázok 14">
            <a:extLst>
              <a:ext uri="{FF2B5EF4-FFF2-40B4-BE49-F238E27FC236}">
                <a16:creationId xmlns:a16="http://schemas.microsoft.com/office/drawing/2014/main" id="{8D70C0DC-3578-4EE2-9ABC-65B78098AFA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995780" y="1871178"/>
            <a:ext cx="2242969" cy="738336"/>
          </a:xfrm>
          <a:prstGeom prst="rect">
            <a:avLst/>
          </a:prstGeom>
        </p:spPr>
      </p:pic>
      <p:pic>
        <p:nvPicPr>
          <p:cNvPr id="16" name="Obrázok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27584" y="2210765"/>
            <a:ext cx="5624386" cy="3166671"/>
          </a:xfrm>
          <a:prstGeom prst="rect">
            <a:avLst/>
          </a:prstGeom>
        </p:spPr>
      </p:pic>
    </p:spTree>
    <p:extLst>
      <p:ext uri="{BB962C8B-B14F-4D97-AF65-F5344CB8AC3E}">
        <p14:creationId xmlns:p14="http://schemas.microsoft.com/office/powerpoint/2010/main" val="1199231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Obrázok 24"/>
          <p:cNvPicPr>
            <a:picLocks noChangeAspect="1"/>
          </p:cNvPicPr>
          <p:nvPr/>
        </p:nvPicPr>
        <p:blipFill>
          <a:blip r:embed="rId2"/>
          <a:stretch>
            <a:fillRect/>
          </a:stretch>
        </p:blipFill>
        <p:spPr>
          <a:xfrm>
            <a:off x="6096000" y="1733424"/>
            <a:ext cx="4684638" cy="3269194"/>
          </a:xfrm>
          <a:prstGeom prst="rect">
            <a:avLst/>
          </a:prstGeom>
        </p:spPr>
      </p:pic>
      <p:sp>
        <p:nvSpPr>
          <p:cNvPr id="15" name="Obdĺžnik 14">
            <a:extLst>
              <a:ext uri="{FF2B5EF4-FFF2-40B4-BE49-F238E27FC236}">
                <a16:creationId xmlns:a16="http://schemas.microsoft.com/office/drawing/2014/main" id="{D68F0DA4-CF60-E29F-AFCF-14706F92ABBC}"/>
              </a:ext>
            </a:extLst>
          </p:cNvPr>
          <p:cNvSpPr/>
          <p:nvPr/>
        </p:nvSpPr>
        <p:spPr>
          <a:xfrm>
            <a:off x="1" y="203460"/>
            <a:ext cx="12191999" cy="941045"/>
          </a:xfrm>
          <a:prstGeom prst="rect">
            <a:avLst/>
          </a:prstGeom>
          <a:solidFill>
            <a:srgbClr val="21BC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k-SK" sz="3200" dirty="0"/>
              <a:t>    </a:t>
            </a:r>
          </a:p>
        </p:txBody>
      </p:sp>
      <p:sp>
        <p:nvSpPr>
          <p:cNvPr id="4" name="Nadpis 1">
            <a:extLst>
              <a:ext uri="{FF2B5EF4-FFF2-40B4-BE49-F238E27FC236}">
                <a16:creationId xmlns:a16="http://schemas.microsoft.com/office/drawing/2014/main" id="{D0E11837-8980-228C-BCB8-75BACCB74055}"/>
              </a:ext>
            </a:extLst>
          </p:cNvPr>
          <p:cNvSpPr txBox="1">
            <a:spLocks/>
          </p:cNvSpPr>
          <p:nvPr/>
        </p:nvSpPr>
        <p:spPr>
          <a:xfrm>
            <a:off x="304800" y="354970"/>
            <a:ext cx="11398101" cy="63802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k-SK" sz="2800" b="1" dirty="0">
                <a:solidFill>
                  <a:schemeClr val="bg1"/>
                </a:solidFill>
                <a:latin typeface="Segoe UI Semibold" panose="020B0702040204020203" pitchFamily="34" charset="0"/>
                <a:cs typeface="Segoe UI Semibold" panose="020B0702040204020203" pitchFamily="34" charset="0"/>
              </a:rPr>
              <a:t>UAV </a:t>
            </a:r>
            <a:r>
              <a:rPr lang="sk-SK" sz="2800" b="1" dirty="0" err="1">
                <a:solidFill>
                  <a:schemeClr val="bg1"/>
                </a:solidFill>
                <a:latin typeface="Segoe UI Semibold" panose="020B0702040204020203" pitchFamily="34" charset="0"/>
                <a:cs typeface="Segoe UI Semibold" panose="020B0702040204020203" pitchFamily="34" charset="0"/>
              </a:rPr>
              <a:t>flight</a:t>
            </a:r>
            <a:r>
              <a:rPr lang="sk-SK" sz="2800" b="1" dirty="0">
                <a:solidFill>
                  <a:schemeClr val="bg1"/>
                </a:solidFill>
                <a:latin typeface="Segoe UI Semibold" panose="020B0702040204020203" pitchFamily="34" charset="0"/>
                <a:cs typeface="Segoe UI Semibold" panose="020B0702040204020203" pitchFamily="34" charset="0"/>
              </a:rPr>
              <a:t> </a:t>
            </a:r>
            <a:r>
              <a:rPr lang="sk-SK" sz="2800" b="1" dirty="0" err="1">
                <a:solidFill>
                  <a:schemeClr val="bg1"/>
                </a:solidFill>
                <a:latin typeface="Segoe UI Semibold" panose="020B0702040204020203" pitchFamily="34" charset="0"/>
                <a:cs typeface="Segoe UI Semibold" panose="020B0702040204020203" pitchFamily="34" charset="0"/>
              </a:rPr>
              <a:t>mission</a:t>
            </a:r>
            <a:r>
              <a:rPr lang="sk-SK" sz="2800" b="1" dirty="0">
                <a:solidFill>
                  <a:schemeClr val="bg1"/>
                </a:solidFill>
                <a:latin typeface="Segoe UI Semibold" panose="020B0702040204020203" pitchFamily="34" charset="0"/>
                <a:cs typeface="Segoe UI Semibold" panose="020B0702040204020203" pitchFamily="34" charset="0"/>
              </a:rPr>
              <a:t>: </a:t>
            </a:r>
            <a:r>
              <a:rPr lang="sk-SK" sz="2800" b="1" dirty="0" err="1">
                <a:solidFill>
                  <a:schemeClr val="bg1"/>
                </a:solidFill>
                <a:latin typeface="Segoe UI Semibold" panose="020B0702040204020203" pitchFamily="34" charset="0"/>
                <a:cs typeface="Segoe UI Semibold" panose="020B0702040204020203" pitchFamily="34" charset="0"/>
              </a:rPr>
              <a:t>area</a:t>
            </a:r>
            <a:r>
              <a:rPr lang="sk-SK" sz="2800" b="1" dirty="0">
                <a:solidFill>
                  <a:schemeClr val="bg1"/>
                </a:solidFill>
                <a:latin typeface="Segoe UI Semibold" panose="020B0702040204020203" pitchFamily="34" charset="0"/>
                <a:cs typeface="Segoe UI Semibold" panose="020B0702040204020203" pitchFamily="34" charset="0"/>
              </a:rPr>
              <a:t> of </a:t>
            </a:r>
            <a:r>
              <a:rPr lang="sk-SK" sz="2800" b="1" dirty="0" err="1">
                <a:solidFill>
                  <a:schemeClr val="bg1"/>
                </a:solidFill>
                <a:latin typeface="Segoe UI Semibold" panose="020B0702040204020203" pitchFamily="34" charset="0"/>
                <a:cs typeface="Segoe UI Semibold" panose="020B0702040204020203" pitchFamily="34" charset="0"/>
              </a:rPr>
              <a:t>interest</a:t>
            </a:r>
            <a:r>
              <a:rPr lang="sk-SK" sz="2800" b="1" dirty="0">
                <a:solidFill>
                  <a:schemeClr val="bg1"/>
                </a:solidFill>
                <a:latin typeface="Segoe UI Semibold" panose="020B0702040204020203" pitchFamily="34" charset="0"/>
                <a:cs typeface="Segoe UI Semibold" panose="020B0702040204020203" pitchFamily="34" charset="0"/>
              </a:rPr>
              <a:t> (AOI)</a:t>
            </a:r>
            <a:endParaRPr lang="sk-SK" sz="2800" dirty="0">
              <a:solidFill>
                <a:schemeClr val="bg1"/>
              </a:solidFill>
              <a:latin typeface="Segoe UI Light" panose="020B0502040204020203" pitchFamily="34" charset="0"/>
              <a:cs typeface="Segoe UI Light" panose="020B0502040204020203" pitchFamily="34" charset="0"/>
            </a:endParaRPr>
          </a:p>
        </p:txBody>
      </p:sp>
      <p:sp>
        <p:nvSpPr>
          <p:cNvPr id="10" name="AutoShape 2" descr="Visit Košice – Wikipédi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k-SK"/>
          </a:p>
        </p:txBody>
      </p:sp>
      <p:pic>
        <p:nvPicPr>
          <p:cNvPr id="9" name="Obrázok 8"/>
          <p:cNvPicPr>
            <a:picLocks noChangeAspect="1"/>
          </p:cNvPicPr>
          <p:nvPr/>
        </p:nvPicPr>
        <p:blipFill rotWithShape="1">
          <a:blip r:embed="rId3"/>
          <a:srcRect b="8729"/>
          <a:stretch/>
        </p:blipFill>
        <p:spPr>
          <a:xfrm>
            <a:off x="1" y="2449745"/>
            <a:ext cx="5922508" cy="3672381"/>
          </a:xfrm>
          <a:prstGeom prst="rect">
            <a:avLst/>
          </a:prstGeom>
        </p:spPr>
      </p:pic>
      <p:cxnSp>
        <p:nvCxnSpPr>
          <p:cNvPr id="6" name="Rovná spojovacia šípka 5"/>
          <p:cNvCxnSpPr/>
          <p:nvPr/>
        </p:nvCxnSpPr>
        <p:spPr>
          <a:xfrm>
            <a:off x="7485064" y="5216970"/>
            <a:ext cx="1260000" cy="8709"/>
          </a:xfrm>
          <a:prstGeom prst="straightConnector1">
            <a:avLst/>
          </a:prstGeom>
          <a:ln>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 name="BlokTextu 12"/>
          <p:cNvSpPr txBox="1"/>
          <p:nvPr/>
        </p:nvSpPr>
        <p:spPr>
          <a:xfrm>
            <a:off x="7728579" y="5265377"/>
            <a:ext cx="772969" cy="369332"/>
          </a:xfrm>
          <a:prstGeom prst="rect">
            <a:avLst/>
          </a:prstGeom>
          <a:noFill/>
        </p:spPr>
        <p:txBody>
          <a:bodyPr wrap="none" rtlCol="0">
            <a:spAutoFit/>
          </a:bodyPr>
          <a:lstStyle/>
          <a:p>
            <a:r>
              <a:rPr lang="sk-SK" dirty="0">
                <a:solidFill>
                  <a:srgbClr val="FF0000"/>
                </a:solidFill>
              </a:rPr>
              <a:t>500 m</a:t>
            </a:r>
          </a:p>
        </p:txBody>
      </p:sp>
      <p:cxnSp>
        <p:nvCxnSpPr>
          <p:cNvPr id="16" name="Rovná spojovacia šípka 15"/>
          <p:cNvCxnSpPr/>
          <p:nvPr/>
        </p:nvCxnSpPr>
        <p:spPr>
          <a:xfrm>
            <a:off x="2891292" y="6266352"/>
            <a:ext cx="1628456" cy="12528"/>
          </a:xfrm>
          <a:prstGeom prst="straightConnector1">
            <a:avLst/>
          </a:prstGeom>
          <a:ln>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 name="BlokTextu 16"/>
          <p:cNvSpPr txBox="1"/>
          <p:nvPr/>
        </p:nvSpPr>
        <p:spPr>
          <a:xfrm>
            <a:off x="3314196" y="6318775"/>
            <a:ext cx="889987" cy="369332"/>
          </a:xfrm>
          <a:prstGeom prst="rect">
            <a:avLst/>
          </a:prstGeom>
          <a:solidFill>
            <a:schemeClr val="bg1"/>
          </a:solidFill>
        </p:spPr>
        <p:txBody>
          <a:bodyPr wrap="none" rtlCol="0">
            <a:spAutoFit/>
          </a:bodyPr>
          <a:lstStyle/>
          <a:p>
            <a:r>
              <a:rPr lang="sk-SK" dirty="0">
                <a:solidFill>
                  <a:srgbClr val="FF0000"/>
                </a:solidFill>
              </a:rPr>
              <a:t>2000 m</a:t>
            </a:r>
          </a:p>
        </p:txBody>
      </p:sp>
      <p:sp>
        <p:nvSpPr>
          <p:cNvPr id="18" name="Obdĺžnik 17"/>
          <p:cNvSpPr/>
          <p:nvPr/>
        </p:nvSpPr>
        <p:spPr>
          <a:xfrm rot="828301">
            <a:off x="3759189" y="3170559"/>
            <a:ext cx="883523" cy="3949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cxnSp>
        <p:nvCxnSpPr>
          <p:cNvPr id="19" name="Rovná spojovacia šípka 18"/>
          <p:cNvCxnSpPr/>
          <p:nvPr/>
        </p:nvCxnSpPr>
        <p:spPr>
          <a:xfrm flipV="1">
            <a:off x="3759189" y="2635214"/>
            <a:ext cx="3567734" cy="435636"/>
          </a:xfrm>
          <a:prstGeom prst="straightConnector1">
            <a:avLst/>
          </a:prstGeom>
          <a:ln>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 name="Obdĺžnik 22"/>
          <p:cNvSpPr/>
          <p:nvPr/>
        </p:nvSpPr>
        <p:spPr>
          <a:xfrm>
            <a:off x="287724" y="1426419"/>
            <a:ext cx="3143233" cy="646331"/>
          </a:xfrm>
          <a:prstGeom prst="rect">
            <a:avLst/>
          </a:prstGeom>
        </p:spPr>
        <p:txBody>
          <a:bodyPr wrap="none">
            <a:spAutoFit/>
          </a:bodyPr>
          <a:lstStyle/>
          <a:p>
            <a:r>
              <a:rPr lang="sk-SK" b="1" dirty="0" err="1">
                <a:solidFill>
                  <a:schemeClr val="tx1">
                    <a:lumMod val="65000"/>
                    <a:lumOff val="35000"/>
                  </a:schemeClr>
                </a:solidFill>
                <a:latin typeface="Segoe UI Semibold" panose="020B0702040204020203" pitchFamily="34" charset="0"/>
                <a:cs typeface="Segoe UI Semibold" panose="020B0702040204020203" pitchFamily="34" charset="0"/>
              </a:rPr>
              <a:t>Stagno</a:t>
            </a:r>
            <a:r>
              <a:rPr lang="sk-SK" b="1" dirty="0">
                <a:solidFill>
                  <a:schemeClr val="tx1">
                    <a:lumMod val="65000"/>
                    <a:lumOff val="35000"/>
                  </a:schemeClr>
                </a:solidFill>
                <a:latin typeface="Segoe UI Semibold" panose="020B0702040204020203" pitchFamily="34" charset="0"/>
                <a:cs typeface="Segoe UI Semibold" panose="020B0702040204020203" pitchFamily="34" charset="0"/>
              </a:rPr>
              <a:t> di </a:t>
            </a:r>
            <a:r>
              <a:rPr lang="sk-SK" b="1" dirty="0" err="1">
                <a:solidFill>
                  <a:schemeClr val="tx1">
                    <a:lumMod val="65000"/>
                    <a:lumOff val="35000"/>
                  </a:schemeClr>
                </a:solidFill>
                <a:latin typeface="Segoe UI Semibold" panose="020B0702040204020203" pitchFamily="34" charset="0"/>
                <a:cs typeface="Segoe UI Semibold" panose="020B0702040204020203" pitchFamily="34" charset="0"/>
              </a:rPr>
              <a:t>Salede</a:t>
            </a:r>
            <a:r>
              <a:rPr lang="sk-SK" b="1" dirty="0">
                <a:solidFill>
                  <a:schemeClr val="tx1">
                    <a:lumMod val="65000"/>
                    <a:lumOff val="35000"/>
                  </a:schemeClr>
                </a:solidFill>
                <a:latin typeface="Segoe UI Semibold" panose="020B0702040204020203" pitchFamily="34" charset="0"/>
                <a:cs typeface="Segoe UI Semibold" panose="020B0702040204020203" pitchFamily="34" charset="0"/>
              </a:rPr>
              <a:t> </a:t>
            </a:r>
            <a:r>
              <a:rPr lang="sk-SK" b="1" dirty="0" err="1">
                <a:solidFill>
                  <a:schemeClr val="tx1">
                    <a:lumMod val="65000"/>
                    <a:lumOff val="35000"/>
                  </a:schemeClr>
                </a:solidFill>
                <a:latin typeface="Segoe UI Semibold" panose="020B0702040204020203" pitchFamily="34" charset="0"/>
                <a:cs typeface="Segoe UI Semibold" panose="020B0702040204020203" pitchFamily="34" charset="0"/>
              </a:rPr>
              <a:t>Porcus</a:t>
            </a:r>
            <a:endParaRPr lang="sk-SK" b="1" dirty="0">
              <a:solidFill>
                <a:schemeClr val="tx1">
                  <a:lumMod val="65000"/>
                  <a:lumOff val="35000"/>
                </a:schemeClr>
              </a:solidFill>
              <a:latin typeface="Segoe UI Semibold" panose="020B0702040204020203" pitchFamily="34" charset="0"/>
              <a:cs typeface="Segoe UI Semibold" panose="020B0702040204020203" pitchFamily="34" charset="0"/>
            </a:endParaRPr>
          </a:p>
          <a:p>
            <a:r>
              <a:rPr lang="sk-SK" b="1" dirty="0" err="1">
                <a:solidFill>
                  <a:schemeClr val="tx1">
                    <a:lumMod val="65000"/>
                    <a:lumOff val="35000"/>
                  </a:schemeClr>
                </a:solidFill>
                <a:latin typeface="Segoe UI Semibold" panose="020B0702040204020203" pitchFamily="34" charset="0"/>
                <a:cs typeface="Segoe UI Semibold" panose="020B0702040204020203" pitchFamily="34" charset="0"/>
              </a:rPr>
              <a:t>Northern</a:t>
            </a:r>
            <a:r>
              <a:rPr lang="sk-SK" b="1" dirty="0">
                <a:solidFill>
                  <a:schemeClr val="tx1">
                    <a:lumMod val="65000"/>
                    <a:lumOff val="35000"/>
                  </a:schemeClr>
                </a:solidFill>
                <a:latin typeface="Segoe UI Semibold" panose="020B0702040204020203" pitchFamily="34" charset="0"/>
                <a:cs typeface="Segoe UI Semibold" panose="020B0702040204020203" pitchFamily="34" charset="0"/>
              </a:rPr>
              <a:t> part, 500 x 1000 m</a:t>
            </a:r>
            <a:endParaRPr lang="sk-SK" dirty="0">
              <a:solidFill>
                <a:schemeClr val="tx1">
                  <a:lumMod val="65000"/>
                  <a:lumOff val="35000"/>
                </a:schemeClr>
              </a:solidFill>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4102194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ok 3"/>
          <p:cNvPicPr>
            <a:picLocks noChangeAspect="1"/>
          </p:cNvPicPr>
          <p:nvPr/>
        </p:nvPicPr>
        <p:blipFill>
          <a:blip r:embed="rId2"/>
          <a:stretch>
            <a:fillRect/>
          </a:stretch>
        </p:blipFill>
        <p:spPr>
          <a:xfrm>
            <a:off x="762000" y="1244613"/>
            <a:ext cx="8921262" cy="5432411"/>
          </a:xfrm>
          <a:prstGeom prst="rect">
            <a:avLst/>
          </a:prstGeom>
        </p:spPr>
      </p:pic>
      <p:cxnSp>
        <p:nvCxnSpPr>
          <p:cNvPr id="6" name="Rovná spojnica 5"/>
          <p:cNvCxnSpPr/>
          <p:nvPr/>
        </p:nvCxnSpPr>
        <p:spPr>
          <a:xfrm>
            <a:off x="2344615" y="1934308"/>
            <a:ext cx="43375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Rovná spojnica 6"/>
          <p:cNvCxnSpPr/>
          <p:nvPr/>
        </p:nvCxnSpPr>
        <p:spPr>
          <a:xfrm>
            <a:off x="2414954" y="5802923"/>
            <a:ext cx="101990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Obdĺžnik 9">
            <a:extLst>
              <a:ext uri="{FF2B5EF4-FFF2-40B4-BE49-F238E27FC236}">
                <a16:creationId xmlns:a16="http://schemas.microsoft.com/office/drawing/2014/main" id="{D68F0DA4-CF60-E29F-AFCF-14706F92ABBC}"/>
              </a:ext>
            </a:extLst>
          </p:cNvPr>
          <p:cNvSpPr/>
          <p:nvPr/>
        </p:nvSpPr>
        <p:spPr>
          <a:xfrm>
            <a:off x="1" y="203460"/>
            <a:ext cx="12191999" cy="941045"/>
          </a:xfrm>
          <a:prstGeom prst="rect">
            <a:avLst/>
          </a:prstGeom>
          <a:solidFill>
            <a:srgbClr val="21BC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k-SK" sz="3200" dirty="0"/>
              <a:t>    </a:t>
            </a:r>
            <a:r>
              <a:rPr lang="sk-SK" sz="3200" dirty="0" err="1"/>
              <a:t>Flight</a:t>
            </a:r>
            <a:r>
              <a:rPr lang="sk-SK" sz="3200" dirty="0"/>
              <a:t> </a:t>
            </a:r>
            <a:r>
              <a:rPr lang="sk-SK" sz="3200" dirty="0" err="1"/>
              <a:t>mission</a:t>
            </a:r>
            <a:r>
              <a:rPr lang="sk-SK" sz="3200" dirty="0"/>
              <a:t> </a:t>
            </a:r>
            <a:r>
              <a:rPr lang="sk-SK" sz="3200" dirty="0" err="1"/>
              <a:t>parameters</a:t>
            </a:r>
            <a:r>
              <a:rPr lang="sk-SK" sz="3200" dirty="0"/>
              <a:t>: FOV, </a:t>
            </a:r>
            <a:r>
              <a:rPr lang="sk-SK" sz="3200" dirty="0" err="1"/>
              <a:t>swath</a:t>
            </a:r>
            <a:r>
              <a:rPr lang="sk-SK" sz="3200" dirty="0"/>
              <a:t> </a:t>
            </a:r>
            <a:r>
              <a:rPr lang="sk-SK" sz="3200" dirty="0" err="1"/>
              <a:t>width</a:t>
            </a:r>
            <a:r>
              <a:rPr lang="sk-SK" sz="3200" dirty="0"/>
              <a:t>, </a:t>
            </a:r>
            <a:r>
              <a:rPr lang="sk-SK" sz="3200" dirty="0" err="1"/>
              <a:t>spatial</a:t>
            </a:r>
            <a:r>
              <a:rPr lang="sk-SK" sz="3200" dirty="0"/>
              <a:t> </a:t>
            </a:r>
            <a:r>
              <a:rPr lang="sk-SK" sz="3200" dirty="0" err="1"/>
              <a:t>resolution</a:t>
            </a:r>
            <a:endParaRPr lang="sk-SK" sz="3200" dirty="0"/>
          </a:p>
        </p:txBody>
      </p:sp>
      <p:sp>
        <p:nvSpPr>
          <p:cNvPr id="11" name="BlokTextu 10"/>
          <p:cNvSpPr txBox="1"/>
          <p:nvPr/>
        </p:nvSpPr>
        <p:spPr>
          <a:xfrm>
            <a:off x="4325816" y="2602523"/>
            <a:ext cx="1593513" cy="369332"/>
          </a:xfrm>
          <a:prstGeom prst="rect">
            <a:avLst/>
          </a:prstGeom>
          <a:solidFill>
            <a:schemeClr val="bg1"/>
          </a:solidFill>
        </p:spPr>
        <p:txBody>
          <a:bodyPr wrap="none" rtlCol="0">
            <a:spAutoFit/>
          </a:bodyPr>
          <a:lstStyle/>
          <a:p>
            <a:r>
              <a:rPr lang="sk-SK" dirty="0"/>
              <a:t>AISA </a:t>
            </a:r>
            <a:r>
              <a:rPr lang="sk-SK" dirty="0" err="1"/>
              <a:t>Kestrel</a:t>
            </a:r>
            <a:r>
              <a:rPr lang="sk-SK" dirty="0"/>
              <a:t> 10</a:t>
            </a:r>
          </a:p>
        </p:txBody>
      </p:sp>
      <p:pic>
        <p:nvPicPr>
          <p:cNvPr id="12" name="Obrázok 11"/>
          <p:cNvPicPr>
            <a:picLocks noChangeAspect="1"/>
          </p:cNvPicPr>
          <p:nvPr/>
        </p:nvPicPr>
        <p:blipFill>
          <a:blip r:embed="rId3"/>
          <a:stretch>
            <a:fillRect/>
          </a:stretch>
        </p:blipFill>
        <p:spPr>
          <a:xfrm>
            <a:off x="9992824" y="5724524"/>
            <a:ext cx="1876425" cy="952500"/>
          </a:xfrm>
          <a:prstGeom prst="rect">
            <a:avLst/>
          </a:prstGeom>
        </p:spPr>
      </p:pic>
    </p:spTree>
    <p:extLst>
      <p:ext uri="{BB962C8B-B14F-4D97-AF65-F5344CB8AC3E}">
        <p14:creationId xmlns:p14="http://schemas.microsoft.com/office/powerpoint/2010/main" val="40021241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Obrázok 19"/>
          <p:cNvPicPr>
            <a:picLocks noChangeAspect="1"/>
          </p:cNvPicPr>
          <p:nvPr/>
        </p:nvPicPr>
        <p:blipFill rotWithShape="1">
          <a:blip r:embed="rId2"/>
          <a:srcRect b="17283"/>
          <a:stretch/>
        </p:blipFill>
        <p:spPr>
          <a:xfrm>
            <a:off x="4435423" y="1187628"/>
            <a:ext cx="7319102" cy="4224882"/>
          </a:xfrm>
          <a:prstGeom prst="rect">
            <a:avLst/>
          </a:prstGeom>
        </p:spPr>
      </p:pic>
      <p:sp>
        <p:nvSpPr>
          <p:cNvPr id="15" name="Obdĺžnik 14">
            <a:extLst>
              <a:ext uri="{FF2B5EF4-FFF2-40B4-BE49-F238E27FC236}">
                <a16:creationId xmlns:a16="http://schemas.microsoft.com/office/drawing/2014/main" id="{D68F0DA4-CF60-E29F-AFCF-14706F92ABBC}"/>
              </a:ext>
            </a:extLst>
          </p:cNvPr>
          <p:cNvSpPr/>
          <p:nvPr/>
        </p:nvSpPr>
        <p:spPr>
          <a:xfrm>
            <a:off x="1" y="203460"/>
            <a:ext cx="12191999" cy="941045"/>
          </a:xfrm>
          <a:prstGeom prst="rect">
            <a:avLst/>
          </a:prstGeom>
          <a:solidFill>
            <a:srgbClr val="21BC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k-SK" sz="3200" dirty="0"/>
              <a:t>    </a:t>
            </a:r>
          </a:p>
        </p:txBody>
      </p:sp>
      <p:sp>
        <p:nvSpPr>
          <p:cNvPr id="4" name="Nadpis 1">
            <a:extLst>
              <a:ext uri="{FF2B5EF4-FFF2-40B4-BE49-F238E27FC236}">
                <a16:creationId xmlns:a16="http://schemas.microsoft.com/office/drawing/2014/main" id="{D0E11837-8980-228C-BCB8-75BACCB74055}"/>
              </a:ext>
            </a:extLst>
          </p:cNvPr>
          <p:cNvSpPr txBox="1">
            <a:spLocks/>
          </p:cNvSpPr>
          <p:nvPr/>
        </p:nvSpPr>
        <p:spPr>
          <a:xfrm>
            <a:off x="304800" y="354970"/>
            <a:ext cx="11398101" cy="63802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k-SK" sz="2800" dirty="0">
                <a:solidFill>
                  <a:schemeClr val="bg1"/>
                </a:solidFill>
              </a:rPr>
              <a:t> </a:t>
            </a:r>
            <a:r>
              <a:rPr lang="sk-SK" sz="2800" dirty="0" err="1">
                <a:solidFill>
                  <a:schemeClr val="bg1"/>
                </a:solidFill>
              </a:rPr>
              <a:t>Flight</a:t>
            </a:r>
            <a:r>
              <a:rPr lang="sk-SK" sz="2800" dirty="0">
                <a:solidFill>
                  <a:schemeClr val="bg1"/>
                </a:solidFill>
              </a:rPr>
              <a:t> </a:t>
            </a:r>
            <a:r>
              <a:rPr lang="sk-SK" sz="2800" dirty="0" err="1">
                <a:solidFill>
                  <a:schemeClr val="bg1"/>
                </a:solidFill>
              </a:rPr>
              <a:t>mission</a:t>
            </a:r>
            <a:r>
              <a:rPr lang="sk-SK" sz="2800" dirty="0">
                <a:solidFill>
                  <a:schemeClr val="bg1"/>
                </a:solidFill>
              </a:rPr>
              <a:t> </a:t>
            </a:r>
            <a:r>
              <a:rPr lang="sk-SK" sz="2800" dirty="0" err="1">
                <a:solidFill>
                  <a:schemeClr val="bg1"/>
                </a:solidFill>
              </a:rPr>
              <a:t>parameters</a:t>
            </a:r>
            <a:r>
              <a:rPr lang="sk-SK" sz="2800" dirty="0">
                <a:solidFill>
                  <a:schemeClr val="bg1"/>
                </a:solidFill>
              </a:rPr>
              <a:t>: FOV, </a:t>
            </a:r>
            <a:r>
              <a:rPr lang="sk-SK" sz="2800" dirty="0" err="1">
                <a:solidFill>
                  <a:schemeClr val="bg1"/>
                </a:solidFill>
              </a:rPr>
              <a:t>swath</a:t>
            </a:r>
            <a:r>
              <a:rPr lang="sk-SK" sz="2800" dirty="0">
                <a:solidFill>
                  <a:schemeClr val="bg1"/>
                </a:solidFill>
              </a:rPr>
              <a:t> </a:t>
            </a:r>
            <a:r>
              <a:rPr lang="sk-SK" sz="2800" dirty="0" err="1">
                <a:solidFill>
                  <a:schemeClr val="bg1"/>
                </a:solidFill>
              </a:rPr>
              <a:t>width</a:t>
            </a:r>
            <a:r>
              <a:rPr lang="sk-SK" sz="2800" dirty="0">
                <a:solidFill>
                  <a:schemeClr val="bg1"/>
                </a:solidFill>
              </a:rPr>
              <a:t>, </a:t>
            </a:r>
            <a:r>
              <a:rPr lang="sk-SK" sz="2800" dirty="0" err="1">
                <a:solidFill>
                  <a:schemeClr val="bg1"/>
                </a:solidFill>
              </a:rPr>
              <a:t>spatial</a:t>
            </a:r>
            <a:r>
              <a:rPr lang="sk-SK" sz="2800" dirty="0">
                <a:solidFill>
                  <a:schemeClr val="bg1"/>
                </a:solidFill>
              </a:rPr>
              <a:t> </a:t>
            </a:r>
            <a:r>
              <a:rPr lang="sk-SK" sz="2800" dirty="0" err="1">
                <a:solidFill>
                  <a:schemeClr val="bg1"/>
                </a:solidFill>
              </a:rPr>
              <a:t>resolution</a:t>
            </a:r>
            <a:endParaRPr lang="sk-SK" sz="2800" dirty="0">
              <a:solidFill>
                <a:schemeClr val="bg1"/>
              </a:solidFill>
              <a:latin typeface="Segoe UI Light" panose="020B0502040204020203" pitchFamily="34" charset="0"/>
              <a:cs typeface="Segoe UI Light" panose="020B0502040204020203" pitchFamily="34" charset="0"/>
            </a:endParaRPr>
          </a:p>
        </p:txBody>
      </p:sp>
      <p:sp>
        <p:nvSpPr>
          <p:cNvPr id="10" name="AutoShape 2" descr="Visit Košice – Wikipédi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k-SK"/>
          </a:p>
        </p:txBody>
      </p:sp>
      <p:cxnSp>
        <p:nvCxnSpPr>
          <p:cNvPr id="6" name="Rovná spojovacia šípka 5"/>
          <p:cNvCxnSpPr/>
          <p:nvPr/>
        </p:nvCxnSpPr>
        <p:spPr>
          <a:xfrm>
            <a:off x="5896708" y="4431323"/>
            <a:ext cx="4021015" cy="926123"/>
          </a:xfrm>
          <a:prstGeom prst="straightConnector1">
            <a:avLst/>
          </a:prstGeom>
          <a:ln>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 name="BlokTextu 12"/>
          <p:cNvSpPr txBox="1"/>
          <p:nvPr/>
        </p:nvSpPr>
        <p:spPr>
          <a:xfrm rot="623958">
            <a:off x="7329993" y="4895546"/>
            <a:ext cx="889987" cy="369332"/>
          </a:xfrm>
          <a:prstGeom prst="rect">
            <a:avLst/>
          </a:prstGeom>
          <a:noFill/>
        </p:spPr>
        <p:txBody>
          <a:bodyPr wrap="none" rtlCol="0">
            <a:spAutoFit/>
          </a:bodyPr>
          <a:lstStyle/>
          <a:p>
            <a:r>
              <a:rPr lang="sk-SK" dirty="0">
                <a:solidFill>
                  <a:srgbClr val="FF0000"/>
                </a:solidFill>
              </a:rPr>
              <a:t>1000 m</a:t>
            </a:r>
          </a:p>
        </p:txBody>
      </p:sp>
      <p:sp>
        <p:nvSpPr>
          <p:cNvPr id="23" name="Obdĺžnik 22"/>
          <p:cNvSpPr/>
          <p:nvPr/>
        </p:nvSpPr>
        <p:spPr>
          <a:xfrm>
            <a:off x="287724" y="1426419"/>
            <a:ext cx="3143233" cy="646331"/>
          </a:xfrm>
          <a:prstGeom prst="rect">
            <a:avLst/>
          </a:prstGeom>
        </p:spPr>
        <p:txBody>
          <a:bodyPr wrap="none">
            <a:spAutoFit/>
          </a:bodyPr>
          <a:lstStyle/>
          <a:p>
            <a:r>
              <a:rPr lang="sk-SK" b="1" dirty="0" err="1">
                <a:solidFill>
                  <a:schemeClr val="tx1">
                    <a:lumMod val="65000"/>
                    <a:lumOff val="35000"/>
                  </a:schemeClr>
                </a:solidFill>
                <a:latin typeface="Segoe UI Semibold" panose="020B0702040204020203" pitchFamily="34" charset="0"/>
                <a:cs typeface="Segoe UI Semibold" panose="020B0702040204020203" pitchFamily="34" charset="0"/>
              </a:rPr>
              <a:t>Stagno</a:t>
            </a:r>
            <a:r>
              <a:rPr lang="sk-SK" b="1" dirty="0">
                <a:solidFill>
                  <a:schemeClr val="tx1">
                    <a:lumMod val="65000"/>
                    <a:lumOff val="35000"/>
                  </a:schemeClr>
                </a:solidFill>
                <a:latin typeface="Segoe UI Semibold" panose="020B0702040204020203" pitchFamily="34" charset="0"/>
                <a:cs typeface="Segoe UI Semibold" panose="020B0702040204020203" pitchFamily="34" charset="0"/>
              </a:rPr>
              <a:t> di </a:t>
            </a:r>
            <a:r>
              <a:rPr lang="sk-SK" b="1" dirty="0" err="1">
                <a:solidFill>
                  <a:schemeClr val="tx1">
                    <a:lumMod val="65000"/>
                    <a:lumOff val="35000"/>
                  </a:schemeClr>
                </a:solidFill>
                <a:latin typeface="Segoe UI Semibold" panose="020B0702040204020203" pitchFamily="34" charset="0"/>
                <a:cs typeface="Segoe UI Semibold" panose="020B0702040204020203" pitchFamily="34" charset="0"/>
              </a:rPr>
              <a:t>Salede</a:t>
            </a:r>
            <a:r>
              <a:rPr lang="sk-SK" b="1" dirty="0">
                <a:solidFill>
                  <a:schemeClr val="tx1">
                    <a:lumMod val="65000"/>
                    <a:lumOff val="35000"/>
                  </a:schemeClr>
                </a:solidFill>
                <a:latin typeface="Segoe UI Semibold" panose="020B0702040204020203" pitchFamily="34" charset="0"/>
                <a:cs typeface="Segoe UI Semibold" panose="020B0702040204020203" pitchFamily="34" charset="0"/>
              </a:rPr>
              <a:t> </a:t>
            </a:r>
            <a:r>
              <a:rPr lang="sk-SK" b="1" dirty="0" err="1">
                <a:solidFill>
                  <a:schemeClr val="tx1">
                    <a:lumMod val="65000"/>
                    <a:lumOff val="35000"/>
                  </a:schemeClr>
                </a:solidFill>
                <a:latin typeface="Segoe UI Semibold" panose="020B0702040204020203" pitchFamily="34" charset="0"/>
                <a:cs typeface="Segoe UI Semibold" panose="020B0702040204020203" pitchFamily="34" charset="0"/>
              </a:rPr>
              <a:t>Porcus</a:t>
            </a:r>
            <a:endParaRPr lang="sk-SK" b="1" dirty="0">
              <a:solidFill>
                <a:schemeClr val="tx1">
                  <a:lumMod val="65000"/>
                  <a:lumOff val="35000"/>
                </a:schemeClr>
              </a:solidFill>
              <a:latin typeface="Segoe UI Semibold" panose="020B0702040204020203" pitchFamily="34" charset="0"/>
              <a:cs typeface="Segoe UI Semibold" panose="020B0702040204020203" pitchFamily="34" charset="0"/>
            </a:endParaRPr>
          </a:p>
          <a:p>
            <a:r>
              <a:rPr lang="sk-SK" b="1" dirty="0" err="1">
                <a:solidFill>
                  <a:schemeClr val="tx1">
                    <a:lumMod val="65000"/>
                    <a:lumOff val="35000"/>
                  </a:schemeClr>
                </a:solidFill>
                <a:latin typeface="Segoe UI Semibold" panose="020B0702040204020203" pitchFamily="34" charset="0"/>
                <a:cs typeface="Segoe UI Semibold" panose="020B0702040204020203" pitchFamily="34" charset="0"/>
              </a:rPr>
              <a:t>Northern</a:t>
            </a:r>
            <a:r>
              <a:rPr lang="sk-SK" b="1" dirty="0">
                <a:solidFill>
                  <a:schemeClr val="tx1">
                    <a:lumMod val="65000"/>
                    <a:lumOff val="35000"/>
                  </a:schemeClr>
                </a:solidFill>
                <a:latin typeface="Segoe UI Semibold" panose="020B0702040204020203" pitchFamily="34" charset="0"/>
                <a:cs typeface="Segoe UI Semibold" panose="020B0702040204020203" pitchFamily="34" charset="0"/>
              </a:rPr>
              <a:t> part, 500 x 1000 m</a:t>
            </a:r>
            <a:endParaRPr lang="sk-SK" dirty="0">
              <a:solidFill>
                <a:schemeClr val="tx1">
                  <a:lumMod val="65000"/>
                  <a:lumOff val="35000"/>
                </a:schemeClr>
              </a:solidFill>
              <a:latin typeface="Segoe UI Light" panose="020B0502040204020203" pitchFamily="34" charset="0"/>
              <a:cs typeface="Segoe UI Light" panose="020B0502040204020203" pitchFamily="34" charset="0"/>
            </a:endParaRPr>
          </a:p>
        </p:txBody>
      </p:sp>
      <p:sp>
        <p:nvSpPr>
          <p:cNvPr id="5" name="BlokTextu 4"/>
          <p:cNvSpPr txBox="1"/>
          <p:nvPr/>
        </p:nvSpPr>
        <p:spPr>
          <a:xfrm>
            <a:off x="155575" y="2354664"/>
            <a:ext cx="4279848" cy="4401205"/>
          </a:xfrm>
          <a:prstGeom prst="rect">
            <a:avLst/>
          </a:prstGeom>
          <a:noFill/>
        </p:spPr>
        <p:txBody>
          <a:bodyPr wrap="square" rtlCol="0">
            <a:spAutoFit/>
          </a:bodyPr>
          <a:lstStyle/>
          <a:p>
            <a:r>
              <a:rPr lang="sk-SK" sz="2000" dirty="0"/>
              <a:t>HS </a:t>
            </a:r>
            <a:r>
              <a:rPr lang="sk-SK" sz="2000" dirty="0" err="1"/>
              <a:t>camera</a:t>
            </a:r>
            <a:r>
              <a:rPr lang="sk-SK" sz="2000" dirty="0"/>
              <a:t> FOV = 40°</a:t>
            </a:r>
          </a:p>
          <a:p>
            <a:r>
              <a:rPr lang="sk-SK" sz="2000" dirty="0" err="1"/>
              <a:t>Tan</a:t>
            </a:r>
            <a:r>
              <a:rPr lang="sk-SK" sz="2000" dirty="0"/>
              <a:t>(40°/2) x 90 m </a:t>
            </a:r>
            <a:r>
              <a:rPr lang="sk-SK" sz="2000" dirty="0" err="1"/>
              <a:t>flying</a:t>
            </a:r>
            <a:r>
              <a:rPr lang="sk-SK" sz="2000" dirty="0"/>
              <a:t> </a:t>
            </a:r>
            <a:r>
              <a:rPr lang="sk-SK" sz="2000" dirty="0" err="1"/>
              <a:t>height</a:t>
            </a:r>
            <a:r>
              <a:rPr lang="sk-SK" sz="2000" dirty="0"/>
              <a:t> = 29,1 m, </a:t>
            </a:r>
            <a:r>
              <a:rPr lang="sk-SK" sz="2000" dirty="0" err="1"/>
              <a:t>approx</a:t>
            </a:r>
            <a:r>
              <a:rPr lang="sk-SK" sz="2000" dirty="0"/>
              <a:t>. </a:t>
            </a:r>
            <a:r>
              <a:rPr lang="sk-SK" sz="2000" b="1" dirty="0"/>
              <a:t>58 m </a:t>
            </a:r>
            <a:r>
              <a:rPr lang="sk-SK" sz="2000" b="1" dirty="0" err="1"/>
              <a:t>swath</a:t>
            </a:r>
            <a:r>
              <a:rPr lang="sk-SK" sz="2000" b="1" dirty="0"/>
              <a:t> </a:t>
            </a:r>
            <a:r>
              <a:rPr lang="sk-SK" sz="2000" b="1" dirty="0" err="1"/>
              <a:t>width</a:t>
            </a:r>
            <a:endParaRPr lang="sk-SK" sz="2000" b="1" dirty="0"/>
          </a:p>
          <a:p>
            <a:endParaRPr lang="sk-SK" sz="2000" dirty="0"/>
          </a:p>
          <a:p>
            <a:r>
              <a:rPr lang="sk-SK" sz="2000" dirty="0" err="1"/>
              <a:t>If</a:t>
            </a:r>
            <a:r>
              <a:rPr lang="sk-SK" sz="2000" dirty="0"/>
              <a:t> 1024 </a:t>
            </a:r>
            <a:r>
              <a:rPr lang="sk-SK" sz="2000" dirty="0" err="1"/>
              <a:t>pixels</a:t>
            </a:r>
            <a:r>
              <a:rPr lang="sk-SK" sz="2000" dirty="0"/>
              <a:t> per </a:t>
            </a:r>
            <a:r>
              <a:rPr lang="sk-SK" sz="2000" dirty="0" err="1"/>
              <a:t>line</a:t>
            </a:r>
            <a:r>
              <a:rPr lang="sk-SK" sz="2000" dirty="0"/>
              <a:t>: 58 : 1024 = 5,6 cm</a:t>
            </a:r>
          </a:p>
          <a:p>
            <a:endParaRPr lang="sk-SK" sz="2000" dirty="0"/>
          </a:p>
          <a:p>
            <a:r>
              <a:rPr lang="sk-SK" sz="2000" b="1" dirty="0" err="1"/>
              <a:t>Number</a:t>
            </a:r>
            <a:r>
              <a:rPr lang="sk-SK" sz="2000" b="1" dirty="0"/>
              <a:t> of </a:t>
            </a:r>
            <a:r>
              <a:rPr lang="sk-SK" sz="2000" b="1" dirty="0" err="1"/>
              <a:t>flight</a:t>
            </a:r>
            <a:r>
              <a:rPr lang="sk-SK" sz="2000" b="1" dirty="0"/>
              <a:t> </a:t>
            </a:r>
            <a:r>
              <a:rPr lang="sk-SK" sz="2000" b="1" dirty="0" err="1"/>
              <a:t>lines</a:t>
            </a:r>
            <a:r>
              <a:rPr lang="sk-SK" sz="2000" b="1" dirty="0"/>
              <a:t> </a:t>
            </a:r>
            <a:r>
              <a:rPr lang="sk-SK" sz="2000" dirty="0" err="1"/>
              <a:t>given</a:t>
            </a:r>
            <a:r>
              <a:rPr lang="sk-SK" sz="2000" dirty="0"/>
              <a:t> a 450 m </a:t>
            </a:r>
            <a:r>
              <a:rPr lang="sk-SK" sz="2000" dirty="0" err="1"/>
              <a:t>width</a:t>
            </a:r>
            <a:r>
              <a:rPr lang="sk-SK" sz="2000" dirty="0"/>
              <a:t> of AOI, </a:t>
            </a:r>
            <a:r>
              <a:rPr lang="sk-SK" sz="2000" b="1" dirty="0"/>
              <a:t>E-W </a:t>
            </a:r>
            <a:r>
              <a:rPr lang="sk-SK" sz="2000" b="1" dirty="0" err="1"/>
              <a:t>direction</a:t>
            </a:r>
            <a:r>
              <a:rPr lang="sk-SK" sz="2000" dirty="0"/>
              <a:t>:</a:t>
            </a:r>
          </a:p>
          <a:p>
            <a:r>
              <a:rPr lang="sk-SK" sz="2000" dirty="0"/>
              <a:t>450 m/58 m = 7.75 </a:t>
            </a:r>
            <a:r>
              <a:rPr lang="sk-SK" sz="2000" dirty="0" err="1"/>
              <a:t>lines</a:t>
            </a:r>
            <a:endParaRPr lang="sk-SK" sz="2000" dirty="0"/>
          </a:p>
          <a:p>
            <a:endParaRPr lang="sk-SK" sz="2000" dirty="0"/>
          </a:p>
          <a:p>
            <a:r>
              <a:rPr lang="sk-SK" sz="2000" dirty="0" err="1"/>
              <a:t>Account</a:t>
            </a:r>
            <a:r>
              <a:rPr lang="sk-SK" sz="2000" dirty="0"/>
              <a:t> </a:t>
            </a:r>
            <a:r>
              <a:rPr lang="sk-SK" sz="2000" dirty="0" err="1"/>
              <a:t>for</a:t>
            </a:r>
            <a:r>
              <a:rPr lang="sk-SK" sz="2000" dirty="0"/>
              <a:t> 20% </a:t>
            </a:r>
            <a:r>
              <a:rPr lang="sk-SK" sz="2000" dirty="0" err="1"/>
              <a:t>flight</a:t>
            </a:r>
            <a:r>
              <a:rPr lang="sk-SK" sz="2000" dirty="0"/>
              <a:t> </a:t>
            </a:r>
            <a:r>
              <a:rPr lang="sk-SK" sz="2000" dirty="0" err="1"/>
              <a:t>line</a:t>
            </a:r>
            <a:r>
              <a:rPr lang="sk-SK" sz="2000" dirty="0"/>
              <a:t> </a:t>
            </a:r>
            <a:r>
              <a:rPr lang="sk-SK" sz="2000" dirty="0" err="1"/>
              <a:t>overlap</a:t>
            </a:r>
            <a:r>
              <a:rPr lang="sk-SK" sz="2000" dirty="0"/>
              <a:t>:</a:t>
            </a:r>
          </a:p>
          <a:p>
            <a:r>
              <a:rPr lang="sk-SK" sz="2000" dirty="0"/>
              <a:t>7.75/0.80 = 9.68 so </a:t>
            </a:r>
            <a:r>
              <a:rPr lang="sk-SK" sz="2000" dirty="0" err="1"/>
              <a:t>that</a:t>
            </a:r>
            <a:r>
              <a:rPr lang="sk-SK" sz="2000" dirty="0"/>
              <a:t> </a:t>
            </a:r>
            <a:r>
              <a:rPr lang="sk-SK" sz="2000" b="1" dirty="0"/>
              <a:t>10 </a:t>
            </a:r>
            <a:r>
              <a:rPr lang="sk-SK" sz="2000" b="1" dirty="0" err="1"/>
              <a:t>flight</a:t>
            </a:r>
            <a:r>
              <a:rPr lang="sk-SK" sz="2000" b="1" dirty="0"/>
              <a:t> </a:t>
            </a:r>
            <a:r>
              <a:rPr lang="sk-SK" sz="2000" b="1" dirty="0" err="1"/>
              <a:t>lines</a:t>
            </a:r>
            <a:endParaRPr lang="sk-SK" sz="2000" b="1" dirty="0"/>
          </a:p>
          <a:p>
            <a:endParaRPr lang="sk-SK" sz="2000" b="1" dirty="0"/>
          </a:p>
        </p:txBody>
      </p:sp>
      <p:cxnSp>
        <p:nvCxnSpPr>
          <p:cNvPr id="21" name="Rovná spojovacia šípka 20"/>
          <p:cNvCxnSpPr/>
          <p:nvPr/>
        </p:nvCxnSpPr>
        <p:spPr>
          <a:xfrm flipV="1">
            <a:off x="5568461" y="2532185"/>
            <a:ext cx="527539" cy="1704505"/>
          </a:xfrm>
          <a:prstGeom prst="straightConnector1">
            <a:avLst/>
          </a:prstGeom>
          <a:ln>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5" name="BlokTextu 24"/>
          <p:cNvSpPr txBox="1"/>
          <p:nvPr/>
        </p:nvSpPr>
        <p:spPr>
          <a:xfrm rot="17653124">
            <a:off x="5197968" y="3119577"/>
            <a:ext cx="825867" cy="369332"/>
          </a:xfrm>
          <a:prstGeom prst="rect">
            <a:avLst/>
          </a:prstGeom>
          <a:noFill/>
        </p:spPr>
        <p:txBody>
          <a:bodyPr wrap="none" rtlCol="0">
            <a:spAutoFit/>
          </a:bodyPr>
          <a:lstStyle/>
          <a:p>
            <a:r>
              <a:rPr lang="sk-SK" dirty="0">
                <a:solidFill>
                  <a:srgbClr val="FF0000"/>
                </a:solidFill>
              </a:rPr>
              <a:t>450  m</a:t>
            </a:r>
          </a:p>
        </p:txBody>
      </p:sp>
      <p:cxnSp>
        <p:nvCxnSpPr>
          <p:cNvPr id="22" name="Rovná spojnica 21"/>
          <p:cNvCxnSpPr/>
          <p:nvPr/>
        </p:nvCxnSpPr>
        <p:spPr>
          <a:xfrm>
            <a:off x="5724000" y="4229412"/>
            <a:ext cx="4287508" cy="1062358"/>
          </a:xfrm>
          <a:prstGeom prst="line">
            <a:avLst/>
          </a:prstGeom>
          <a:ln w="19050">
            <a:solidFill>
              <a:srgbClr val="00FFD4"/>
            </a:solidFill>
          </a:ln>
        </p:spPr>
        <p:style>
          <a:lnRef idx="1">
            <a:schemeClr val="accent1"/>
          </a:lnRef>
          <a:fillRef idx="0">
            <a:schemeClr val="accent1"/>
          </a:fillRef>
          <a:effectRef idx="0">
            <a:schemeClr val="accent1"/>
          </a:effectRef>
          <a:fontRef idx="minor">
            <a:schemeClr val="tx1"/>
          </a:fontRef>
        </p:style>
      </p:cxnSp>
      <p:sp>
        <p:nvSpPr>
          <p:cNvPr id="2" name="Obdĺžnik 1"/>
          <p:cNvSpPr/>
          <p:nvPr/>
        </p:nvSpPr>
        <p:spPr>
          <a:xfrm>
            <a:off x="4435423" y="5801761"/>
            <a:ext cx="4429995" cy="923330"/>
          </a:xfrm>
          <a:prstGeom prst="rect">
            <a:avLst/>
          </a:prstGeom>
        </p:spPr>
        <p:txBody>
          <a:bodyPr wrap="none">
            <a:spAutoFit/>
          </a:bodyPr>
          <a:lstStyle/>
          <a:p>
            <a:r>
              <a:rPr lang="sk-SK" b="1" dirty="0" err="1"/>
              <a:t>Frames</a:t>
            </a:r>
            <a:r>
              <a:rPr lang="sk-SK" b="1" dirty="0"/>
              <a:t> Per </a:t>
            </a:r>
            <a:r>
              <a:rPr lang="sk-SK" b="1" dirty="0" err="1"/>
              <a:t>Second</a:t>
            </a:r>
            <a:r>
              <a:rPr lang="sk-SK" b="1" dirty="0"/>
              <a:t> : </a:t>
            </a:r>
            <a:r>
              <a:rPr lang="sk-SK" b="1" dirty="0" err="1"/>
              <a:t>Flight</a:t>
            </a:r>
            <a:r>
              <a:rPr lang="sk-SK" b="1" dirty="0"/>
              <a:t> </a:t>
            </a:r>
            <a:r>
              <a:rPr lang="sk-SK" b="1" dirty="0" err="1"/>
              <a:t>speed</a:t>
            </a:r>
            <a:r>
              <a:rPr lang="sk-SK" b="1" dirty="0"/>
              <a:t>/pixel </a:t>
            </a:r>
            <a:r>
              <a:rPr lang="sk-SK" b="1" dirty="0" err="1"/>
              <a:t>size</a:t>
            </a:r>
            <a:r>
              <a:rPr lang="sk-SK" b="1" dirty="0"/>
              <a:t> =</a:t>
            </a:r>
          </a:p>
          <a:p>
            <a:r>
              <a:rPr lang="sk-SK" b="1" dirty="0"/>
              <a:t>5 m/s  / 0.056 m = 89.2 </a:t>
            </a:r>
            <a:r>
              <a:rPr lang="sk-SK" b="1" dirty="0" err="1"/>
              <a:t>thus</a:t>
            </a:r>
            <a:r>
              <a:rPr lang="sk-SK" b="1" dirty="0"/>
              <a:t> 90 FPS</a:t>
            </a:r>
          </a:p>
          <a:p>
            <a:r>
              <a:rPr lang="sk-SK" b="1" dirty="0" err="1"/>
              <a:t>Exposure</a:t>
            </a:r>
            <a:r>
              <a:rPr lang="sk-SK" b="1" dirty="0"/>
              <a:t> </a:t>
            </a:r>
            <a:r>
              <a:rPr lang="sk-SK" b="1" dirty="0" err="1"/>
              <a:t>time</a:t>
            </a:r>
            <a:r>
              <a:rPr lang="sk-SK" b="1" dirty="0"/>
              <a:t> 1/FPS: 1/90 = 0.011 s = 11 ms</a:t>
            </a:r>
          </a:p>
        </p:txBody>
      </p:sp>
    </p:spTree>
    <p:extLst>
      <p:ext uri="{BB962C8B-B14F-4D97-AF65-F5344CB8AC3E}">
        <p14:creationId xmlns:p14="http://schemas.microsoft.com/office/powerpoint/2010/main" val="3224522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objekt pre obsah 3"/>
          <p:cNvPicPr>
            <a:picLocks noGrp="1" noChangeAspect="1"/>
          </p:cNvPicPr>
          <p:nvPr>
            <p:ph idx="1"/>
          </p:nvPr>
        </p:nvPicPr>
        <p:blipFill>
          <a:blip r:embed="rId2"/>
          <a:stretch>
            <a:fillRect/>
          </a:stretch>
        </p:blipFill>
        <p:spPr>
          <a:xfrm>
            <a:off x="752355" y="1144505"/>
            <a:ext cx="10508305" cy="5696772"/>
          </a:xfrm>
          <a:prstGeom prst="rect">
            <a:avLst/>
          </a:prstGeom>
        </p:spPr>
      </p:pic>
      <p:sp>
        <p:nvSpPr>
          <p:cNvPr id="5" name="Obdĺžnik 4">
            <a:extLst>
              <a:ext uri="{FF2B5EF4-FFF2-40B4-BE49-F238E27FC236}">
                <a16:creationId xmlns:a16="http://schemas.microsoft.com/office/drawing/2014/main" id="{D68F0DA4-CF60-E29F-AFCF-14706F92ABBC}"/>
              </a:ext>
            </a:extLst>
          </p:cNvPr>
          <p:cNvSpPr/>
          <p:nvPr/>
        </p:nvSpPr>
        <p:spPr>
          <a:xfrm>
            <a:off x="1" y="203460"/>
            <a:ext cx="12191999" cy="941045"/>
          </a:xfrm>
          <a:prstGeom prst="rect">
            <a:avLst/>
          </a:prstGeom>
          <a:solidFill>
            <a:srgbClr val="21BC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k-SK" sz="3200" dirty="0"/>
              <a:t> 	</a:t>
            </a:r>
            <a:r>
              <a:rPr lang="sk-SK" sz="3200" dirty="0" err="1"/>
              <a:t>Settings</a:t>
            </a:r>
            <a:r>
              <a:rPr lang="sk-SK" sz="3200" dirty="0"/>
              <a:t> of </a:t>
            </a:r>
            <a:r>
              <a:rPr lang="sk-SK" sz="3200" dirty="0" err="1"/>
              <a:t>the</a:t>
            </a:r>
            <a:r>
              <a:rPr lang="sk-SK" sz="3200" dirty="0"/>
              <a:t> HS </a:t>
            </a:r>
            <a:r>
              <a:rPr lang="sk-SK" sz="3200" dirty="0" err="1"/>
              <a:t>camera</a:t>
            </a:r>
            <a:r>
              <a:rPr lang="sk-SK" sz="3200" dirty="0"/>
              <a:t> </a:t>
            </a:r>
            <a:r>
              <a:rPr lang="sk-SK" sz="3200" dirty="0" err="1"/>
              <a:t>before</a:t>
            </a:r>
            <a:r>
              <a:rPr lang="sk-SK" sz="3200" dirty="0"/>
              <a:t> </a:t>
            </a:r>
            <a:r>
              <a:rPr lang="sk-SK" sz="3200" dirty="0" err="1"/>
              <a:t>the</a:t>
            </a:r>
            <a:r>
              <a:rPr lang="sk-SK" sz="3200" dirty="0"/>
              <a:t> </a:t>
            </a:r>
            <a:r>
              <a:rPr lang="sk-SK" sz="3200" dirty="0" err="1"/>
              <a:t>mission</a:t>
            </a:r>
            <a:endParaRPr lang="sk-SK" sz="3200" dirty="0"/>
          </a:p>
        </p:txBody>
      </p:sp>
      <p:sp>
        <p:nvSpPr>
          <p:cNvPr id="2" name="Obdĺžnik 1"/>
          <p:cNvSpPr/>
          <p:nvPr/>
        </p:nvSpPr>
        <p:spPr>
          <a:xfrm>
            <a:off x="1108364" y="2780145"/>
            <a:ext cx="1357745" cy="14039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Tree>
    <p:extLst>
      <p:ext uri="{BB962C8B-B14F-4D97-AF65-F5344CB8AC3E}">
        <p14:creationId xmlns:p14="http://schemas.microsoft.com/office/powerpoint/2010/main" val="4084445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jekt pre obsah 2"/>
          <p:cNvSpPr>
            <a:spLocks noGrp="1"/>
          </p:cNvSpPr>
          <p:nvPr>
            <p:ph idx="1"/>
          </p:nvPr>
        </p:nvSpPr>
        <p:spPr>
          <a:xfrm>
            <a:off x="410308" y="1579440"/>
            <a:ext cx="7326923" cy="4351338"/>
          </a:xfrm>
        </p:spPr>
        <p:txBody>
          <a:bodyPr>
            <a:noAutofit/>
          </a:bodyPr>
          <a:lstStyle/>
          <a:p>
            <a:r>
              <a:rPr lang="en-US" sz="1900" dirty="0">
                <a:latin typeface="Open Sans" panose="020B0604020202020204" charset="0"/>
                <a:ea typeface="Open Sans" panose="020B0604020202020204" charset="0"/>
                <a:cs typeface="Open Sans" panose="020B0604020202020204" charset="0"/>
              </a:rPr>
              <a:t>Frame rate, given in frame per second (fps) or Hz, defines</a:t>
            </a:r>
          </a:p>
          <a:p>
            <a:r>
              <a:rPr lang="en-US" sz="1900" dirty="0">
                <a:latin typeface="Open Sans" panose="020B0604020202020204" charset="0"/>
                <a:ea typeface="Open Sans" panose="020B0604020202020204" charset="0"/>
                <a:cs typeface="Open Sans" panose="020B0604020202020204" charset="0"/>
              </a:rPr>
              <a:t>the pace for your target sampling</a:t>
            </a:r>
          </a:p>
          <a:p>
            <a:r>
              <a:rPr lang="en-US" sz="1900" dirty="0">
                <a:latin typeface="Open Sans" panose="020B0604020202020204" charset="0"/>
                <a:ea typeface="Open Sans" panose="020B0604020202020204" charset="0"/>
                <a:cs typeface="Open Sans" panose="020B0604020202020204" charset="0"/>
              </a:rPr>
              <a:t>In airborne systems this is related to airspeed, or ground</a:t>
            </a:r>
          </a:p>
          <a:p>
            <a:r>
              <a:rPr lang="en-US" sz="1900" dirty="0">
                <a:latin typeface="Open Sans" panose="020B0604020202020204" charset="0"/>
                <a:ea typeface="Open Sans" panose="020B0604020202020204" charset="0"/>
                <a:cs typeface="Open Sans" panose="020B0604020202020204" charset="0"/>
              </a:rPr>
              <a:t>speed to be more exact</a:t>
            </a:r>
          </a:p>
          <a:p>
            <a:r>
              <a:rPr lang="en-US" sz="1900" dirty="0">
                <a:latin typeface="Open Sans" panose="020B0604020202020204" charset="0"/>
                <a:ea typeface="Open Sans" panose="020B0604020202020204" charset="0"/>
                <a:cs typeface="Open Sans" panose="020B0604020202020204" charset="0"/>
              </a:rPr>
              <a:t>If your ground speed is 60 m/s you get 1 m</a:t>
            </a:r>
          </a:p>
          <a:p>
            <a:r>
              <a:rPr lang="en-US" sz="1900" dirty="0">
                <a:latin typeface="Open Sans" panose="020B0604020202020204" charset="0"/>
                <a:ea typeface="Open Sans" panose="020B0604020202020204" charset="0"/>
                <a:cs typeface="Open Sans" panose="020B0604020202020204" charset="0"/>
              </a:rPr>
              <a:t>sampling on the ground by using 60 fps</a:t>
            </a:r>
            <a:endParaRPr lang="sk-SK" sz="1900" dirty="0">
              <a:latin typeface="Open Sans" panose="020B0604020202020204" charset="0"/>
              <a:ea typeface="Open Sans" panose="020B0604020202020204" charset="0"/>
              <a:cs typeface="Open Sans" panose="020B0604020202020204" charset="0"/>
            </a:endParaRPr>
          </a:p>
          <a:p>
            <a:r>
              <a:rPr lang="sk-SK" sz="1900" dirty="0" err="1">
                <a:latin typeface="Open Sans" panose="020B0604020202020204" charset="0"/>
                <a:ea typeface="Open Sans" panose="020B0604020202020204" charset="0"/>
                <a:cs typeface="Open Sans" panose="020B0604020202020204" charset="0"/>
              </a:rPr>
              <a:t>Our</a:t>
            </a:r>
            <a:r>
              <a:rPr lang="sk-SK" sz="1900" dirty="0">
                <a:latin typeface="Open Sans" panose="020B0604020202020204" charset="0"/>
                <a:ea typeface="Open Sans" panose="020B0604020202020204" charset="0"/>
                <a:cs typeface="Open Sans" panose="020B0604020202020204" charset="0"/>
              </a:rPr>
              <a:t> max. </a:t>
            </a:r>
            <a:r>
              <a:rPr lang="sk-SK" sz="1900" dirty="0" err="1">
                <a:latin typeface="Open Sans" panose="020B0604020202020204" charset="0"/>
                <a:ea typeface="Open Sans" panose="020B0604020202020204" charset="0"/>
                <a:cs typeface="Open Sans" panose="020B0604020202020204" charset="0"/>
              </a:rPr>
              <a:t>frame</a:t>
            </a:r>
            <a:r>
              <a:rPr lang="sk-SK" sz="1900" dirty="0">
                <a:latin typeface="Open Sans" panose="020B0604020202020204" charset="0"/>
                <a:ea typeface="Open Sans" panose="020B0604020202020204" charset="0"/>
                <a:cs typeface="Open Sans" panose="020B0604020202020204" charset="0"/>
              </a:rPr>
              <a:t> rate </a:t>
            </a:r>
            <a:r>
              <a:rPr lang="sk-SK" sz="1900" dirty="0" err="1">
                <a:latin typeface="Open Sans" panose="020B0604020202020204" charset="0"/>
                <a:ea typeface="Open Sans" panose="020B0604020202020204" charset="0"/>
                <a:cs typeface="Open Sans" panose="020B0604020202020204" charset="0"/>
              </a:rPr>
              <a:t>is</a:t>
            </a:r>
            <a:r>
              <a:rPr lang="sk-SK" sz="1900" dirty="0">
                <a:latin typeface="Open Sans" panose="020B0604020202020204" charset="0"/>
                <a:ea typeface="Open Sans" panose="020B0604020202020204" charset="0"/>
                <a:cs typeface="Open Sans" panose="020B0604020202020204" charset="0"/>
              </a:rPr>
              <a:t> 100 Hz, and max </a:t>
            </a:r>
            <a:r>
              <a:rPr lang="sk-SK" sz="1900" dirty="0" err="1">
                <a:latin typeface="Open Sans" panose="020B0604020202020204" charset="0"/>
                <a:ea typeface="Open Sans" panose="020B0604020202020204" charset="0"/>
                <a:cs typeface="Open Sans" panose="020B0604020202020204" charset="0"/>
              </a:rPr>
              <a:t>flight</a:t>
            </a:r>
            <a:r>
              <a:rPr lang="sk-SK" sz="1900" dirty="0">
                <a:latin typeface="Open Sans" panose="020B0604020202020204" charset="0"/>
                <a:ea typeface="Open Sans" panose="020B0604020202020204" charset="0"/>
                <a:cs typeface="Open Sans" panose="020B0604020202020204" charset="0"/>
              </a:rPr>
              <a:t> </a:t>
            </a:r>
            <a:r>
              <a:rPr lang="sk-SK" sz="1900" dirty="0" err="1">
                <a:latin typeface="Open Sans" panose="020B0604020202020204" charset="0"/>
                <a:ea typeface="Open Sans" panose="020B0604020202020204" charset="0"/>
                <a:cs typeface="Open Sans" panose="020B0604020202020204" charset="0"/>
              </a:rPr>
              <a:t>speed</a:t>
            </a:r>
            <a:r>
              <a:rPr lang="sk-SK" sz="1900" dirty="0">
                <a:latin typeface="Open Sans" panose="020B0604020202020204" charset="0"/>
                <a:ea typeface="Open Sans" panose="020B0604020202020204" charset="0"/>
                <a:cs typeface="Open Sans" panose="020B0604020202020204" charset="0"/>
              </a:rPr>
              <a:t> 10 m/s</a:t>
            </a:r>
          </a:p>
          <a:p>
            <a:r>
              <a:rPr lang="sk-SK" sz="1900" dirty="0" err="1">
                <a:latin typeface="Open Sans" panose="020B0604020202020204" charset="0"/>
                <a:ea typeface="Open Sans" panose="020B0604020202020204" charset="0"/>
                <a:cs typeface="Open Sans" panose="020B0604020202020204" charset="0"/>
              </a:rPr>
              <a:t>Thus</a:t>
            </a:r>
            <a:r>
              <a:rPr lang="sk-SK" sz="1900" dirty="0">
                <a:latin typeface="Open Sans" panose="020B0604020202020204" charset="0"/>
                <a:ea typeface="Open Sans" panose="020B0604020202020204" charset="0"/>
                <a:cs typeface="Open Sans" panose="020B0604020202020204" charset="0"/>
              </a:rPr>
              <a:t>, </a:t>
            </a:r>
            <a:r>
              <a:rPr lang="sk-SK" sz="1900" dirty="0" err="1">
                <a:latin typeface="Open Sans" panose="020B0604020202020204" charset="0"/>
                <a:ea typeface="Open Sans" panose="020B0604020202020204" charset="0"/>
                <a:cs typeface="Open Sans" panose="020B0604020202020204" charset="0"/>
              </a:rPr>
              <a:t>with</a:t>
            </a:r>
            <a:r>
              <a:rPr lang="sk-SK" sz="1900" dirty="0">
                <a:latin typeface="Open Sans" panose="020B0604020202020204" charset="0"/>
                <a:ea typeface="Open Sans" panose="020B0604020202020204" charset="0"/>
                <a:cs typeface="Open Sans" panose="020B0604020202020204" charset="0"/>
              </a:rPr>
              <a:t> </a:t>
            </a:r>
            <a:r>
              <a:rPr lang="sk-SK" sz="1900" dirty="0" err="1">
                <a:latin typeface="Open Sans" panose="020B0604020202020204" charset="0"/>
                <a:ea typeface="Open Sans" panose="020B0604020202020204" charset="0"/>
                <a:cs typeface="Open Sans" panose="020B0604020202020204" charset="0"/>
              </a:rPr>
              <a:t>this</a:t>
            </a:r>
            <a:r>
              <a:rPr lang="sk-SK" sz="1900" dirty="0">
                <a:latin typeface="Open Sans" panose="020B0604020202020204" charset="0"/>
                <a:ea typeface="Open Sans" panose="020B0604020202020204" charset="0"/>
                <a:cs typeface="Open Sans" panose="020B0604020202020204" charset="0"/>
              </a:rPr>
              <a:t> </a:t>
            </a:r>
            <a:r>
              <a:rPr lang="sk-SK" sz="1900" dirty="0" err="1">
                <a:latin typeface="Open Sans" panose="020B0604020202020204" charset="0"/>
                <a:ea typeface="Open Sans" panose="020B0604020202020204" charset="0"/>
                <a:cs typeface="Open Sans" panose="020B0604020202020204" charset="0"/>
              </a:rPr>
              <a:t>speed</a:t>
            </a:r>
            <a:r>
              <a:rPr lang="sk-SK" sz="1900" dirty="0">
                <a:latin typeface="Open Sans" panose="020B0604020202020204" charset="0"/>
                <a:ea typeface="Open Sans" panose="020B0604020202020204" charset="0"/>
                <a:cs typeface="Open Sans" panose="020B0604020202020204" charset="0"/>
              </a:rPr>
              <a:t> </a:t>
            </a:r>
            <a:r>
              <a:rPr lang="sk-SK" sz="1900" dirty="0" err="1">
                <a:latin typeface="Open Sans" panose="020B0604020202020204" charset="0"/>
                <a:ea typeface="Open Sans" panose="020B0604020202020204" charset="0"/>
                <a:cs typeface="Open Sans" panose="020B0604020202020204" charset="0"/>
              </a:rPr>
              <a:t>we</a:t>
            </a:r>
            <a:r>
              <a:rPr lang="sk-SK" sz="1900" dirty="0">
                <a:latin typeface="Open Sans" panose="020B0604020202020204" charset="0"/>
                <a:ea typeface="Open Sans" panose="020B0604020202020204" charset="0"/>
                <a:cs typeface="Open Sans" panose="020B0604020202020204" charset="0"/>
              </a:rPr>
              <a:t> </a:t>
            </a:r>
            <a:r>
              <a:rPr lang="sk-SK" sz="1900" dirty="0" err="1">
                <a:latin typeface="Open Sans" panose="020B0604020202020204" charset="0"/>
                <a:ea typeface="Open Sans" panose="020B0604020202020204" charset="0"/>
                <a:cs typeface="Open Sans" panose="020B0604020202020204" charset="0"/>
              </a:rPr>
              <a:t>can</a:t>
            </a:r>
            <a:r>
              <a:rPr lang="sk-SK" sz="1900" dirty="0">
                <a:latin typeface="Open Sans" panose="020B0604020202020204" charset="0"/>
                <a:ea typeface="Open Sans" panose="020B0604020202020204" charset="0"/>
                <a:cs typeface="Open Sans" panose="020B0604020202020204" charset="0"/>
              </a:rPr>
              <a:t> </a:t>
            </a:r>
            <a:r>
              <a:rPr lang="sk-SK" sz="1900" dirty="0" err="1">
                <a:latin typeface="Open Sans" panose="020B0604020202020204" charset="0"/>
                <a:ea typeface="Open Sans" panose="020B0604020202020204" charset="0"/>
                <a:cs typeface="Open Sans" panose="020B0604020202020204" charset="0"/>
              </a:rPr>
              <a:t>sample</a:t>
            </a:r>
            <a:r>
              <a:rPr lang="sk-SK" sz="1900" dirty="0">
                <a:latin typeface="Open Sans" panose="020B0604020202020204" charset="0"/>
                <a:ea typeface="Open Sans" panose="020B0604020202020204" charset="0"/>
                <a:cs typeface="Open Sans" panose="020B0604020202020204" charset="0"/>
              </a:rPr>
              <a:t> at 10 cm</a:t>
            </a:r>
          </a:p>
        </p:txBody>
      </p:sp>
      <p:sp>
        <p:nvSpPr>
          <p:cNvPr id="5" name="Obdĺžnik 4">
            <a:extLst>
              <a:ext uri="{FF2B5EF4-FFF2-40B4-BE49-F238E27FC236}">
                <a16:creationId xmlns:a16="http://schemas.microsoft.com/office/drawing/2014/main" id="{D68F0DA4-CF60-E29F-AFCF-14706F92ABBC}"/>
              </a:ext>
            </a:extLst>
          </p:cNvPr>
          <p:cNvSpPr/>
          <p:nvPr/>
        </p:nvSpPr>
        <p:spPr>
          <a:xfrm>
            <a:off x="1" y="203460"/>
            <a:ext cx="12191999" cy="941045"/>
          </a:xfrm>
          <a:prstGeom prst="rect">
            <a:avLst/>
          </a:prstGeom>
          <a:solidFill>
            <a:srgbClr val="21BC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k-SK" sz="3200" dirty="0"/>
              <a:t>	</a:t>
            </a:r>
            <a:r>
              <a:rPr lang="sk-SK" sz="3200" dirty="0" err="1"/>
              <a:t>Frame</a:t>
            </a:r>
            <a:r>
              <a:rPr lang="sk-SK" sz="3200" dirty="0"/>
              <a:t> rate and </a:t>
            </a:r>
            <a:r>
              <a:rPr lang="sk-SK" sz="3200" dirty="0" err="1"/>
              <a:t>frame</a:t>
            </a:r>
            <a:r>
              <a:rPr lang="sk-SK" sz="3200" dirty="0"/>
              <a:t> </a:t>
            </a:r>
            <a:r>
              <a:rPr lang="sk-SK" sz="3200" dirty="0" err="1"/>
              <a:t>time</a:t>
            </a:r>
            <a:endParaRPr lang="sk-SK" sz="3200" dirty="0"/>
          </a:p>
        </p:txBody>
      </p:sp>
    </p:spTree>
    <p:extLst>
      <p:ext uri="{BB962C8B-B14F-4D97-AF65-F5344CB8AC3E}">
        <p14:creationId xmlns:p14="http://schemas.microsoft.com/office/powerpoint/2010/main" val="26593910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jekt pre obsah 2"/>
          <p:cNvSpPr>
            <a:spLocks noGrp="1"/>
          </p:cNvSpPr>
          <p:nvPr>
            <p:ph idx="1"/>
          </p:nvPr>
        </p:nvSpPr>
        <p:spPr>
          <a:xfrm>
            <a:off x="410308" y="1579440"/>
            <a:ext cx="7326923" cy="4351338"/>
          </a:xfrm>
        </p:spPr>
        <p:txBody>
          <a:bodyPr>
            <a:noAutofit/>
          </a:bodyPr>
          <a:lstStyle/>
          <a:p>
            <a:r>
              <a:rPr lang="en-US" sz="1900" dirty="0">
                <a:latin typeface="Open Sans" panose="020B0604020202020204" charset="0"/>
                <a:ea typeface="Open Sans" panose="020B0604020202020204" charset="0"/>
                <a:cs typeface="Open Sans" panose="020B0604020202020204" charset="0"/>
              </a:rPr>
              <a:t>Frame time is also called frame interval</a:t>
            </a:r>
          </a:p>
          <a:p>
            <a:r>
              <a:rPr lang="en-US" sz="1900" dirty="0">
                <a:latin typeface="Open Sans" panose="020B0604020202020204" charset="0"/>
                <a:ea typeface="Open Sans" panose="020B0604020202020204" charset="0"/>
                <a:cs typeface="Open Sans" panose="020B0604020202020204" charset="0"/>
              </a:rPr>
              <a:t>It is given in milliseconds</a:t>
            </a:r>
            <a:r>
              <a:rPr lang="sk-SK" sz="1900" dirty="0">
                <a:latin typeface="Open Sans" panose="020B0604020202020204" charset="0"/>
                <a:ea typeface="Open Sans" panose="020B0604020202020204" charset="0"/>
                <a:cs typeface="Open Sans" panose="020B0604020202020204" charset="0"/>
              </a:rPr>
              <a:t> (ms)</a:t>
            </a:r>
            <a:endParaRPr lang="en-US" sz="1900" dirty="0">
              <a:latin typeface="Open Sans" panose="020B0604020202020204" charset="0"/>
              <a:ea typeface="Open Sans" panose="020B0604020202020204" charset="0"/>
              <a:cs typeface="Open Sans" panose="020B0604020202020204" charset="0"/>
            </a:endParaRPr>
          </a:p>
          <a:p>
            <a:r>
              <a:rPr lang="en-US" sz="1900" dirty="0">
                <a:latin typeface="Open Sans" panose="020B0604020202020204" charset="0"/>
                <a:ea typeface="Open Sans" panose="020B0604020202020204" charset="0"/>
                <a:cs typeface="Open Sans" panose="020B0604020202020204" charset="0"/>
              </a:rPr>
              <a:t>Frame time is inverse of frame rate (1/fps)</a:t>
            </a:r>
          </a:p>
          <a:p>
            <a:r>
              <a:rPr lang="en-US" sz="1900" dirty="0">
                <a:latin typeface="Open Sans" panose="020B0604020202020204" charset="0"/>
                <a:ea typeface="Open Sans" panose="020B0604020202020204" charset="0"/>
                <a:cs typeface="Open Sans" panose="020B0604020202020204" charset="0"/>
              </a:rPr>
              <a:t>It helps you to understand the relationship between frame</a:t>
            </a:r>
          </a:p>
          <a:p>
            <a:r>
              <a:rPr lang="en-US" sz="1900" dirty="0">
                <a:latin typeface="Open Sans" panose="020B0604020202020204" charset="0"/>
                <a:ea typeface="Open Sans" panose="020B0604020202020204" charset="0"/>
                <a:cs typeface="Open Sans" panose="020B0604020202020204" charset="0"/>
              </a:rPr>
              <a:t>rate and exposure time</a:t>
            </a:r>
          </a:p>
          <a:p>
            <a:r>
              <a:rPr lang="en-US" sz="1900" dirty="0">
                <a:latin typeface="Open Sans" panose="020B0604020202020204" charset="0"/>
                <a:ea typeface="Open Sans" panose="020B0604020202020204" charset="0"/>
                <a:cs typeface="Open Sans" panose="020B0604020202020204" charset="0"/>
              </a:rPr>
              <a:t>For example</a:t>
            </a:r>
            <a:r>
              <a:rPr lang="sk-SK" sz="1900" dirty="0">
                <a:latin typeface="Open Sans" panose="020B0604020202020204" charset="0"/>
                <a:ea typeface="Open Sans" panose="020B0604020202020204" charset="0"/>
                <a:cs typeface="Open Sans" panose="020B0604020202020204" charset="0"/>
              </a:rPr>
              <a:t>:</a:t>
            </a:r>
          </a:p>
        </p:txBody>
      </p:sp>
      <p:sp>
        <p:nvSpPr>
          <p:cNvPr id="5" name="Obdĺžnik 4">
            <a:extLst>
              <a:ext uri="{FF2B5EF4-FFF2-40B4-BE49-F238E27FC236}">
                <a16:creationId xmlns:a16="http://schemas.microsoft.com/office/drawing/2014/main" id="{D68F0DA4-CF60-E29F-AFCF-14706F92ABBC}"/>
              </a:ext>
            </a:extLst>
          </p:cNvPr>
          <p:cNvSpPr/>
          <p:nvPr/>
        </p:nvSpPr>
        <p:spPr>
          <a:xfrm>
            <a:off x="1" y="203460"/>
            <a:ext cx="12191999" cy="941045"/>
          </a:xfrm>
          <a:prstGeom prst="rect">
            <a:avLst/>
          </a:prstGeom>
          <a:solidFill>
            <a:srgbClr val="21BC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k-SK" sz="3200" dirty="0" err="1"/>
              <a:t>Frame</a:t>
            </a:r>
            <a:r>
              <a:rPr lang="sk-SK" sz="3200" dirty="0"/>
              <a:t> rate and </a:t>
            </a:r>
            <a:r>
              <a:rPr lang="sk-SK" sz="3200" dirty="0" err="1"/>
              <a:t>frame</a:t>
            </a:r>
            <a:r>
              <a:rPr lang="sk-SK" sz="3200" dirty="0"/>
              <a:t> </a:t>
            </a:r>
            <a:r>
              <a:rPr lang="sk-SK" sz="3200" dirty="0" err="1"/>
              <a:t>time</a:t>
            </a:r>
            <a:endParaRPr lang="sk-SK" sz="3200" dirty="0"/>
          </a:p>
        </p:txBody>
      </p:sp>
      <p:pic>
        <p:nvPicPr>
          <p:cNvPr id="2" name="Obrázok 1"/>
          <p:cNvPicPr>
            <a:picLocks noChangeAspect="1"/>
          </p:cNvPicPr>
          <p:nvPr/>
        </p:nvPicPr>
        <p:blipFill>
          <a:blip r:embed="rId2"/>
          <a:stretch>
            <a:fillRect/>
          </a:stretch>
        </p:blipFill>
        <p:spPr>
          <a:xfrm>
            <a:off x="2914649" y="3656500"/>
            <a:ext cx="5040043" cy="2533285"/>
          </a:xfrm>
          <a:prstGeom prst="rect">
            <a:avLst/>
          </a:prstGeom>
        </p:spPr>
      </p:pic>
    </p:spTree>
    <p:extLst>
      <p:ext uri="{BB962C8B-B14F-4D97-AF65-F5344CB8AC3E}">
        <p14:creationId xmlns:p14="http://schemas.microsoft.com/office/powerpoint/2010/main" val="39647998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jekt pre obsah 2"/>
          <p:cNvSpPr>
            <a:spLocks noGrp="1"/>
          </p:cNvSpPr>
          <p:nvPr>
            <p:ph idx="1"/>
          </p:nvPr>
        </p:nvSpPr>
        <p:spPr>
          <a:xfrm>
            <a:off x="410308" y="1579440"/>
            <a:ext cx="8299938" cy="4351338"/>
          </a:xfrm>
        </p:spPr>
        <p:txBody>
          <a:bodyPr>
            <a:noAutofit/>
          </a:bodyPr>
          <a:lstStyle/>
          <a:p>
            <a:r>
              <a:rPr lang="en-US" sz="1900" dirty="0">
                <a:latin typeface="Open Sans" panose="020B0604020202020204" charset="0"/>
                <a:ea typeface="Open Sans" panose="020B0604020202020204" charset="0"/>
                <a:cs typeface="Open Sans" panose="020B0604020202020204" charset="0"/>
              </a:rPr>
              <a:t>Each imaging sensor type has a unique frame read</a:t>
            </a:r>
            <a:r>
              <a:rPr lang="sk-SK" sz="1900" dirty="0">
                <a:latin typeface="Open Sans" panose="020B0604020202020204" charset="0"/>
                <a:ea typeface="Open Sans" panose="020B0604020202020204" charset="0"/>
                <a:cs typeface="Open Sans" panose="020B0604020202020204" charset="0"/>
              </a:rPr>
              <a:t>-</a:t>
            </a:r>
            <a:r>
              <a:rPr lang="en-US" sz="1900" dirty="0">
                <a:latin typeface="Open Sans" panose="020B0604020202020204" charset="0"/>
                <a:ea typeface="Open Sans" panose="020B0604020202020204" charset="0"/>
                <a:cs typeface="Open Sans" panose="020B0604020202020204" charset="0"/>
              </a:rPr>
              <a:t>out time</a:t>
            </a:r>
          </a:p>
          <a:p>
            <a:r>
              <a:rPr lang="en-US" sz="1900" dirty="0">
                <a:latin typeface="Open Sans" panose="020B0604020202020204" charset="0"/>
                <a:ea typeface="Open Sans" panose="020B0604020202020204" charset="0"/>
                <a:cs typeface="Open Sans" panose="020B0604020202020204" charset="0"/>
              </a:rPr>
              <a:t>This limits maximum exposure time to be used with frame rate</a:t>
            </a:r>
          </a:p>
          <a:p>
            <a:r>
              <a:rPr lang="sk-SK" sz="1900" dirty="0" err="1">
                <a:latin typeface="Open Sans" panose="020B0604020202020204" charset="0"/>
                <a:ea typeface="Open Sans" panose="020B0604020202020204" charset="0"/>
                <a:cs typeface="Open Sans" panose="020B0604020202020204" charset="0"/>
              </a:rPr>
              <a:t>The</a:t>
            </a:r>
            <a:r>
              <a:rPr lang="sk-SK" sz="1900" dirty="0">
                <a:latin typeface="Open Sans" panose="020B0604020202020204" charset="0"/>
                <a:ea typeface="Open Sans" panose="020B0604020202020204" charset="0"/>
                <a:cs typeface="Open Sans" panose="020B0604020202020204" charset="0"/>
              </a:rPr>
              <a:t> </a:t>
            </a:r>
            <a:r>
              <a:rPr lang="en-US" sz="1900" dirty="0">
                <a:latin typeface="Open Sans" panose="020B0604020202020204" charset="0"/>
                <a:ea typeface="Open Sans" panose="020B0604020202020204" charset="0"/>
                <a:cs typeface="Open Sans" panose="020B0604020202020204" charset="0"/>
              </a:rPr>
              <a:t>data acquisition software takes care of this limitation</a:t>
            </a:r>
            <a:r>
              <a:rPr lang="sk-SK" sz="1900" dirty="0">
                <a:latin typeface="Open Sans" panose="020B0604020202020204" charset="0"/>
                <a:ea typeface="Open Sans" panose="020B0604020202020204" charset="0"/>
                <a:cs typeface="Open Sans" panose="020B0604020202020204" charset="0"/>
              </a:rPr>
              <a:t> </a:t>
            </a:r>
            <a:r>
              <a:rPr lang="en-US" sz="1900" dirty="0">
                <a:latin typeface="Open Sans" panose="020B0604020202020204" charset="0"/>
                <a:ea typeface="Open Sans" panose="020B0604020202020204" charset="0"/>
                <a:cs typeface="Open Sans" panose="020B0604020202020204" charset="0"/>
              </a:rPr>
              <a:t>automatically for you, but you need to understand the</a:t>
            </a:r>
            <a:r>
              <a:rPr lang="sk-SK" sz="1900" dirty="0">
                <a:latin typeface="Open Sans" panose="020B0604020202020204" charset="0"/>
                <a:ea typeface="Open Sans" panose="020B0604020202020204" charset="0"/>
                <a:cs typeface="Open Sans" panose="020B0604020202020204" charset="0"/>
              </a:rPr>
              <a:t> </a:t>
            </a:r>
            <a:r>
              <a:rPr lang="en-US" sz="1900" dirty="0">
                <a:latin typeface="Open Sans" panose="020B0604020202020204" charset="0"/>
                <a:ea typeface="Open Sans" panose="020B0604020202020204" charset="0"/>
                <a:cs typeface="Open Sans" panose="020B0604020202020204" charset="0"/>
              </a:rPr>
              <a:t>relationship</a:t>
            </a:r>
            <a:r>
              <a:rPr lang="sk-SK" sz="1900" dirty="0">
                <a:latin typeface="Open Sans" panose="020B0604020202020204" charset="0"/>
                <a:ea typeface="Open Sans" panose="020B0604020202020204" charset="0"/>
                <a:cs typeface="Open Sans" panose="020B0604020202020204" charset="0"/>
              </a:rPr>
              <a:t>.</a:t>
            </a:r>
            <a:endParaRPr lang="en-US" sz="1900" dirty="0">
              <a:latin typeface="Open Sans" panose="020B0604020202020204" charset="0"/>
              <a:ea typeface="Open Sans" panose="020B0604020202020204" charset="0"/>
              <a:cs typeface="Open Sans" panose="020B0604020202020204" charset="0"/>
            </a:endParaRPr>
          </a:p>
          <a:p>
            <a:r>
              <a:rPr lang="en-US" sz="1900" dirty="0">
                <a:latin typeface="Open Sans" panose="020B0604020202020204" charset="0"/>
                <a:ea typeface="Open Sans" panose="020B0604020202020204" charset="0"/>
                <a:cs typeface="Open Sans" panose="020B0604020202020204" charset="0"/>
              </a:rPr>
              <a:t>Maximum </a:t>
            </a:r>
            <a:r>
              <a:rPr lang="sk-SK" sz="1900" b="1" dirty="0">
                <a:latin typeface="Open Sans" panose="020B0604020202020204" charset="0"/>
                <a:ea typeface="Open Sans" panose="020B0604020202020204" charset="0"/>
                <a:cs typeface="Open Sans" panose="020B0604020202020204" charset="0"/>
              </a:rPr>
              <a:t>E</a:t>
            </a:r>
            <a:r>
              <a:rPr lang="en-US" sz="1900" b="1" dirty="0" err="1">
                <a:latin typeface="Open Sans" panose="020B0604020202020204" charset="0"/>
                <a:ea typeface="Open Sans" panose="020B0604020202020204" charset="0"/>
                <a:cs typeface="Open Sans" panose="020B0604020202020204" charset="0"/>
              </a:rPr>
              <a:t>xposure</a:t>
            </a:r>
            <a:r>
              <a:rPr lang="en-US" sz="1900" b="1" dirty="0">
                <a:latin typeface="Open Sans" panose="020B0604020202020204" charset="0"/>
                <a:ea typeface="Open Sans" panose="020B0604020202020204" charset="0"/>
                <a:cs typeface="Open Sans" panose="020B0604020202020204" charset="0"/>
              </a:rPr>
              <a:t> time </a:t>
            </a:r>
            <a:r>
              <a:rPr lang="en-US" sz="1900" dirty="0">
                <a:latin typeface="Open Sans" panose="020B0604020202020204" charset="0"/>
                <a:ea typeface="Open Sans" panose="020B0604020202020204" charset="0"/>
                <a:cs typeface="Open Sans" panose="020B0604020202020204" charset="0"/>
              </a:rPr>
              <a:t>= </a:t>
            </a:r>
            <a:r>
              <a:rPr lang="sk-SK" sz="1900" dirty="0">
                <a:latin typeface="Open Sans" panose="020B0604020202020204" charset="0"/>
                <a:ea typeface="Open Sans" panose="020B0604020202020204" charset="0"/>
                <a:cs typeface="Open Sans" panose="020B0604020202020204" charset="0"/>
              </a:rPr>
              <a:t>F</a:t>
            </a:r>
            <a:r>
              <a:rPr lang="en-US" sz="1900" dirty="0" err="1">
                <a:latin typeface="Open Sans" panose="020B0604020202020204" charset="0"/>
                <a:ea typeface="Open Sans" panose="020B0604020202020204" charset="0"/>
                <a:cs typeface="Open Sans" panose="020B0604020202020204" charset="0"/>
              </a:rPr>
              <a:t>rame</a:t>
            </a:r>
            <a:r>
              <a:rPr lang="en-US" sz="1900" dirty="0">
                <a:latin typeface="Open Sans" panose="020B0604020202020204" charset="0"/>
                <a:ea typeface="Open Sans" panose="020B0604020202020204" charset="0"/>
                <a:cs typeface="Open Sans" panose="020B0604020202020204" charset="0"/>
              </a:rPr>
              <a:t> time </a:t>
            </a:r>
            <a:r>
              <a:rPr lang="sk-SK" sz="1900" dirty="0">
                <a:latin typeface="Open Sans" panose="020B0604020202020204" charset="0"/>
                <a:ea typeface="Open Sans" panose="020B0604020202020204" charset="0"/>
                <a:cs typeface="Open Sans" panose="020B0604020202020204" charset="0"/>
              </a:rPr>
              <a:t>- F</a:t>
            </a:r>
            <a:r>
              <a:rPr lang="en-US" sz="1900" dirty="0" err="1">
                <a:latin typeface="Open Sans" panose="020B0604020202020204" charset="0"/>
                <a:ea typeface="Open Sans" panose="020B0604020202020204" charset="0"/>
                <a:cs typeface="Open Sans" panose="020B0604020202020204" charset="0"/>
              </a:rPr>
              <a:t>rame</a:t>
            </a:r>
            <a:r>
              <a:rPr lang="en-US" sz="1900" dirty="0">
                <a:latin typeface="Open Sans" panose="020B0604020202020204" charset="0"/>
                <a:ea typeface="Open Sans" panose="020B0604020202020204" charset="0"/>
                <a:cs typeface="Open Sans" panose="020B0604020202020204" charset="0"/>
              </a:rPr>
              <a:t> readout time</a:t>
            </a:r>
            <a:endParaRPr lang="sk-SK" sz="1900" dirty="0">
              <a:latin typeface="Open Sans" panose="020B0604020202020204" charset="0"/>
              <a:ea typeface="Open Sans" panose="020B0604020202020204" charset="0"/>
              <a:cs typeface="Open Sans" panose="020B0604020202020204" charset="0"/>
            </a:endParaRPr>
          </a:p>
        </p:txBody>
      </p:sp>
      <p:sp>
        <p:nvSpPr>
          <p:cNvPr id="5" name="Obdĺžnik 4">
            <a:extLst>
              <a:ext uri="{FF2B5EF4-FFF2-40B4-BE49-F238E27FC236}">
                <a16:creationId xmlns:a16="http://schemas.microsoft.com/office/drawing/2014/main" id="{D68F0DA4-CF60-E29F-AFCF-14706F92ABBC}"/>
              </a:ext>
            </a:extLst>
          </p:cNvPr>
          <p:cNvSpPr/>
          <p:nvPr/>
        </p:nvSpPr>
        <p:spPr>
          <a:xfrm>
            <a:off x="1" y="203460"/>
            <a:ext cx="12191999" cy="941045"/>
          </a:xfrm>
          <a:prstGeom prst="rect">
            <a:avLst/>
          </a:prstGeom>
          <a:solidFill>
            <a:srgbClr val="21BC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k-SK" sz="3200" dirty="0" err="1"/>
              <a:t>Frame</a:t>
            </a:r>
            <a:r>
              <a:rPr lang="sk-SK" sz="3200" dirty="0"/>
              <a:t> rate and </a:t>
            </a:r>
            <a:r>
              <a:rPr lang="sk-SK" sz="3200" dirty="0" err="1"/>
              <a:t>frame</a:t>
            </a:r>
            <a:r>
              <a:rPr lang="sk-SK" sz="3200" dirty="0"/>
              <a:t> </a:t>
            </a:r>
            <a:r>
              <a:rPr lang="sk-SK" sz="3200" dirty="0" err="1"/>
              <a:t>time</a:t>
            </a:r>
            <a:endParaRPr lang="sk-SK" sz="3200" dirty="0"/>
          </a:p>
        </p:txBody>
      </p:sp>
      <p:pic>
        <p:nvPicPr>
          <p:cNvPr id="4" name="Obrázok 3"/>
          <p:cNvPicPr>
            <a:picLocks noChangeAspect="1"/>
          </p:cNvPicPr>
          <p:nvPr/>
        </p:nvPicPr>
        <p:blipFill>
          <a:blip r:embed="rId2"/>
          <a:stretch>
            <a:fillRect/>
          </a:stretch>
        </p:blipFill>
        <p:spPr>
          <a:xfrm>
            <a:off x="502260" y="3666026"/>
            <a:ext cx="10906125" cy="1190625"/>
          </a:xfrm>
          <a:prstGeom prst="rect">
            <a:avLst/>
          </a:prstGeom>
        </p:spPr>
      </p:pic>
    </p:spTree>
    <p:extLst>
      <p:ext uri="{BB962C8B-B14F-4D97-AF65-F5344CB8AC3E}">
        <p14:creationId xmlns:p14="http://schemas.microsoft.com/office/powerpoint/2010/main" val="3954550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ĺžnik 2">
            <a:extLst>
              <a:ext uri="{FF2B5EF4-FFF2-40B4-BE49-F238E27FC236}">
                <a16:creationId xmlns:a16="http://schemas.microsoft.com/office/drawing/2014/main" id="{D68F0DA4-CF60-E29F-AFCF-14706F92ABBC}"/>
              </a:ext>
            </a:extLst>
          </p:cNvPr>
          <p:cNvSpPr/>
          <p:nvPr/>
        </p:nvSpPr>
        <p:spPr>
          <a:xfrm>
            <a:off x="2682495" y="203460"/>
            <a:ext cx="9509505" cy="941045"/>
          </a:xfrm>
          <a:prstGeom prst="rect">
            <a:avLst/>
          </a:prstGeom>
          <a:solidFill>
            <a:srgbClr val="21BC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k-SK" sz="3200" dirty="0"/>
              <a:t>    </a:t>
            </a:r>
          </a:p>
        </p:txBody>
      </p:sp>
      <p:sp>
        <p:nvSpPr>
          <p:cNvPr id="4" name="Nadpis 1">
            <a:extLst>
              <a:ext uri="{FF2B5EF4-FFF2-40B4-BE49-F238E27FC236}">
                <a16:creationId xmlns:a16="http://schemas.microsoft.com/office/drawing/2014/main" id="{D0E11837-8980-228C-BCB8-75BACCB74055}"/>
              </a:ext>
            </a:extLst>
          </p:cNvPr>
          <p:cNvSpPr txBox="1">
            <a:spLocks/>
          </p:cNvSpPr>
          <p:nvPr/>
        </p:nvSpPr>
        <p:spPr>
          <a:xfrm>
            <a:off x="2935299" y="-181058"/>
            <a:ext cx="8847729"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k-SK" sz="6100" b="1" dirty="0">
                <a:solidFill>
                  <a:schemeClr val="bg1"/>
                </a:solidFill>
              </a:rPr>
              <a:t>HYPERSPECTRAL CAMERA </a:t>
            </a:r>
          </a:p>
        </p:txBody>
      </p:sp>
      <p:sp>
        <p:nvSpPr>
          <p:cNvPr id="2" name="Obdĺžnik 1"/>
          <p:cNvSpPr/>
          <p:nvPr/>
        </p:nvSpPr>
        <p:spPr>
          <a:xfrm>
            <a:off x="3126378" y="1338931"/>
            <a:ext cx="6793478" cy="3693319"/>
          </a:xfrm>
          <a:prstGeom prst="rect">
            <a:avLst/>
          </a:prstGeom>
        </p:spPr>
        <p:txBody>
          <a:bodyPr wrap="square">
            <a:spAutoFit/>
          </a:bodyPr>
          <a:lstStyle/>
          <a:p>
            <a:pPr marL="342900" indent="-342900">
              <a:buFontTx/>
              <a:buChar char="-"/>
            </a:pPr>
            <a:r>
              <a:rPr lang="en-US" dirty="0">
                <a:solidFill>
                  <a:srgbClr val="484848"/>
                </a:solidFill>
                <a:latin typeface="Open Sans" panose="020B0604020202020204" charset="0"/>
                <a:ea typeface="Open Sans" panose="020B0604020202020204" charset="0"/>
                <a:cs typeface="Open Sans" panose="020B0604020202020204" charset="0"/>
              </a:rPr>
              <a:t>Imaging spectrometer used for hyperspectral imaging is often called hyperspectral camera</a:t>
            </a:r>
            <a:r>
              <a:rPr lang="sk-SK" dirty="0">
                <a:solidFill>
                  <a:srgbClr val="484848"/>
                </a:solidFill>
                <a:latin typeface="Open Sans" panose="020B0604020202020204" charset="0"/>
                <a:ea typeface="Open Sans" panose="020B0604020202020204" charset="0"/>
                <a:cs typeface="Open Sans" panose="020B0604020202020204" charset="0"/>
              </a:rPr>
              <a:t> </a:t>
            </a:r>
          </a:p>
          <a:p>
            <a:pPr marL="342900" indent="-342900">
              <a:buFontTx/>
              <a:buChar char="-"/>
            </a:pPr>
            <a:r>
              <a:rPr lang="en-US" dirty="0">
                <a:solidFill>
                  <a:srgbClr val="484848"/>
                </a:solidFill>
                <a:latin typeface="Open Sans" panose="020B0604020202020204" charset="0"/>
                <a:ea typeface="Open Sans" panose="020B0604020202020204" charset="0"/>
                <a:cs typeface="Open Sans" panose="020B0604020202020204" charset="0"/>
              </a:rPr>
              <a:t>With hyperspectral camera you can measure thousands or hundred of thousands of spectra</a:t>
            </a:r>
            <a:endParaRPr lang="sk-SK" dirty="0">
              <a:solidFill>
                <a:srgbClr val="484848"/>
              </a:solidFill>
              <a:latin typeface="Open Sans" panose="020B0604020202020204" charset="0"/>
              <a:ea typeface="Open Sans" panose="020B0604020202020204" charset="0"/>
              <a:cs typeface="Open Sans" panose="020B0604020202020204" charset="0"/>
            </a:endParaRPr>
          </a:p>
          <a:p>
            <a:pPr marL="342900" indent="-342900">
              <a:buFontTx/>
              <a:buChar char="-"/>
            </a:pPr>
            <a:r>
              <a:rPr lang="en-US" dirty="0">
                <a:solidFill>
                  <a:srgbClr val="484848"/>
                </a:solidFill>
                <a:latin typeface="Open Sans" panose="020B0604020202020204" charset="0"/>
                <a:ea typeface="Open Sans" panose="020B0604020202020204" charset="0"/>
                <a:cs typeface="Open Sans" panose="020B0604020202020204" charset="0"/>
              </a:rPr>
              <a:t>The collected spectra are used to form an image of the target, thus we get spectrum and location</a:t>
            </a:r>
            <a:endParaRPr lang="sk-SK" dirty="0">
              <a:solidFill>
                <a:srgbClr val="484848"/>
              </a:solidFill>
              <a:latin typeface="Open Sans" panose="020B0604020202020204" charset="0"/>
              <a:ea typeface="Open Sans" panose="020B0604020202020204" charset="0"/>
              <a:cs typeface="Open Sans" panose="020B0604020202020204" charset="0"/>
            </a:endParaRPr>
          </a:p>
          <a:p>
            <a:pPr marL="342900" indent="-342900">
              <a:buFontTx/>
              <a:buChar char="-"/>
            </a:pPr>
            <a:r>
              <a:rPr lang="en-US" dirty="0">
                <a:solidFill>
                  <a:srgbClr val="484848"/>
                </a:solidFill>
                <a:latin typeface="Open Sans" panose="020B0604020202020204" charset="0"/>
                <a:ea typeface="Open Sans" panose="020B0604020202020204" charset="0"/>
                <a:cs typeface="Open Sans" panose="020B0604020202020204" charset="0"/>
              </a:rPr>
              <a:t>Data that hyperspectral imaging provides is called a data cube</a:t>
            </a:r>
            <a:endParaRPr lang="sk-SK" dirty="0">
              <a:solidFill>
                <a:srgbClr val="484848"/>
              </a:solidFill>
              <a:latin typeface="Open Sans" panose="020B0604020202020204" charset="0"/>
              <a:ea typeface="Open Sans" panose="020B0604020202020204" charset="0"/>
              <a:cs typeface="Open Sans" panose="020B0604020202020204" charset="0"/>
            </a:endParaRPr>
          </a:p>
          <a:p>
            <a:pPr marL="342900" indent="-342900">
              <a:buFontTx/>
              <a:buChar char="-"/>
            </a:pPr>
            <a:r>
              <a:rPr lang="en-US" dirty="0">
                <a:solidFill>
                  <a:srgbClr val="484848"/>
                </a:solidFill>
                <a:latin typeface="Open Sans" panose="020B0604020202020204" charset="0"/>
                <a:ea typeface="Open Sans" panose="020B0604020202020204" charset="0"/>
                <a:cs typeface="Open Sans" panose="020B0604020202020204" charset="0"/>
              </a:rPr>
              <a:t>This is huge amount of accurate information</a:t>
            </a:r>
            <a:endParaRPr lang="sk-SK" dirty="0">
              <a:solidFill>
                <a:srgbClr val="484848"/>
              </a:solidFill>
              <a:latin typeface="Open Sans" panose="020B0604020202020204" charset="0"/>
              <a:ea typeface="Open Sans" panose="020B0604020202020204" charset="0"/>
              <a:cs typeface="Open Sans" panose="020B0604020202020204" charset="0"/>
            </a:endParaRPr>
          </a:p>
          <a:p>
            <a:pPr marL="342900" indent="-342900">
              <a:buFontTx/>
              <a:buChar char="-"/>
            </a:pPr>
            <a:r>
              <a:rPr lang="en-US" dirty="0">
                <a:solidFill>
                  <a:srgbClr val="484848"/>
                </a:solidFill>
                <a:latin typeface="Open Sans" panose="020B0604020202020204" charset="0"/>
                <a:ea typeface="Open Sans" panose="020B0604020202020204" charset="0"/>
                <a:cs typeface="Open Sans" panose="020B0604020202020204" charset="0"/>
              </a:rPr>
              <a:t>When hyperspectral camera moves relative to target we get our 3rd dimension, which is also location, but in perpendicular direction. This is why it’s called a cube.</a:t>
            </a:r>
          </a:p>
          <a:p>
            <a:pPr marL="342900" indent="-342900">
              <a:buFontTx/>
              <a:buChar char="-"/>
            </a:pPr>
            <a:endParaRPr lang="en-US" dirty="0">
              <a:solidFill>
                <a:srgbClr val="484848"/>
              </a:solidFill>
              <a:latin typeface="Open Sans" panose="020B0604020202020204" charset="0"/>
              <a:ea typeface="Open Sans" panose="020B0604020202020204" charset="0"/>
              <a:cs typeface="Open Sans" panose="020B0604020202020204" charset="0"/>
            </a:endParaRPr>
          </a:p>
        </p:txBody>
      </p:sp>
      <p:pic>
        <p:nvPicPr>
          <p:cNvPr id="6" name="Obrázok 5"/>
          <p:cNvPicPr>
            <a:picLocks noChangeAspect="1"/>
          </p:cNvPicPr>
          <p:nvPr/>
        </p:nvPicPr>
        <p:blipFill>
          <a:blip r:embed="rId2"/>
          <a:stretch>
            <a:fillRect/>
          </a:stretch>
        </p:blipFill>
        <p:spPr>
          <a:xfrm>
            <a:off x="98930" y="0"/>
            <a:ext cx="1658389" cy="1820091"/>
          </a:xfrm>
          <a:prstGeom prst="rect">
            <a:avLst/>
          </a:prstGeom>
        </p:spPr>
      </p:pic>
      <p:pic>
        <p:nvPicPr>
          <p:cNvPr id="7" name="Obrázok 6"/>
          <p:cNvPicPr>
            <a:picLocks noChangeAspect="1"/>
          </p:cNvPicPr>
          <p:nvPr/>
        </p:nvPicPr>
        <p:blipFill>
          <a:blip r:embed="rId3"/>
          <a:stretch>
            <a:fillRect/>
          </a:stretch>
        </p:blipFill>
        <p:spPr>
          <a:xfrm>
            <a:off x="98930" y="1820091"/>
            <a:ext cx="2583566" cy="2452402"/>
          </a:xfrm>
          <a:prstGeom prst="rect">
            <a:avLst/>
          </a:prstGeom>
        </p:spPr>
      </p:pic>
      <p:pic>
        <p:nvPicPr>
          <p:cNvPr id="10" name="Obrázok 9"/>
          <p:cNvPicPr>
            <a:picLocks noChangeAspect="1"/>
          </p:cNvPicPr>
          <p:nvPr/>
        </p:nvPicPr>
        <p:blipFill>
          <a:blip r:embed="rId4"/>
          <a:stretch>
            <a:fillRect/>
          </a:stretch>
        </p:blipFill>
        <p:spPr>
          <a:xfrm>
            <a:off x="105825" y="4272493"/>
            <a:ext cx="2924757" cy="2520198"/>
          </a:xfrm>
          <a:prstGeom prst="rect">
            <a:avLst/>
          </a:prstGeom>
        </p:spPr>
      </p:pic>
      <p:pic>
        <p:nvPicPr>
          <p:cNvPr id="8" name="Grafik 13"/>
          <p:cNvPicPr>
            <a:picLocks noChangeAspect="1"/>
          </p:cNvPicPr>
          <p:nvPr/>
        </p:nvPicPr>
        <p:blipFill>
          <a:blip r:embed="rId5">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val="0"/>
              </a:ext>
            </a:extLst>
          </a:blip>
          <a:stretch>
            <a:fillRect/>
          </a:stretch>
        </p:blipFill>
        <p:spPr bwMode="auto">
          <a:xfrm>
            <a:off x="8379127" y="4551620"/>
            <a:ext cx="2808312" cy="2111762"/>
          </a:xfrm>
          <a:prstGeom prst="rect">
            <a:avLst/>
          </a:prstGeom>
        </p:spPr>
      </p:pic>
    </p:spTree>
    <p:extLst>
      <p:ext uri="{BB962C8B-B14F-4D97-AF65-F5344CB8AC3E}">
        <p14:creationId xmlns:p14="http://schemas.microsoft.com/office/powerpoint/2010/main" val="33023783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jekt pre obsah 2"/>
          <p:cNvSpPr>
            <a:spLocks noGrp="1"/>
          </p:cNvSpPr>
          <p:nvPr>
            <p:ph idx="1"/>
          </p:nvPr>
        </p:nvSpPr>
        <p:spPr>
          <a:xfrm>
            <a:off x="410308" y="1579440"/>
            <a:ext cx="8299938" cy="4351338"/>
          </a:xfrm>
        </p:spPr>
        <p:txBody>
          <a:bodyPr>
            <a:noAutofit/>
          </a:bodyPr>
          <a:lstStyle/>
          <a:p>
            <a:r>
              <a:rPr lang="en-US" sz="1900" dirty="0">
                <a:latin typeface="Open Sans" panose="020B0604020202020204" charset="0"/>
                <a:ea typeface="Open Sans" panose="020B0604020202020204" charset="0"/>
                <a:cs typeface="Open Sans" panose="020B0604020202020204" charset="0"/>
              </a:rPr>
              <a:t>Motion blur occurs when you have relative motion between</a:t>
            </a:r>
          </a:p>
          <a:p>
            <a:r>
              <a:rPr lang="en-US" sz="1900" dirty="0">
                <a:latin typeface="Open Sans" panose="020B0604020202020204" charset="0"/>
                <a:ea typeface="Open Sans" panose="020B0604020202020204" charset="0"/>
                <a:cs typeface="Open Sans" panose="020B0604020202020204" charset="0"/>
              </a:rPr>
              <a:t>the sensor and target</a:t>
            </a:r>
          </a:p>
          <a:p>
            <a:r>
              <a:rPr lang="en-US" sz="1900" b="1" dirty="0">
                <a:latin typeface="Open Sans" panose="020B0604020202020204" charset="0"/>
                <a:ea typeface="Open Sans" panose="020B0604020202020204" charset="0"/>
                <a:cs typeface="Open Sans" panose="020B0604020202020204" charset="0"/>
              </a:rPr>
              <a:t>The longer the exposure time, more blur there is</a:t>
            </a:r>
          </a:p>
          <a:p>
            <a:r>
              <a:rPr lang="en-US" sz="1900" dirty="0">
                <a:latin typeface="Open Sans" panose="020B0604020202020204" charset="0"/>
                <a:ea typeface="Open Sans" panose="020B0604020202020204" charset="0"/>
                <a:cs typeface="Open Sans" panose="020B0604020202020204" charset="0"/>
              </a:rPr>
              <a:t>It makes the image to look ”softer” and less sharp</a:t>
            </a:r>
          </a:p>
          <a:p>
            <a:r>
              <a:rPr lang="en-US" sz="1900" dirty="0">
                <a:latin typeface="Open Sans" panose="020B0604020202020204" charset="0"/>
                <a:ea typeface="Open Sans" panose="020B0604020202020204" charset="0"/>
                <a:cs typeface="Open Sans" panose="020B0604020202020204" charset="0"/>
              </a:rPr>
              <a:t>To </a:t>
            </a:r>
            <a:r>
              <a:rPr lang="en-US" sz="1900" dirty="0" err="1">
                <a:latin typeface="Open Sans" panose="020B0604020202020204" charset="0"/>
                <a:ea typeface="Open Sans" panose="020B0604020202020204" charset="0"/>
                <a:cs typeface="Open Sans" panose="020B0604020202020204" charset="0"/>
              </a:rPr>
              <a:t>maximise</a:t>
            </a:r>
            <a:r>
              <a:rPr lang="en-US" sz="1900" dirty="0">
                <a:latin typeface="Open Sans" panose="020B0604020202020204" charset="0"/>
                <a:ea typeface="Open Sans" panose="020B0604020202020204" charset="0"/>
                <a:cs typeface="Open Sans" panose="020B0604020202020204" charset="0"/>
              </a:rPr>
              <a:t> signal you would like to use as long exposure</a:t>
            </a:r>
            <a:r>
              <a:rPr lang="sk-SK" sz="1900" dirty="0">
                <a:latin typeface="Open Sans" panose="020B0604020202020204" charset="0"/>
                <a:ea typeface="Open Sans" panose="020B0604020202020204" charset="0"/>
                <a:cs typeface="Open Sans" panose="020B0604020202020204" charset="0"/>
              </a:rPr>
              <a:t> </a:t>
            </a:r>
            <a:r>
              <a:rPr lang="en-US" sz="1900" dirty="0">
                <a:latin typeface="Open Sans" panose="020B0604020202020204" charset="0"/>
                <a:ea typeface="Open Sans" panose="020B0604020202020204" charset="0"/>
                <a:cs typeface="Open Sans" panose="020B0604020202020204" charset="0"/>
              </a:rPr>
              <a:t>time as possible, but </a:t>
            </a:r>
            <a:r>
              <a:rPr lang="en-US" sz="1900" b="1" dirty="0">
                <a:latin typeface="Open Sans" panose="020B0604020202020204" charset="0"/>
                <a:ea typeface="Open Sans" panose="020B0604020202020204" charset="0"/>
                <a:cs typeface="Open Sans" panose="020B0604020202020204" charset="0"/>
              </a:rPr>
              <a:t>from blur perspective the shorter</a:t>
            </a:r>
            <a:r>
              <a:rPr lang="sk-SK" sz="1900" b="1" dirty="0">
                <a:latin typeface="Open Sans" panose="020B0604020202020204" charset="0"/>
                <a:ea typeface="Open Sans" panose="020B0604020202020204" charset="0"/>
                <a:cs typeface="Open Sans" panose="020B0604020202020204" charset="0"/>
              </a:rPr>
              <a:t> </a:t>
            </a:r>
            <a:r>
              <a:rPr lang="en-US" sz="1900" b="1" dirty="0">
                <a:latin typeface="Open Sans" panose="020B0604020202020204" charset="0"/>
                <a:ea typeface="Open Sans" panose="020B0604020202020204" charset="0"/>
                <a:cs typeface="Open Sans" panose="020B0604020202020204" charset="0"/>
              </a:rPr>
              <a:t>exposure time would be better</a:t>
            </a:r>
            <a:r>
              <a:rPr lang="en-US" sz="1900" dirty="0">
                <a:latin typeface="Open Sans" panose="020B0604020202020204" charset="0"/>
                <a:ea typeface="Open Sans" panose="020B0604020202020204" charset="0"/>
                <a:cs typeface="Open Sans" panose="020B0604020202020204" charset="0"/>
              </a:rPr>
              <a:t>. </a:t>
            </a:r>
            <a:r>
              <a:rPr lang="en-US" sz="1900" b="1" dirty="0">
                <a:latin typeface="Open Sans" panose="020B0604020202020204" charset="0"/>
                <a:ea typeface="Open Sans" panose="020B0604020202020204" charset="0"/>
                <a:cs typeface="Open Sans" panose="020B0604020202020204" charset="0"/>
              </a:rPr>
              <a:t>You need to compromise</a:t>
            </a:r>
            <a:endParaRPr lang="sk-SK" sz="1900" b="1" dirty="0">
              <a:latin typeface="Open Sans" panose="020B0604020202020204" charset="0"/>
              <a:ea typeface="Open Sans" panose="020B0604020202020204" charset="0"/>
              <a:cs typeface="Open Sans" panose="020B0604020202020204" charset="0"/>
            </a:endParaRPr>
          </a:p>
          <a:p>
            <a:r>
              <a:rPr lang="sk-SK" sz="1900" b="1" dirty="0" err="1">
                <a:latin typeface="Open Sans" panose="020B0604020202020204" charset="0"/>
                <a:ea typeface="Open Sans" panose="020B0604020202020204" charset="0"/>
                <a:cs typeface="Open Sans" panose="020B0604020202020204" charset="0"/>
              </a:rPr>
              <a:t>Be</a:t>
            </a:r>
            <a:r>
              <a:rPr lang="sk-SK" sz="1900" b="1" dirty="0">
                <a:latin typeface="Open Sans" panose="020B0604020202020204" charset="0"/>
                <a:ea typeface="Open Sans" panose="020B0604020202020204" charset="0"/>
                <a:cs typeface="Open Sans" panose="020B0604020202020204" charset="0"/>
              </a:rPr>
              <a:t> </a:t>
            </a:r>
            <a:r>
              <a:rPr lang="sk-SK" sz="1900" b="1" dirty="0" err="1">
                <a:latin typeface="Open Sans" panose="020B0604020202020204" charset="0"/>
                <a:ea typeface="Open Sans" panose="020B0604020202020204" charset="0"/>
                <a:cs typeface="Open Sans" panose="020B0604020202020204" charset="0"/>
              </a:rPr>
              <a:t>careful</a:t>
            </a:r>
            <a:r>
              <a:rPr lang="sk-SK" sz="1900" b="1" dirty="0">
                <a:latin typeface="Open Sans" panose="020B0604020202020204" charset="0"/>
                <a:ea typeface="Open Sans" panose="020B0604020202020204" charset="0"/>
                <a:cs typeface="Open Sans" panose="020B0604020202020204" charset="0"/>
              </a:rPr>
              <a:t> of </a:t>
            </a:r>
            <a:r>
              <a:rPr lang="sk-SK" sz="1900" b="1" dirty="0" err="1">
                <a:latin typeface="Open Sans" panose="020B0604020202020204" charset="0"/>
                <a:ea typeface="Open Sans" panose="020B0604020202020204" charset="0"/>
                <a:cs typeface="Open Sans" panose="020B0604020202020204" charset="0"/>
              </a:rPr>
              <a:t>overexposure</a:t>
            </a:r>
            <a:r>
              <a:rPr lang="sk-SK" sz="1900" b="1" dirty="0">
                <a:latin typeface="Open Sans" panose="020B0604020202020204" charset="0"/>
                <a:ea typeface="Open Sans" panose="020B0604020202020204" charset="0"/>
                <a:cs typeface="Open Sans" panose="020B0604020202020204" charset="0"/>
              </a:rPr>
              <a:t> (more </a:t>
            </a:r>
            <a:r>
              <a:rPr lang="sk-SK" sz="1900" b="1" dirty="0" err="1">
                <a:latin typeface="Open Sans" panose="020B0604020202020204" charset="0"/>
                <a:ea typeface="Open Sans" panose="020B0604020202020204" charset="0"/>
                <a:cs typeface="Open Sans" panose="020B0604020202020204" charset="0"/>
              </a:rPr>
              <a:t>signal</a:t>
            </a:r>
            <a:r>
              <a:rPr lang="sk-SK" sz="1900" b="1" dirty="0">
                <a:latin typeface="Open Sans" panose="020B0604020202020204" charset="0"/>
                <a:ea typeface="Open Sans" panose="020B0604020202020204" charset="0"/>
                <a:cs typeface="Open Sans" panose="020B0604020202020204" charset="0"/>
              </a:rPr>
              <a:t> </a:t>
            </a:r>
            <a:r>
              <a:rPr lang="sk-SK" sz="1900" b="1" dirty="0" err="1">
                <a:latin typeface="Open Sans" panose="020B0604020202020204" charset="0"/>
                <a:ea typeface="Open Sans" panose="020B0604020202020204" charset="0"/>
                <a:cs typeface="Open Sans" panose="020B0604020202020204" charset="0"/>
              </a:rPr>
              <a:t>than</a:t>
            </a:r>
            <a:r>
              <a:rPr lang="sk-SK" sz="1900" b="1" dirty="0">
                <a:latin typeface="Open Sans" panose="020B0604020202020204" charset="0"/>
                <a:ea typeface="Open Sans" panose="020B0604020202020204" charset="0"/>
                <a:cs typeface="Open Sans" panose="020B0604020202020204" charset="0"/>
              </a:rPr>
              <a:t> </a:t>
            </a:r>
            <a:r>
              <a:rPr lang="sk-SK" sz="1900" b="1" dirty="0" err="1">
                <a:latin typeface="Open Sans" panose="020B0604020202020204" charset="0"/>
                <a:ea typeface="Open Sans" panose="020B0604020202020204" charset="0"/>
                <a:cs typeface="Open Sans" panose="020B0604020202020204" charset="0"/>
              </a:rPr>
              <a:t>can</a:t>
            </a:r>
            <a:r>
              <a:rPr lang="sk-SK" sz="1900" b="1" dirty="0">
                <a:latin typeface="Open Sans" panose="020B0604020202020204" charset="0"/>
                <a:ea typeface="Open Sans" panose="020B0604020202020204" charset="0"/>
                <a:cs typeface="Open Sans" panose="020B0604020202020204" charset="0"/>
              </a:rPr>
              <a:t> </a:t>
            </a:r>
            <a:r>
              <a:rPr lang="sk-SK" sz="1900" b="1" dirty="0" err="1">
                <a:latin typeface="Open Sans" panose="020B0604020202020204" charset="0"/>
                <a:ea typeface="Open Sans" panose="020B0604020202020204" charset="0"/>
                <a:cs typeface="Open Sans" panose="020B0604020202020204" charset="0"/>
              </a:rPr>
              <a:t>be</a:t>
            </a:r>
            <a:r>
              <a:rPr lang="sk-SK" sz="1900" b="1" dirty="0">
                <a:latin typeface="Open Sans" panose="020B0604020202020204" charset="0"/>
                <a:ea typeface="Open Sans" panose="020B0604020202020204" charset="0"/>
                <a:cs typeface="Open Sans" panose="020B0604020202020204" charset="0"/>
              </a:rPr>
              <a:t> </a:t>
            </a:r>
            <a:r>
              <a:rPr lang="sk-SK" sz="1900" b="1" dirty="0" err="1">
                <a:latin typeface="Open Sans" panose="020B0604020202020204" charset="0"/>
                <a:ea typeface="Open Sans" panose="020B0604020202020204" charset="0"/>
                <a:cs typeface="Open Sans" panose="020B0604020202020204" charset="0"/>
              </a:rPr>
              <a:t>recorded</a:t>
            </a:r>
            <a:r>
              <a:rPr lang="sk-SK" sz="1900" b="1" dirty="0">
                <a:latin typeface="Open Sans" panose="020B0604020202020204" charset="0"/>
                <a:ea typeface="Open Sans" panose="020B0604020202020204" charset="0"/>
                <a:cs typeface="Open Sans" panose="020B0604020202020204" charset="0"/>
              </a:rPr>
              <a:t>) </a:t>
            </a:r>
            <a:r>
              <a:rPr lang="sk-SK" sz="1900" b="1" dirty="0" err="1">
                <a:latin typeface="Open Sans" panose="020B0604020202020204" charset="0"/>
                <a:ea typeface="Open Sans" panose="020B0604020202020204" charset="0"/>
                <a:cs typeface="Open Sans" panose="020B0604020202020204" charset="0"/>
              </a:rPr>
              <a:t>underexposure</a:t>
            </a:r>
            <a:r>
              <a:rPr lang="sk-SK" sz="1900" b="1" dirty="0">
                <a:latin typeface="Open Sans" panose="020B0604020202020204" charset="0"/>
                <a:ea typeface="Open Sans" panose="020B0604020202020204" charset="0"/>
                <a:cs typeface="Open Sans" panose="020B0604020202020204" charset="0"/>
              </a:rPr>
              <a:t> (</a:t>
            </a:r>
            <a:r>
              <a:rPr lang="sk-SK" sz="1900" b="1" dirty="0" err="1">
                <a:latin typeface="Open Sans" panose="020B0604020202020204" charset="0"/>
                <a:ea typeface="Open Sans" panose="020B0604020202020204" charset="0"/>
                <a:cs typeface="Open Sans" panose="020B0604020202020204" charset="0"/>
              </a:rPr>
              <a:t>low</a:t>
            </a:r>
            <a:r>
              <a:rPr lang="sk-SK" sz="1900" b="1" dirty="0">
                <a:latin typeface="Open Sans" panose="020B0604020202020204" charset="0"/>
                <a:ea typeface="Open Sans" panose="020B0604020202020204" charset="0"/>
                <a:cs typeface="Open Sans" panose="020B0604020202020204" charset="0"/>
              </a:rPr>
              <a:t> </a:t>
            </a:r>
            <a:r>
              <a:rPr lang="sk-SK" sz="1900" b="1" dirty="0" err="1">
                <a:latin typeface="Open Sans" panose="020B0604020202020204" charset="0"/>
                <a:ea typeface="Open Sans" panose="020B0604020202020204" charset="0"/>
                <a:cs typeface="Open Sans" panose="020B0604020202020204" charset="0"/>
              </a:rPr>
              <a:t>signal</a:t>
            </a:r>
            <a:r>
              <a:rPr lang="sk-SK" sz="1900" b="1" dirty="0">
                <a:latin typeface="Open Sans" panose="020B0604020202020204" charset="0"/>
                <a:ea typeface="Open Sans" panose="020B0604020202020204" charset="0"/>
                <a:cs typeface="Open Sans" panose="020B0604020202020204" charset="0"/>
              </a:rPr>
              <a:t> and </a:t>
            </a:r>
            <a:r>
              <a:rPr lang="sk-SK" sz="1900" b="1" dirty="0" err="1">
                <a:latin typeface="Open Sans" panose="020B0604020202020204" charset="0"/>
                <a:ea typeface="Open Sans" panose="020B0604020202020204" charset="0"/>
                <a:cs typeface="Open Sans" panose="020B0604020202020204" charset="0"/>
              </a:rPr>
              <a:t>low</a:t>
            </a:r>
            <a:r>
              <a:rPr lang="sk-SK" sz="1900" b="1" dirty="0">
                <a:latin typeface="Open Sans" panose="020B0604020202020204" charset="0"/>
                <a:ea typeface="Open Sans" panose="020B0604020202020204" charset="0"/>
                <a:cs typeface="Open Sans" panose="020B0604020202020204" charset="0"/>
              </a:rPr>
              <a:t> SNR)</a:t>
            </a:r>
          </a:p>
          <a:p>
            <a:r>
              <a:rPr lang="sk-SK" sz="1900" dirty="0">
                <a:latin typeface="Open Sans" panose="020B0604020202020204" charset="0"/>
                <a:ea typeface="Open Sans" panose="020B0604020202020204" charset="0"/>
                <a:cs typeface="Open Sans" panose="020B0604020202020204" charset="0"/>
              </a:rPr>
              <a:t>Rule of </a:t>
            </a:r>
            <a:r>
              <a:rPr lang="sk-SK" sz="1900" dirty="0" err="1">
                <a:latin typeface="Open Sans" panose="020B0604020202020204" charset="0"/>
                <a:ea typeface="Open Sans" panose="020B0604020202020204" charset="0"/>
                <a:cs typeface="Open Sans" panose="020B0604020202020204" charset="0"/>
              </a:rPr>
              <a:t>thumb</a:t>
            </a:r>
            <a:r>
              <a:rPr lang="sk-SK" sz="1900" dirty="0">
                <a:latin typeface="Open Sans" panose="020B0604020202020204" charset="0"/>
                <a:ea typeface="Open Sans" panose="020B0604020202020204" charset="0"/>
                <a:cs typeface="Open Sans" panose="020B0604020202020204" charset="0"/>
              </a:rPr>
              <a:t>: To set </a:t>
            </a:r>
            <a:r>
              <a:rPr lang="sk-SK" sz="1900" dirty="0" err="1">
                <a:latin typeface="Open Sans" panose="020B0604020202020204" charset="0"/>
                <a:ea typeface="Open Sans" panose="020B0604020202020204" charset="0"/>
                <a:cs typeface="Open Sans" panose="020B0604020202020204" charset="0"/>
              </a:rPr>
              <a:t>the</a:t>
            </a:r>
            <a:r>
              <a:rPr lang="sk-SK" sz="1900" dirty="0">
                <a:latin typeface="Open Sans" panose="020B0604020202020204" charset="0"/>
                <a:ea typeface="Open Sans" panose="020B0604020202020204" charset="0"/>
                <a:cs typeface="Open Sans" panose="020B0604020202020204" charset="0"/>
              </a:rPr>
              <a:t> </a:t>
            </a:r>
            <a:r>
              <a:rPr lang="sk-SK" sz="1900" dirty="0" err="1">
                <a:latin typeface="Open Sans" panose="020B0604020202020204" charset="0"/>
                <a:ea typeface="Open Sans" panose="020B0604020202020204" charset="0"/>
                <a:cs typeface="Open Sans" panose="020B0604020202020204" charset="0"/>
              </a:rPr>
              <a:t>suitable</a:t>
            </a:r>
            <a:r>
              <a:rPr lang="sk-SK" sz="1900" dirty="0">
                <a:latin typeface="Open Sans" panose="020B0604020202020204" charset="0"/>
                <a:ea typeface="Open Sans" panose="020B0604020202020204" charset="0"/>
                <a:cs typeface="Open Sans" panose="020B0604020202020204" charset="0"/>
              </a:rPr>
              <a:t> </a:t>
            </a:r>
            <a:r>
              <a:rPr lang="sk-SK" sz="1900" dirty="0" err="1">
                <a:latin typeface="Open Sans" panose="020B0604020202020204" charset="0"/>
                <a:ea typeface="Open Sans" panose="020B0604020202020204" charset="0"/>
                <a:cs typeface="Open Sans" panose="020B0604020202020204" charset="0"/>
              </a:rPr>
              <a:t>frame</a:t>
            </a:r>
            <a:r>
              <a:rPr lang="sk-SK" sz="1900" dirty="0">
                <a:latin typeface="Open Sans" panose="020B0604020202020204" charset="0"/>
                <a:ea typeface="Open Sans" panose="020B0604020202020204" charset="0"/>
                <a:cs typeface="Open Sans" panose="020B0604020202020204" charset="0"/>
              </a:rPr>
              <a:t> </a:t>
            </a:r>
            <a:r>
              <a:rPr lang="sk-SK" sz="1900" dirty="0" err="1">
                <a:latin typeface="Open Sans" panose="020B0604020202020204" charset="0"/>
                <a:ea typeface="Open Sans" panose="020B0604020202020204" charset="0"/>
                <a:cs typeface="Open Sans" panose="020B0604020202020204" charset="0"/>
              </a:rPr>
              <a:t>time</a:t>
            </a:r>
            <a:r>
              <a:rPr lang="sk-SK" sz="1900" dirty="0">
                <a:latin typeface="Open Sans" panose="020B0604020202020204" charset="0"/>
                <a:ea typeface="Open Sans" panose="020B0604020202020204" charset="0"/>
                <a:cs typeface="Open Sans" panose="020B0604020202020204" charset="0"/>
              </a:rPr>
              <a:t>, </a:t>
            </a:r>
            <a:r>
              <a:rPr lang="sk-SK" sz="1900" dirty="0" err="1">
                <a:latin typeface="Open Sans" panose="020B0604020202020204" charset="0"/>
                <a:ea typeface="Open Sans" panose="020B0604020202020204" charset="0"/>
                <a:cs typeface="Open Sans" panose="020B0604020202020204" charset="0"/>
              </a:rPr>
              <a:t>the</a:t>
            </a:r>
            <a:r>
              <a:rPr lang="sk-SK" sz="1900" dirty="0">
                <a:latin typeface="Open Sans" panose="020B0604020202020204" charset="0"/>
                <a:ea typeface="Open Sans" panose="020B0604020202020204" charset="0"/>
                <a:cs typeface="Open Sans" panose="020B0604020202020204" charset="0"/>
              </a:rPr>
              <a:t> </a:t>
            </a:r>
            <a:r>
              <a:rPr lang="sk-SK" sz="1900" dirty="0" err="1">
                <a:latin typeface="Open Sans" panose="020B0604020202020204" charset="0"/>
                <a:ea typeface="Open Sans" panose="020B0604020202020204" charset="0"/>
                <a:cs typeface="Open Sans" panose="020B0604020202020204" charset="0"/>
              </a:rPr>
              <a:t>recorded</a:t>
            </a:r>
            <a:r>
              <a:rPr lang="sk-SK" sz="1900" dirty="0">
                <a:latin typeface="Open Sans" panose="020B0604020202020204" charset="0"/>
                <a:ea typeface="Open Sans" panose="020B0604020202020204" charset="0"/>
                <a:cs typeface="Open Sans" panose="020B0604020202020204" charset="0"/>
              </a:rPr>
              <a:t> </a:t>
            </a:r>
            <a:r>
              <a:rPr lang="sk-SK" sz="1900" dirty="0" err="1">
                <a:latin typeface="Open Sans" panose="020B0604020202020204" charset="0"/>
                <a:ea typeface="Open Sans" panose="020B0604020202020204" charset="0"/>
                <a:cs typeface="Open Sans" panose="020B0604020202020204" charset="0"/>
              </a:rPr>
              <a:t>signal</a:t>
            </a:r>
            <a:r>
              <a:rPr lang="sk-SK" sz="1900" dirty="0">
                <a:latin typeface="Open Sans" panose="020B0604020202020204" charset="0"/>
                <a:ea typeface="Open Sans" panose="020B0604020202020204" charset="0"/>
                <a:cs typeface="Open Sans" panose="020B0604020202020204" charset="0"/>
              </a:rPr>
              <a:t> of a </a:t>
            </a:r>
            <a:r>
              <a:rPr lang="sk-SK" sz="1900" dirty="0" err="1">
                <a:latin typeface="Open Sans" panose="020B0604020202020204" charset="0"/>
                <a:ea typeface="Open Sans" panose="020B0604020202020204" charset="0"/>
                <a:cs typeface="Open Sans" panose="020B0604020202020204" charset="0"/>
              </a:rPr>
              <a:t>white</a:t>
            </a:r>
            <a:r>
              <a:rPr lang="sk-SK" sz="1900" dirty="0">
                <a:latin typeface="Open Sans" panose="020B0604020202020204" charset="0"/>
                <a:ea typeface="Open Sans" panose="020B0604020202020204" charset="0"/>
                <a:cs typeface="Open Sans" panose="020B0604020202020204" charset="0"/>
              </a:rPr>
              <a:t> </a:t>
            </a:r>
            <a:r>
              <a:rPr lang="sk-SK" sz="1900" dirty="0" err="1">
                <a:latin typeface="Open Sans" panose="020B0604020202020204" charset="0"/>
                <a:ea typeface="Open Sans" panose="020B0604020202020204" charset="0"/>
                <a:cs typeface="Open Sans" panose="020B0604020202020204" charset="0"/>
              </a:rPr>
              <a:t>target</a:t>
            </a:r>
            <a:r>
              <a:rPr lang="sk-SK" sz="1900" dirty="0">
                <a:latin typeface="Open Sans" panose="020B0604020202020204" charset="0"/>
                <a:ea typeface="Open Sans" panose="020B0604020202020204" charset="0"/>
                <a:cs typeface="Open Sans" panose="020B0604020202020204" charset="0"/>
              </a:rPr>
              <a:t> </a:t>
            </a:r>
            <a:r>
              <a:rPr lang="sk-SK" sz="1900" dirty="0" err="1">
                <a:latin typeface="Open Sans" panose="020B0604020202020204" charset="0"/>
                <a:ea typeface="Open Sans" panose="020B0604020202020204" charset="0"/>
                <a:cs typeface="Open Sans" panose="020B0604020202020204" charset="0"/>
              </a:rPr>
              <a:t>is</a:t>
            </a:r>
            <a:r>
              <a:rPr lang="sk-SK" sz="1900" dirty="0">
                <a:latin typeface="Open Sans" panose="020B0604020202020204" charset="0"/>
                <a:ea typeface="Open Sans" panose="020B0604020202020204" charset="0"/>
                <a:cs typeface="Open Sans" panose="020B0604020202020204" charset="0"/>
              </a:rPr>
              <a:t> at </a:t>
            </a:r>
            <a:r>
              <a:rPr lang="sk-SK" sz="1900" dirty="0" err="1">
                <a:latin typeface="Open Sans" panose="020B0604020202020204" charset="0"/>
                <a:ea typeface="Open Sans" panose="020B0604020202020204" charset="0"/>
                <a:cs typeface="Open Sans" panose="020B0604020202020204" charset="0"/>
              </a:rPr>
              <a:t>about</a:t>
            </a:r>
            <a:r>
              <a:rPr lang="sk-SK" sz="1900" dirty="0">
                <a:latin typeface="Open Sans" panose="020B0604020202020204" charset="0"/>
                <a:ea typeface="Open Sans" panose="020B0604020202020204" charset="0"/>
                <a:cs typeface="Open Sans" panose="020B0604020202020204" charset="0"/>
              </a:rPr>
              <a:t> 75% of </a:t>
            </a:r>
            <a:r>
              <a:rPr lang="sk-SK" sz="1900" dirty="0" err="1">
                <a:latin typeface="Open Sans" panose="020B0604020202020204" charset="0"/>
                <a:ea typeface="Open Sans" panose="020B0604020202020204" charset="0"/>
                <a:cs typeface="Open Sans" panose="020B0604020202020204" charset="0"/>
              </a:rPr>
              <a:t>capacity</a:t>
            </a:r>
            <a:r>
              <a:rPr lang="sk-SK" sz="1900" dirty="0">
                <a:latin typeface="Open Sans" panose="020B0604020202020204" charset="0"/>
                <a:ea typeface="Open Sans" panose="020B0604020202020204" charset="0"/>
                <a:cs typeface="Open Sans" panose="020B0604020202020204" charset="0"/>
              </a:rPr>
              <a:t> (</a:t>
            </a:r>
            <a:r>
              <a:rPr lang="sk-SK" sz="1900" dirty="0" err="1">
                <a:latin typeface="Open Sans" panose="020B0604020202020204" charset="0"/>
                <a:ea typeface="Open Sans" panose="020B0604020202020204" charset="0"/>
                <a:cs typeface="Open Sans" panose="020B0604020202020204" charset="0"/>
              </a:rPr>
              <a:t>there</a:t>
            </a:r>
            <a:r>
              <a:rPr lang="sk-SK" sz="1900" dirty="0">
                <a:latin typeface="Open Sans" panose="020B0604020202020204" charset="0"/>
                <a:ea typeface="Open Sans" panose="020B0604020202020204" charset="0"/>
                <a:cs typeface="Open Sans" panose="020B0604020202020204" charset="0"/>
              </a:rPr>
              <a:t> </a:t>
            </a:r>
            <a:r>
              <a:rPr lang="sk-SK" sz="1900" dirty="0" err="1">
                <a:latin typeface="Open Sans" panose="020B0604020202020204" charset="0"/>
                <a:ea typeface="Open Sans" panose="020B0604020202020204" charset="0"/>
                <a:cs typeface="Open Sans" panose="020B0604020202020204" charset="0"/>
              </a:rPr>
              <a:t>is</a:t>
            </a:r>
            <a:r>
              <a:rPr lang="sk-SK" sz="1900" dirty="0">
                <a:latin typeface="Open Sans" panose="020B0604020202020204" charset="0"/>
                <a:ea typeface="Open Sans" panose="020B0604020202020204" charset="0"/>
                <a:cs typeface="Open Sans" panose="020B0604020202020204" charset="0"/>
              </a:rPr>
              <a:t> </a:t>
            </a:r>
            <a:r>
              <a:rPr lang="sk-SK" sz="1900" dirty="0" err="1">
                <a:latin typeface="Open Sans" panose="020B0604020202020204" charset="0"/>
                <a:ea typeface="Open Sans" panose="020B0604020202020204" charset="0"/>
                <a:cs typeface="Open Sans" panose="020B0604020202020204" charset="0"/>
              </a:rPr>
              <a:t>some</a:t>
            </a:r>
            <a:r>
              <a:rPr lang="sk-SK" sz="1900" dirty="0">
                <a:latin typeface="Open Sans" panose="020B0604020202020204" charset="0"/>
                <a:ea typeface="Open Sans" panose="020B0604020202020204" charset="0"/>
                <a:cs typeface="Open Sans" panose="020B0604020202020204" charset="0"/>
              </a:rPr>
              <a:t> </a:t>
            </a:r>
            <a:r>
              <a:rPr lang="sk-SK" sz="1900" dirty="0" err="1">
                <a:latin typeface="Open Sans" panose="020B0604020202020204" charset="0"/>
                <a:ea typeface="Open Sans" panose="020B0604020202020204" charset="0"/>
                <a:cs typeface="Open Sans" panose="020B0604020202020204" charset="0"/>
              </a:rPr>
              <a:t>reserved</a:t>
            </a:r>
            <a:r>
              <a:rPr lang="sk-SK" sz="1900" dirty="0">
                <a:latin typeface="Open Sans" panose="020B0604020202020204" charset="0"/>
                <a:ea typeface="Open Sans" panose="020B0604020202020204" charset="0"/>
                <a:cs typeface="Open Sans" panose="020B0604020202020204" charset="0"/>
              </a:rPr>
              <a:t> </a:t>
            </a:r>
            <a:r>
              <a:rPr lang="sk-SK" sz="1900" dirty="0" err="1">
                <a:latin typeface="Open Sans" panose="020B0604020202020204" charset="0"/>
                <a:ea typeface="Open Sans" panose="020B0604020202020204" charset="0"/>
                <a:cs typeface="Open Sans" panose="020B0604020202020204" charset="0"/>
              </a:rPr>
              <a:t>capacity</a:t>
            </a:r>
            <a:r>
              <a:rPr lang="sk-SK" sz="1900" dirty="0">
                <a:latin typeface="Open Sans" panose="020B0604020202020204" charset="0"/>
                <a:ea typeface="Open Sans" panose="020B0604020202020204" charset="0"/>
                <a:cs typeface="Open Sans" panose="020B0604020202020204" charset="0"/>
              </a:rPr>
              <a:t>)</a:t>
            </a:r>
          </a:p>
          <a:p>
            <a:endParaRPr lang="sk-SK" sz="1900" b="1" dirty="0">
              <a:latin typeface="Open Sans" panose="020B0604020202020204" charset="0"/>
              <a:ea typeface="Open Sans" panose="020B0604020202020204" charset="0"/>
              <a:cs typeface="Open Sans" panose="020B0604020202020204" charset="0"/>
            </a:endParaRPr>
          </a:p>
        </p:txBody>
      </p:sp>
      <p:sp>
        <p:nvSpPr>
          <p:cNvPr id="5" name="Obdĺžnik 4">
            <a:extLst>
              <a:ext uri="{FF2B5EF4-FFF2-40B4-BE49-F238E27FC236}">
                <a16:creationId xmlns:a16="http://schemas.microsoft.com/office/drawing/2014/main" id="{D68F0DA4-CF60-E29F-AFCF-14706F92ABBC}"/>
              </a:ext>
            </a:extLst>
          </p:cNvPr>
          <p:cNvSpPr/>
          <p:nvPr/>
        </p:nvSpPr>
        <p:spPr>
          <a:xfrm>
            <a:off x="1" y="203460"/>
            <a:ext cx="12191999" cy="941045"/>
          </a:xfrm>
          <a:prstGeom prst="rect">
            <a:avLst/>
          </a:prstGeom>
          <a:solidFill>
            <a:srgbClr val="21BC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k-SK" sz="3200" dirty="0" err="1"/>
              <a:t>Motion</a:t>
            </a:r>
            <a:r>
              <a:rPr lang="sk-SK" sz="3200" dirty="0"/>
              <a:t> </a:t>
            </a:r>
            <a:r>
              <a:rPr lang="sk-SK" sz="3200" dirty="0" err="1"/>
              <a:t>blur</a:t>
            </a:r>
            <a:endParaRPr lang="sk-SK" sz="3200" dirty="0"/>
          </a:p>
        </p:txBody>
      </p:sp>
    </p:spTree>
    <p:extLst>
      <p:ext uri="{BB962C8B-B14F-4D97-AF65-F5344CB8AC3E}">
        <p14:creationId xmlns:p14="http://schemas.microsoft.com/office/powerpoint/2010/main" val="13224565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jekt pre obsah 2"/>
          <p:cNvSpPr>
            <a:spLocks noGrp="1"/>
          </p:cNvSpPr>
          <p:nvPr>
            <p:ph idx="1"/>
          </p:nvPr>
        </p:nvSpPr>
        <p:spPr>
          <a:xfrm>
            <a:off x="410308" y="1579440"/>
            <a:ext cx="7326923" cy="4351338"/>
          </a:xfrm>
        </p:spPr>
        <p:txBody>
          <a:bodyPr>
            <a:noAutofit/>
          </a:bodyPr>
          <a:lstStyle/>
          <a:p>
            <a:r>
              <a:rPr lang="en-US" sz="1900" dirty="0">
                <a:latin typeface="Open Sans" panose="020B0604020202020204" charset="0"/>
                <a:ea typeface="Open Sans" panose="020B0604020202020204" charset="0"/>
                <a:cs typeface="Open Sans" panose="020B0604020202020204" charset="0"/>
              </a:rPr>
              <a:t>Binning is the procedure of combining the signal from a number of adjacent pixels into an output for a single pixel</a:t>
            </a:r>
          </a:p>
          <a:p>
            <a:r>
              <a:rPr lang="en-US" sz="1900" dirty="0">
                <a:latin typeface="Open Sans" panose="020B0604020202020204" charset="0"/>
                <a:ea typeface="Open Sans" panose="020B0604020202020204" charset="0"/>
                <a:cs typeface="Open Sans" panose="020B0604020202020204" charset="0"/>
              </a:rPr>
              <a:t>Binning can be on-chip (summing) or off-chip (summing or averaging)</a:t>
            </a:r>
          </a:p>
          <a:p>
            <a:r>
              <a:rPr lang="en-US" sz="1900" dirty="0">
                <a:latin typeface="Open Sans" panose="020B0604020202020204" charset="0"/>
                <a:ea typeface="Open Sans" panose="020B0604020202020204" charset="0"/>
                <a:cs typeface="Open Sans" panose="020B0604020202020204" charset="0"/>
              </a:rPr>
              <a:t>In all AISA instruments non-symmetrical </a:t>
            </a:r>
            <a:r>
              <a:rPr lang="sk-SK" sz="1900" dirty="0">
                <a:latin typeface="Open Sans" panose="020B0604020202020204" charset="0"/>
                <a:ea typeface="Open Sans" panose="020B0604020202020204" charset="0"/>
                <a:cs typeface="Open Sans" panose="020B0604020202020204" charset="0"/>
              </a:rPr>
              <a:t>(2x1, 2x4, 2x8) </a:t>
            </a:r>
            <a:r>
              <a:rPr lang="en-US" sz="1900" dirty="0">
                <a:latin typeface="Open Sans" panose="020B0604020202020204" charset="0"/>
                <a:ea typeface="Open Sans" panose="020B0604020202020204" charset="0"/>
                <a:cs typeface="Open Sans" panose="020B0604020202020204" charset="0"/>
              </a:rPr>
              <a:t>binning is preferred</a:t>
            </a:r>
          </a:p>
          <a:p>
            <a:r>
              <a:rPr lang="en-US" sz="1900" dirty="0">
                <a:latin typeface="Open Sans" panose="020B0604020202020204" charset="0"/>
                <a:ea typeface="Open Sans" panose="020B0604020202020204" charset="0"/>
                <a:cs typeface="Open Sans" panose="020B0604020202020204" charset="0"/>
              </a:rPr>
              <a:t>Vertical binning setting defines spectral bandwidth</a:t>
            </a:r>
          </a:p>
          <a:p>
            <a:r>
              <a:rPr lang="en-US" sz="1900" dirty="0">
                <a:latin typeface="Open Sans" panose="020B0604020202020204" charset="0"/>
                <a:ea typeface="Open Sans" panose="020B0604020202020204" charset="0"/>
                <a:cs typeface="Open Sans" panose="020B0604020202020204" charset="0"/>
              </a:rPr>
              <a:t>Horizontal binning controls spatial resolution</a:t>
            </a:r>
            <a:endParaRPr lang="sk-SK" sz="1900" dirty="0">
              <a:latin typeface="Open Sans" panose="020B0604020202020204" charset="0"/>
              <a:ea typeface="Open Sans" panose="020B0604020202020204" charset="0"/>
              <a:cs typeface="Open Sans" panose="020B0604020202020204" charset="0"/>
            </a:endParaRPr>
          </a:p>
          <a:p>
            <a:r>
              <a:rPr lang="en-US" sz="1900" dirty="0">
                <a:latin typeface="Open Sans" panose="020B0604020202020204" charset="0"/>
                <a:ea typeface="Open Sans" panose="020B0604020202020204" charset="0"/>
                <a:cs typeface="Open Sans" panose="020B0604020202020204" charset="0"/>
              </a:rPr>
              <a:t>Frame rate is independent of binning</a:t>
            </a:r>
          </a:p>
          <a:p>
            <a:r>
              <a:rPr lang="en-US" sz="1900" dirty="0">
                <a:latin typeface="Open Sans" panose="020B0604020202020204" charset="0"/>
                <a:ea typeface="Open Sans" panose="020B0604020202020204" charset="0"/>
                <a:cs typeface="Open Sans" panose="020B0604020202020204" charset="0"/>
              </a:rPr>
              <a:t>SNR improves by up to square root of </a:t>
            </a:r>
            <a:r>
              <a:rPr lang="sk-SK" sz="1900" dirty="0" err="1">
                <a:latin typeface="Open Sans" panose="020B0604020202020204" charset="0"/>
                <a:ea typeface="Open Sans" panose="020B0604020202020204" charset="0"/>
                <a:cs typeface="Open Sans" panose="020B0604020202020204" charset="0"/>
              </a:rPr>
              <a:t>the</a:t>
            </a:r>
            <a:r>
              <a:rPr lang="sk-SK" sz="1900" dirty="0">
                <a:latin typeface="Open Sans" panose="020B0604020202020204" charset="0"/>
                <a:ea typeface="Open Sans" panose="020B0604020202020204" charset="0"/>
                <a:cs typeface="Open Sans" panose="020B0604020202020204" charset="0"/>
              </a:rPr>
              <a:t> </a:t>
            </a:r>
            <a:r>
              <a:rPr lang="en-US" sz="1900" dirty="0">
                <a:latin typeface="Open Sans" panose="020B0604020202020204" charset="0"/>
                <a:ea typeface="Open Sans" panose="020B0604020202020204" charset="0"/>
                <a:cs typeface="Open Sans" panose="020B0604020202020204" charset="0"/>
              </a:rPr>
              <a:t>binning factor</a:t>
            </a:r>
          </a:p>
          <a:p>
            <a:endParaRPr lang="en-US" sz="1900" dirty="0">
              <a:latin typeface="Open Sans" panose="020B0604020202020204" charset="0"/>
              <a:ea typeface="Open Sans" panose="020B0604020202020204" charset="0"/>
              <a:cs typeface="Open Sans" panose="020B0604020202020204" charset="0"/>
            </a:endParaRPr>
          </a:p>
          <a:p>
            <a:endParaRPr lang="sk-SK" sz="1900" dirty="0">
              <a:latin typeface="Open Sans" panose="020B0604020202020204" charset="0"/>
              <a:ea typeface="Open Sans" panose="020B0604020202020204" charset="0"/>
              <a:cs typeface="Open Sans" panose="020B0604020202020204" charset="0"/>
            </a:endParaRPr>
          </a:p>
        </p:txBody>
      </p:sp>
      <p:sp>
        <p:nvSpPr>
          <p:cNvPr id="5" name="Obdĺžnik 4">
            <a:extLst>
              <a:ext uri="{FF2B5EF4-FFF2-40B4-BE49-F238E27FC236}">
                <a16:creationId xmlns:a16="http://schemas.microsoft.com/office/drawing/2014/main" id="{D68F0DA4-CF60-E29F-AFCF-14706F92ABBC}"/>
              </a:ext>
            </a:extLst>
          </p:cNvPr>
          <p:cNvSpPr/>
          <p:nvPr/>
        </p:nvSpPr>
        <p:spPr>
          <a:xfrm>
            <a:off x="1" y="203460"/>
            <a:ext cx="12191999" cy="941045"/>
          </a:xfrm>
          <a:prstGeom prst="rect">
            <a:avLst/>
          </a:prstGeom>
          <a:solidFill>
            <a:srgbClr val="21BC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k-SK" sz="3200" dirty="0"/>
              <a:t> 	</a:t>
            </a:r>
            <a:r>
              <a:rPr lang="sk-SK" sz="3200" dirty="0" err="1"/>
              <a:t>Spectral</a:t>
            </a:r>
            <a:r>
              <a:rPr lang="sk-SK" sz="3200" dirty="0"/>
              <a:t> and </a:t>
            </a:r>
            <a:r>
              <a:rPr lang="sk-SK" sz="3200" dirty="0" err="1"/>
              <a:t>spatial</a:t>
            </a:r>
            <a:r>
              <a:rPr lang="sk-SK" sz="3200" dirty="0"/>
              <a:t> </a:t>
            </a:r>
            <a:r>
              <a:rPr lang="sk-SK" sz="3200" dirty="0" err="1"/>
              <a:t>binning</a:t>
            </a:r>
            <a:r>
              <a:rPr lang="sk-SK" sz="3200" dirty="0"/>
              <a:t> of </a:t>
            </a:r>
            <a:r>
              <a:rPr lang="sk-SK" sz="3200" dirty="0" err="1"/>
              <a:t>the</a:t>
            </a:r>
            <a:r>
              <a:rPr lang="sk-SK" sz="3200" dirty="0"/>
              <a:t> </a:t>
            </a:r>
            <a:r>
              <a:rPr lang="sk-SK" sz="3200" dirty="0" err="1"/>
              <a:t>recorded</a:t>
            </a:r>
            <a:r>
              <a:rPr lang="sk-SK" sz="3200" dirty="0"/>
              <a:t> </a:t>
            </a:r>
            <a:r>
              <a:rPr lang="sk-SK" sz="3200" dirty="0" err="1"/>
              <a:t>signal</a:t>
            </a:r>
            <a:endParaRPr lang="sk-SK" sz="3200" dirty="0"/>
          </a:p>
        </p:txBody>
      </p:sp>
      <p:pic>
        <p:nvPicPr>
          <p:cNvPr id="7" name="Obrázok 6">
            <a:extLst>
              <a:ext uri="{FF2B5EF4-FFF2-40B4-BE49-F238E27FC236}">
                <a16:creationId xmlns:a16="http://schemas.microsoft.com/office/drawing/2014/main" id="{DB17AB41-A299-403E-BB2F-74E051326E01}"/>
              </a:ext>
            </a:extLst>
          </p:cNvPr>
          <p:cNvPicPr>
            <a:picLocks noChangeAspect="1"/>
          </p:cNvPicPr>
          <p:nvPr/>
        </p:nvPicPr>
        <p:blipFill rotWithShape="1">
          <a:blip r:embed="rId2">
            <a:extLst>
              <a:ext uri="{28A0092B-C50C-407E-A947-70E740481C1C}">
                <a14:useLocalDpi xmlns:a14="http://schemas.microsoft.com/office/drawing/2010/main" val="0"/>
              </a:ext>
            </a:extLst>
          </a:blip>
          <a:srcRect r="45077" b="8299"/>
          <a:stretch/>
        </p:blipFill>
        <p:spPr>
          <a:xfrm>
            <a:off x="7517872" y="1831178"/>
            <a:ext cx="4674128" cy="4099600"/>
          </a:xfrm>
          <a:prstGeom prst="rect">
            <a:avLst/>
          </a:prstGeom>
        </p:spPr>
      </p:pic>
    </p:spTree>
    <p:extLst>
      <p:ext uri="{BB962C8B-B14F-4D97-AF65-F5344CB8AC3E}">
        <p14:creationId xmlns:p14="http://schemas.microsoft.com/office/powerpoint/2010/main" val="26785982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jekt pre obsah 2"/>
          <p:cNvSpPr>
            <a:spLocks noGrp="1"/>
          </p:cNvSpPr>
          <p:nvPr>
            <p:ph idx="1"/>
          </p:nvPr>
        </p:nvSpPr>
        <p:spPr>
          <a:xfrm>
            <a:off x="804862" y="1579441"/>
            <a:ext cx="5723260" cy="4351338"/>
          </a:xfrm>
        </p:spPr>
        <p:txBody>
          <a:bodyPr>
            <a:normAutofit/>
          </a:bodyPr>
          <a:lstStyle/>
          <a:p>
            <a:r>
              <a:rPr lang="en-US" sz="2000" dirty="0">
                <a:latin typeface="Open Sans" panose="020B0604020202020204" charset="0"/>
                <a:ea typeface="Open Sans" panose="020B0604020202020204" charset="0"/>
                <a:cs typeface="Open Sans" panose="020B0604020202020204" charset="0"/>
              </a:rPr>
              <a:t>There are two primary benefits from binning</a:t>
            </a:r>
          </a:p>
          <a:p>
            <a:r>
              <a:rPr lang="en-US" sz="2000" dirty="0">
                <a:latin typeface="Open Sans" panose="020B0604020202020204" charset="0"/>
                <a:ea typeface="Open Sans" panose="020B0604020202020204" charset="0"/>
                <a:cs typeface="Open Sans" panose="020B0604020202020204" charset="0"/>
              </a:rPr>
              <a:t>Improved SNR, due to less read noise, by up to a factor of binning</a:t>
            </a:r>
          </a:p>
          <a:p>
            <a:r>
              <a:rPr lang="en-US" sz="2000" dirty="0">
                <a:latin typeface="Open Sans" panose="020B0604020202020204" charset="0"/>
                <a:ea typeface="Open Sans" panose="020B0604020202020204" charset="0"/>
                <a:cs typeface="Open Sans" panose="020B0604020202020204" charset="0"/>
              </a:rPr>
              <a:t>Increased frame rate, when vertical </a:t>
            </a:r>
            <a:r>
              <a:rPr lang="sk-SK" sz="2000" dirty="0">
                <a:latin typeface="Open Sans" panose="020B0604020202020204" charset="0"/>
                <a:ea typeface="Open Sans" panose="020B0604020202020204" charset="0"/>
                <a:cs typeface="Open Sans" panose="020B0604020202020204" charset="0"/>
              </a:rPr>
              <a:t>(</a:t>
            </a:r>
            <a:r>
              <a:rPr lang="sk-SK" sz="2000" dirty="0" err="1">
                <a:latin typeface="Open Sans" panose="020B0604020202020204" charset="0"/>
                <a:ea typeface="Open Sans" panose="020B0604020202020204" charset="0"/>
                <a:cs typeface="Open Sans" panose="020B0604020202020204" charset="0"/>
              </a:rPr>
              <a:t>spectral</a:t>
            </a:r>
            <a:r>
              <a:rPr lang="sk-SK" sz="2000" dirty="0">
                <a:latin typeface="Open Sans" panose="020B0604020202020204" charset="0"/>
                <a:ea typeface="Open Sans" panose="020B0604020202020204" charset="0"/>
                <a:cs typeface="Open Sans" panose="020B0604020202020204" charset="0"/>
              </a:rPr>
              <a:t>) </a:t>
            </a:r>
            <a:r>
              <a:rPr lang="en-US" sz="2000" dirty="0">
                <a:latin typeface="Open Sans" panose="020B0604020202020204" charset="0"/>
                <a:ea typeface="Open Sans" panose="020B0604020202020204" charset="0"/>
                <a:cs typeface="Open Sans" panose="020B0604020202020204" charset="0"/>
              </a:rPr>
              <a:t>binning is applied</a:t>
            </a:r>
          </a:p>
          <a:p>
            <a:r>
              <a:rPr lang="en-US" sz="2000" dirty="0">
                <a:latin typeface="Open Sans" panose="020B0604020202020204" charset="0"/>
                <a:ea typeface="Open Sans" panose="020B0604020202020204" charset="0"/>
                <a:cs typeface="Open Sans" panose="020B0604020202020204" charset="0"/>
              </a:rPr>
              <a:t>Horizontal binning reduces spatial resolution</a:t>
            </a:r>
          </a:p>
          <a:p>
            <a:pPr marL="0" indent="0">
              <a:buNone/>
            </a:pPr>
            <a:endParaRPr lang="sk-SK" sz="2000" dirty="0">
              <a:latin typeface="Open Sans" panose="020B0604020202020204" charset="0"/>
              <a:ea typeface="Open Sans" panose="020B0604020202020204" charset="0"/>
              <a:cs typeface="Open Sans" panose="020B0604020202020204" charset="0"/>
            </a:endParaRPr>
          </a:p>
        </p:txBody>
      </p:sp>
      <p:sp>
        <p:nvSpPr>
          <p:cNvPr id="4" name="Obdĺžnik 3">
            <a:extLst>
              <a:ext uri="{FF2B5EF4-FFF2-40B4-BE49-F238E27FC236}">
                <a16:creationId xmlns:a16="http://schemas.microsoft.com/office/drawing/2014/main" id="{D68F0DA4-CF60-E29F-AFCF-14706F92ABBC}"/>
              </a:ext>
            </a:extLst>
          </p:cNvPr>
          <p:cNvSpPr/>
          <p:nvPr/>
        </p:nvSpPr>
        <p:spPr>
          <a:xfrm>
            <a:off x="1" y="203460"/>
            <a:ext cx="12191999" cy="941045"/>
          </a:xfrm>
          <a:prstGeom prst="rect">
            <a:avLst/>
          </a:prstGeom>
          <a:solidFill>
            <a:srgbClr val="21BC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k-SK" sz="3200" dirty="0"/>
              <a:t> 	</a:t>
            </a:r>
            <a:r>
              <a:rPr lang="sk-SK" sz="3200" dirty="0" err="1"/>
              <a:t>Spectral</a:t>
            </a:r>
            <a:r>
              <a:rPr lang="sk-SK" sz="3200" dirty="0"/>
              <a:t> and </a:t>
            </a:r>
            <a:r>
              <a:rPr lang="sk-SK" sz="3200" dirty="0" err="1"/>
              <a:t>spatial</a:t>
            </a:r>
            <a:r>
              <a:rPr lang="sk-SK" sz="3200" dirty="0"/>
              <a:t> </a:t>
            </a:r>
            <a:r>
              <a:rPr lang="sk-SK" sz="3200" dirty="0" err="1"/>
              <a:t>binning</a:t>
            </a:r>
            <a:r>
              <a:rPr lang="sk-SK" sz="3200" dirty="0"/>
              <a:t> of </a:t>
            </a:r>
            <a:r>
              <a:rPr lang="sk-SK" sz="3200" dirty="0" err="1"/>
              <a:t>the</a:t>
            </a:r>
            <a:r>
              <a:rPr lang="sk-SK" sz="3200" dirty="0"/>
              <a:t> </a:t>
            </a:r>
            <a:r>
              <a:rPr lang="sk-SK" sz="3200" dirty="0" err="1"/>
              <a:t>recorded</a:t>
            </a:r>
            <a:r>
              <a:rPr lang="sk-SK" sz="3200" dirty="0"/>
              <a:t> </a:t>
            </a:r>
            <a:r>
              <a:rPr lang="sk-SK" sz="3200" dirty="0" err="1"/>
              <a:t>signal</a:t>
            </a:r>
            <a:endParaRPr lang="sk-SK" sz="3200" dirty="0"/>
          </a:p>
        </p:txBody>
      </p:sp>
      <p:pic>
        <p:nvPicPr>
          <p:cNvPr id="6" name="Obrázok 5"/>
          <p:cNvPicPr>
            <a:picLocks noChangeAspect="1"/>
          </p:cNvPicPr>
          <p:nvPr/>
        </p:nvPicPr>
        <p:blipFill>
          <a:blip r:embed="rId2"/>
          <a:stretch>
            <a:fillRect/>
          </a:stretch>
        </p:blipFill>
        <p:spPr>
          <a:xfrm>
            <a:off x="6867065" y="1762138"/>
            <a:ext cx="4834152" cy="3985943"/>
          </a:xfrm>
          <a:prstGeom prst="rect">
            <a:avLst/>
          </a:prstGeom>
        </p:spPr>
      </p:pic>
    </p:spTree>
    <p:extLst>
      <p:ext uri="{BB962C8B-B14F-4D97-AF65-F5344CB8AC3E}">
        <p14:creationId xmlns:p14="http://schemas.microsoft.com/office/powerpoint/2010/main" val="22351618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ĺžnik 4">
            <a:extLst>
              <a:ext uri="{FF2B5EF4-FFF2-40B4-BE49-F238E27FC236}">
                <a16:creationId xmlns:a16="http://schemas.microsoft.com/office/drawing/2014/main" id="{D68F0DA4-CF60-E29F-AFCF-14706F92ABBC}"/>
              </a:ext>
            </a:extLst>
          </p:cNvPr>
          <p:cNvSpPr/>
          <p:nvPr/>
        </p:nvSpPr>
        <p:spPr>
          <a:xfrm>
            <a:off x="1" y="203460"/>
            <a:ext cx="12191999" cy="941045"/>
          </a:xfrm>
          <a:prstGeom prst="rect">
            <a:avLst/>
          </a:prstGeom>
          <a:solidFill>
            <a:srgbClr val="21BC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k-SK" sz="3200" dirty="0"/>
              <a:t> 	DSM and </a:t>
            </a:r>
            <a:r>
              <a:rPr lang="sk-SK" sz="3200" dirty="0" err="1"/>
              <a:t>ortorectification</a:t>
            </a:r>
            <a:endParaRPr lang="sk-SK" sz="3200" dirty="0"/>
          </a:p>
        </p:txBody>
      </p:sp>
      <p:sp>
        <p:nvSpPr>
          <p:cNvPr id="6" name="Obdĺžnik 5"/>
          <p:cNvSpPr/>
          <p:nvPr/>
        </p:nvSpPr>
        <p:spPr>
          <a:xfrm>
            <a:off x="539261" y="1775029"/>
            <a:ext cx="6096000" cy="3600986"/>
          </a:xfrm>
          <a:prstGeom prst="rect">
            <a:avLst/>
          </a:prstGeom>
        </p:spPr>
        <p:txBody>
          <a:bodyPr>
            <a:spAutoFit/>
          </a:bodyPr>
          <a:lstStyle/>
          <a:p>
            <a:pPr marL="171450" indent="-171450">
              <a:buFont typeface="Arial" panose="020B0604020202020204" pitchFamily="34" charset="0"/>
              <a:buChar char="•"/>
            </a:pPr>
            <a:endParaRPr lang="sk-SK" sz="1200" dirty="0">
              <a:solidFill>
                <a:srgbClr val="000000"/>
              </a:solidFill>
              <a:latin typeface="Open Sans" panose="020B0604020202020204" charset="0"/>
              <a:ea typeface="Open Sans" panose="020B0604020202020204" charset="0"/>
              <a:cs typeface="Open Sans" panose="020B0604020202020204" charset="0"/>
            </a:endParaRPr>
          </a:p>
          <a:p>
            <a:pPr marL="342900" indent="-342900">
              <a:buFont typeface="Arial" panose="020B0604020202020204" pitchFamily="34" charset="0"/>
              <a:buChar char="•"/>
            </a:pPr>
            <a:r>
              <a:rPr lang="sk-SK" sz="2400" dirty="0" err="1">
                <a:solidFill>
                  <a:srgbClr val="484848"/>
                </a:solidFill>
                <a:latin typeface="Open Sans" panose="020B0604020202020204" charset="0"/>
                <a:ea typeface="Open Sans" panose="020B0604020202020204" charset="0"/>
                <a:cs typeface="Open Sans" panose="020B0604020202020204" charset="0"/>
              </a:rPr>
              <a:t>Often</a:t>
            </a:r>
            <a:r>
              <a:rPr lang="sk-SK" sz="2400" dirty="0">
                <a:solidFill>
                  <a:srgbClr val="484848"/>
                </a:solidFill>
                <a:latin typeface="Open Sans" panose="020B0604020202020204" charset="0"/>
                <a:ea typeface="Open Sans" panose="020B0604020202020204" charset="0"/>
                <a:cs typeface="Open Sans" panose="020B0604020202020204" charset="0"/>
              </a:rPr>
              <a:t> </a:t>
            </a:r>
            <a:r>
              <a:rPr lang="sk-SK" sz="2400" dirty="0" err="1">
                <a:solidFill>
                  <a:srgbClr val="484848"/>
                </a:solidFill>
                <a:latin typeface="Open Sans" panose="020B0604020202020204" charset="0"/>
                <a:ea typeface="Open Sans" panose="020B0604020202020204" charset="0"/>
                <a:cs typeface="Open Sans" panose="020B0604020202020204" charset="0"/>
              </a:rPr>
              <a:t>the</a:t>
            </a:r>
            <a:r>
              <a:rPr lang="sk-SK" sz="2400" dirty="0">
                <a:solidFill>
                  <a:srgbClr val="484848"/>
                </a:solidFill>
                <a:latin typeface="Open Sans" panose="020B0604020202020204" charset="0"/>
                <a:ea typeface="Open Sans" panose="020B0604020202020204" charset="0"/>
                <a:cs typeface="Open Sans" panose="020B0604020202020204" charset="0"/>
              </a:rPr>
              <a:t> </a:t>
            </a:r>
            <a:r>
              <a:rPr lang="en-US" sz="2400" dirty="0">
                <a:solidFill>
                  <a:srgbClr val="484848"/>
                </a:solidFill>
                <a:latin typeface="Open Sans" panose="020B0604020202020204" charset="0"/>
                <a:ea typeface="Open Sans" panose="020B0604020202020204" charset="0"/>
                <a:cs typeface="Open Sans" panose="020B0604020202020204" charset="0"/>
              </a:rPr>
              <a:t>ground elevation </a:t>
            </a:r>
            <a:r>
              <a:rPr lang="sk-SK" sz="2400" dirty="0">
                <a:solidFill>
                  <a:srgbClr val="484848"/>
                </a:solidFill>
                <a:latin typeface="Open Sans" panose="020B0604020202020204" charset="0"/>
                <a:ea typeface="Open Sans" panose="020B0604020202020204" charset="0"/>
                <a:cs typeface="Open Sans" panose="020B0604020202020204" charset="0"/>
              </a:rPr>
              <a:t>and </a:t>
            </a:r>
            <a:r>
              <a:rPr lang="sk-SK" sz="2400" dirty="0" err="1">
                <a:solidFill>
                  <a:srgbClr val="484848"/>
                </a:solidFill>
                <a:latin typeface="Open Sans" panose="020B0604020202020204" charset="0"/>
                <a:ea typeface="Open Sans" panose="020B0604020202020204" charset="0"/>
                <a:cs typeface="Open Sans" panose="020B0604020202020204" charset="0"/>
              </a:rPr>
              <a:t>height</a:t>
            </a:r>
            <a:r>
              <a:rPr lang="sk-SK" sz="2400" dirty="0">
                <a:solidFill>
                  <a:srgbClr val="484848"/>
                </a:solidFill>
                <a:latin typeface="Open Sans" panose="020B0604020202020204" charset="0"/>
                <a:ea typeface="Open Sans" panose="020B0604020202020204" charset="0"/>
                <a:cs typeface="Open Sans" panose="020B0604020202020204" charset="0"/>
              </a:rPr>
              <a:t> of </a:t>
            </a:r>
            <a:r>
              <a:rPr lang="sk-SK" sz="2400" dirty="0" err="1">
                <a:solidFill>
                  <a:srgbClr val="484848"/>
                </a:solidFill>
                <a:latin typeface="Open Sans" panose="020B0604020202020204" charset="0"/>
                <a:ea typeface="Open Sans" panose="020B0604020202020204" charset="0"/>
                <a:cs typeface="Open Sans" panose="020B0604020202020204" charset="0"/>
              </a:rPr>
              <a:t>objects</a:t>
            </a:r>
            <a:r>
              <a:rPr lang="sk-SK" sz="2400" dirty="0">
                <a:solidFill>
                  <a:srgbClr val="484848"/>
                </a:solidFill>
                <a:latin typeface="Open Sans" panose="020B0604020202020204" charset="0"/>
                <a:ea typeface="Open Sans" panose="020B0604020202020204" charset="0"/>
                <a:cs typeface="Open Sans" panose="020B0604020202020204" charset="0"/>
              </a:rPr>
              <a:t> on </a:t>
            </a:r>
            <a:r>
              <a:rPr lang="sk-SK" sz="2400" dirty="0" err="1">
                <a:solidFill>
                  <a:srgbClr val="484848"/>
                </a:solidFill>
                <a:latin typeface="Open Sans" panose="020B0604020202020204" charset="0"/>
                <a:ea typeface="Open Sans" panose="020B0604020202020204" charset="0"/>
                <a:cs typeface="Open Sans" panose="020B0604020202020204" charset="0"/>
              </a:rPr>
              <a:t>the</a:t>
            </a:r>
            <a:r>
              <a:rPr lang="sk-SK" sz="2400" dirty="0">
                <a:solidFill>
                  <a:srgbClr val="484848"/>
                </a:solidFill>
                <a:latin typeface="Open Sans" panose="020B0604020202020204" charset="0"/>
                <a:ea typeface="Open Sans" panose="020B0604020202020204" charset="0"/>
                <a:cs typeface="Open Sans" panose="020B0604020202020204" charset="0"/>
              </a:rPr>
              <a:t> </a:t>
            </a:r>
            <a:r>
              <a:rPr lang="sk-SK" sz="2400" dirty="0" err="1">
                <a:solidFill>
                  <a:srgbClr val="484848"/>
                </a:solidFill>
                <a:latin typeface="Open Sans" panose="020B0604020202020204" charset="0"/>
                <a:ea typeface="Open Sans" panose="020B0604020202020204" charset="0"/>
                <a:cs typeface="Open Sans" panose="020B0604020202020204" charset="0"/>
              </a:rPr>
              <a:t>ground</a:t>
            </a:r>
            <a:r>
              <a:rPr lang="sk-SK" sz="2400" dirty="0">
                <a:solidFill>
                  <a:srgbClr val="484848"/>
                </a:solidFill>
                <a:latin typeface="Open Sans" panose="020B0604020202020204" charset="0"/>
                <a:ea typeface="Open Sans" panose="020B0604020202020204" charset="0"/>
                <a:cs typeface="Open Sans" panose="020B0604020202020204" charset="0"/>
              </a:rPr>
              <a:t> </a:t>
            </a:r>
            <a:r>
              <a:rPr lang="en-US" sz="2400" dirty="0">
                <a:solidFill>
                  <a:srgbClr val="484848"/>
                </a:solidFill>
                <a:latin typeface="Open Sans" panose="020B0604020202020204" charset="0"/>
                <a:ea typeface="Open Sans" panose="020B0604020202020204" charset="0"/>
                <a:cs typeface="Open Sans" panose="020B0604020202020204" charset="0"/>
              </a:rPr>
              <a:t>varies relatively large amounts compared to height</a:t>
            </a:r>
          </a:p>
          <a:p>
            <a:pPr marL="342900" indent="-342900">
              <a:buFont typeface="Arial" panose="020B0604020202020204" pitchFamily="34" charset="0"/>
              <a:buChar char="•"/>
            </a:pPr>
            <a:r>
              <a:rPr lang="en-US" sz="2400" dirty="0">
                <a:solidFill>
                  <a:srgbClr val="484848"/>
                </a:solidFill>
                <a:latin typeface="Open Sans" panose="020B0604020202020204" charset="0"/>
                <a:ea typeface="Open Sans" panose="020B0604020202020204" charset="0"/>
                <a:cs typeface="Open Sans" panose="020B0604020202020204" charset="0"/>
              </a:rPr>
              <a:t>In such a case it’s important to use D</a:t>
            </a:r>
            <a:r>
              <a:rPr lang="sk-SK" sz="2400" dirty="0" err="1">
                <a:solidFill>
                  <a:srgbClr val="484848"/>
                </a:solidFill>
                <a:latin typeface="Open Sans" panose="020B0604020202020204" charset="0"/>
                <a:ea typeface="Open Sans" panose="020B0604020202020204" charset="0"/>
                <a:cs typeface="Open Sans" panose="020B0604020202020204" charset="0"/>
              </a:rPr>
              <a:t>igital</a:t>
            </a:r>
            <a:r>
              <a:rPr lang="sk-SK" sz="2400" dirty="0">
                <a:solidFill>
                  <a:srgbClr val="484848"/>
                </a:solidFill>
                <a:latin typeface="Open Sans" panose="020B0604020202020204" charset="0"/>
                <a:ea typeface="Open Sans" panose="020B0604020202020204" charset="0"/>
                <a:cs typeface="Open Sans" panose="020B0604020202020204" charset="0"/>
              </a:rPr>
              <a:t> </a:t>
            </a:r>
            <a:r>
              <a:rPr lang="sk-SK" sz="2400" dirty="0" err="1">
                <a:solidFill>
                  <a:srgbClr val="484848"/>
                </a:solidFill>
                <a:latin typeface="Open Sans" panose="020B0604020202020204" charset="0"/>
                <a:ea typeface="Open Sans" panose="020B0604020202020204" charset="0"/>
                <a:cs typeface="Open Sans" panose="020B0604020202020204" charset="0"/>
              </a:rPr>
              <a:t>surface</a:t>
            </a:r>
            <a:r>
              <a:rPr lang="sk-SK" sz="2400" dirty="0">
                <a:solidFill>
                  <a:srgbClr val="484848"/>
                </a:solidFill>
                <a:latin typeface="Open Sans" panose="020B0604020202020204" charset="0"/>
                <a:ea typeface="Open Sans" panose="020B0604020202020204" charset="0"/>
                <a:cs typeface="Open Sans" panose="020B0604020202020204" charset="0"/>
              </a:rPr>
              <a:t> model (DS</a:t>
            </a:r>
            <a:r>
              <a:rPr lang="en-US" sz="2400" dirty="0">
                <a:solidFill>
                  <a:srgbClr val="484848"/>
                </a:solidFill>
                <a:latin typeface="Open Sans" panose="020B0604020202020204" charset="0"/>
                <a:ea typeface="Open Sans" panose="020B0604020202020204" charset="0"/>
                <a:cs typeface="Open Sans" panose="020B0604020202020204" charset="0"/>
              </a:rPr>
              <a:t>M</a:t>
            </a:r>
            <a:r>
              <a:rPr lang="sk-SK" sz="2400" dirty="0">
                <a:solidFill>
                  <a:srgbClr val="484848"/>
                </a:solidFill>
                <a:latin typeface="Open Sans" panose="020B0604020202020204" charset="0"/>
                <a:ea typeface="Open Sans" panose="020B0604020202020204" charset="0"/>
                <a:cs typeface="Open Sans" panose="020B0604020202020204" charset="0"/>
              </a:rPr>
              <a:t>) </a:t>
            </a:r>
            <a:r>
              <a:rPr lang="en-US" sz="2400" dirty="0">
                <a:solidFill>
                  <a:srgbClr val="484848"/>
                </a:solidFill>
                <a:latin typeface="Open Sans" panose="020B0604020202020204" charset="0"/>
                <a:ea typeface="Open Sans" panose="020B0604020202020204" charset="0"/>
                <a:cs typeface="Open Sans" panose="020B0604020202020204" charset="0"/>
              </a:rPr>
              <a:t>when processing </a:t>
            </a:r>
            <a:r>
              <a:rPr lang="sk-SK" sz="2400" dirty="0" err="1">
                <a:solidFill>
                  <a:srgbClr val="484848"/>
                </a:solidFill>
                <a:latin typeface="Open Sans" panose="020B0604020202020204" charset="0"/>
                <a:ea typeface="Open Sans" panose="020B0604020202020204" charset="0"/>
                <a:cs typeface="Open Sans" panose="020B0604020202020204" charset="0"/>
              </a:rPr>
              <a:t>the</a:t>
            </a:r>
            <a:r>
              <a:rPr lang="sk-SK" sz="2400" dirty="0">
                <a:solidFill>
                  <a:srgbClr val="484848"/>
                </a:solidFill>
                <a:latin typeface="Open Sans" panose="020B0604020202020204" charset="0"/>
                <a:ea typeface="Open Sans" panose="020B0604020202020204" charset="0"/>
                <a:cs typeface="Open Sans" panose="020B0604020202020204" charset="0"/>
              </a:rPr>
              <a:t> HS </a:t>
            </a:r>
            <a:r>
              <a:rPr lang="en-US" sz="2400" dirty="0">
                <a:solidFill>
                  <a:srgbClr val="484848"/>
                </a:solidFill>
                <a:latin typeface="Open Sans" panose="020B0604020202020204" charset="0"/>
                <a:ea typeface="Open Sans" panose="020B0604020202020204" charset="0"/>
                <a:cs typeface="Open Sans" panose="020B0604020202020204" charset="0"/>
              </a:rPr>
              <a:t>data, because target object size changes</a:t>
            </a:r>
            <a:endParaRPr lang="sk-SK" sz="2400" dirty="0">
              <a:solidFill>
                <a:srgbClr val="484848"/>
              </a:solidFill>
              <a:latin typeface="Open Sans" panose="020B0604020202020204" charset="0"/>
              <a:ea typeface="Open Sans" panose="020B0604020202020204" charset="0"/>
              <a:cs typeface="Open Sans" panose="020B0604020202020204" charset="0"/>
            </a:endParaRPr>
          </a:p>
          <a:p>
            <a:pPr marL="342900" indent="-342900">
              <a:buFont typeface="Arial" panose="020B0604020202020204" pitchFamily="34" charset="0"/>
              <a:buChar char="•"/>
            </a:pPr>
            <a:r>
              <a:rPr lang="sk-SK" sz="2400" dirty="0" err="1">
                <a:solidFill>
                  <a:srgbClr val="484848"/>
                </a:solidFill>
                <a:latin typeface="Open Sans" panose="020B0604020202020204" charset="0"/>
                <a:ea typeface="Open Sans" panose="020B0604020202020204" charset="0"/>
                <a:cs typeface="Open Sans" panose="020B0604020202020204" charset="0"/>
              </a:rPr>
              <a:t>For</a:t>
            </a:r>
            <a:r>
              <a:rPr lang="sk-SK" sz="2400" dirty="0">
                <a:solidFill>
                  <a:srgbClr val="484848"/>
                </a:solidFill>
                <a:latin typeface="Open Sans" panose="020B0604020202020204" charset="0"/>
                <a:ea typeface="Open Sans" panose="020B0604020202020204" charset="0"/>
                <a:cs typeface="Open Sans" panose="020B0604020202020204" charset="0"/>
              </a:rPr>
              <a:t> </a:t>
            </a:r>
            <a:r>
              <a:rPr lang="sk-SK" sz="2400" dirty="0" err="1">
                <a:solidFill>
                  <a:srgbClr val="484848"/>
                </a:solidFill>
                <a:latin typeface="Open Sans" panose="020B0604020202020204" charset="0"/>
                <a:ea typeface="Open Sans" panose="020B0604020202020204" charset="0"/>
                <a:cs typeface="Open Sans" panose="020B0604020202020204" charset="0"/>
              </a:rPr>
              <a:t>flat</a:t>
            </a:r>
            <a:r>
              <a:rPr lang="sk-SK" sz="2400" dirty="0">
                <a:solidFill>
                  <a:srgbClr val="484848"/>
                </a:solidFill>
                <a:latin typeface="Open Sans" panose="020B0604020202020204" charset="0"/>
                <a:ea typeface="Open Sans" panose="020B0604020202020204" charset="0"/>
                <a:cs typeface="Open Sans" panose="020B0604020202020204" charset="0"/>
              </a:rPr>
              <a:t> </a:t>
            </a:r>
            <a:r>
              <a:rPr lang="sk-SK" sz="2400" dirty="0" err="1">
                <a:solidFill>
                  <a:srgbClr val="484848"/>
                </a:solidFill>
                <a:latin typeface="Open Sans" panose="020B0604020202020204" charset="0"/>
                <a:ea typeface="Open Sans" panose="020B0604020202020204" charset="0"/>
                <a:cs typeface="Open Sans" panose="020B0604020202020204" charset="0"/>
              </a:rPr>
              <a:t>surfaces</a:t>
            </a:r>
            <a:r>
              <a:rPr lang="sk-SK" sz="2400" dirty="0">
                <a:solidFill>
                  <a:srgbClr val="484848"/>
                </a:solidFill>
                <a:latin typeface="Open Sans" panose="020B0604020202020204" charset="0"/>
                <a:ea typeface="Open Sans" panose="020B0604020202020204" charset="0"/>
                <a:cs typeface="Open Sans" panose="020B0604020202020204" charset="0"/>
              </a:rPr>
              <a:t> </a:t>
            </a:r>
            <a:r>
              <a:rPr lang="sk-SK" sz="2400" dirty="0" err="1">
                <a:solidFill>
                  <a:srgbClr val="484848"/>
                </a:solidFill>
                <a:latin typeface="Open Sans" panose="020B0604020202020204" charset="0"/>
                <a:ea typeface="Open Sans" panose="020B0604020202020204" charset="0"/>
                <a:cs typeface="Open Sans" panose="020B0604020202020204" charset="0"/>
              </a:rPr>
              <a:t>constant</a:t>
            </a:r>
            <a:r>
              <a:rPr lang="sk-SK" sz="2400" dirty="0">
                <a:solidFill>
                  <a:srgbClr val="484848"/>
                </a:solidFill>
                <a:latin typeface="Open Sans" panose="020B0604020202020204" charset="0"/>
                <a:ea typeface="Open Sans" panose="020B0604020202020204" charset="0"/>
                <a:cs typeface="Open Sans" panose="020B0604020202020204" charset="0"/>
              </a:rPr>
              <a:t> </a:t>
            </a:r>
            <a:r>
              <a:rPr lang="sk-SK" sz="2400" dirty="0" err="1">
                <a:solidFill>
                  <a:srgbClr val="484848"/>
                </a:solidFill>
                <a:latin typeface="Open Sans" panose="020B0604020202020204" charset="0"/>
                <a:ea typeface="Open Sans" panose="020B0604020202020204" charset="0"/>
                <a:cs typeface="Open Sans" panose="020B0604020202020204" charset="0"/>
              </a:rPr>
              <a:t>elevation</a:t>
            </a:r>
            <a:r>
              <a:rPr lang="sk-SK" sz="2400" dirty="0">
                <a:solidFill>
                  <a:srgbClr val="484848"/>
                </a:solidFill>
                <a:latin typeface="Open Sans" panose="020B0604020202020204" charset="0"/>
                <a:ea typeface="Open Sans" panose="020B0604020202020204" charset="0"/>
                <a:cs typeface="Open Sans" panose="020B0604020202020204" charset="0"/>
              </a:rPr>
              <a:t> </a:t>
            </a:r>
            <a:r>
              <a:rPr lang="sk-SK" sz="2400" dirty="0" err="1">
                <a:solidFill>
                  <a:srgbClr val="484848"/>
                </a:solidFill>
                <a:latin typeface="Open Sans" panose="020B0604020202020204" charset="0"/>
                <a:ea typeface="Open Sans" panose="020B0604020202020204" charset="0"/>
                <a:cs typeface="Open Sans" panose="020B0604020202020204" charset="0"/>
              </a:rPr>
              <a:t>can</a:t>
            </a:r>
            <a:r>
              <a:rPr lang="sk-SK" sz="2400" dirty="0">
                <a:solidFill>
                  <a:srgbClr val="484848"/>
                </a:solidFill>
                <a:latin typeface="Open Sans" panose="020B0604020202020204" charset="0"/>
                <a:ea typeface="Open Sans" panose="020B0604020202020204" charset="0"/>
                <a:cs typeface="Open Sans" panose="020B0604020202020204" charset="0"/>
              </a:rPr>
              <a:t> </a:t>
            </a:r>
            <a:r>
              <a:rPr lang="sk-SK" sz="2400" dirty="0" err="1">
                <a:solidFill>
                  <a:srgbClr val="484848"/>
                </a:solidFill>
                <a:latin typeface="Open Sans" panose="020B0604020202020204" charset="0"/>
                <a:ea typeface="Open Sans" panose="020B0604020202020204" charset="0"/>
                <a:cs typeface="Open Sans" panose="020B0604020202020204" charset="0"/>
              </a:rPr>
              <a:t>be</a:t>
            </a:r>
            <a:r>
              <a:rPr lang="sk-SK" sz="2400" dirty="0">
                <a:solidFill>
                  <a:srgbClr val="484848"/>
                </a:solidFill>
                <a:latin typeface="Open Sans" panose="020B0604020202020204" charset="0"/>
                <a:ea typeface="Open Sans" panose="020B0604020202020204" charset="0"/>
                <a:cs typeface="Open Sans" panose="020B0604020202020204" charset="0"/>
              </a:rPr>
              <a:t> </a:t>
            </a:r>
            <a:r>
              <a:rPr lang="sk-SK" sz="2400" dirty="0" err="1">
                <a:solidFill>
                  <a:srgbClr val="484848"/>
                </a:solidFill>
                <a:latin typeface="Open Sans" panose="020B0604020202020204" charset="0"/>
                <a:ea typeface="Open Sans" panose="020B0604020202020204" charset="0"/>
                <a:cs typeface="Open Sans" panose="020B0604020202020204" charset="0"/>
              </a:rPr>
              <a:t>used</a:t>
            </a:r>
            <a:r>
              <a:rPr lang="sk-SK" sz="2400" dirty="0">
                <a:solidFill>
                  <a:srgbClr val="484848"/>
                </a:solidFill>
                <a:latin typeface="Open Sans" panose="020B0604020202020204" charset="0"/>
                <a:ea typeface="Open Sans" panose="020B0604020202020204" charset="0"/>
                <a:cs typeface="Open Sans" panose="020B0604020202020204" charset="0"/>
              </a:rPr>
              <a:t> and </a:t>
            </a:r>
            <a:r>
              <a:rPr lang="sk-SK" sz="2400" dirty="0" err="1">
                <a:solidFill>
                  <a:srgbClr val="484848"/>
                </a:solidFill>
                <a:latin typeface="Open Sans" panose="020B0604020202020204" charset="0"/>
                <a:ea typeface="Open Sans" panose="020B0604020202020204" charset="0"/>
                <a:cs typeface="Open Sans" panose="020B0604020202020204" charset="0"/>
              </a:rPr>
              <a:t>is</a:t>
            </a:r>
            <a:r>
              <a:rPr lang="sk-SK" sz="2400" dirty="0">
                <a:solidFill>
                  <a:srgbClr val="484848"/>
                </a:solidFill>
                <a:latin typeface="Open Sans" panose="020B0604020202020204" charset="0"/>
                <a:ea typeface="Open Sans" panose="020B0604020202020204" charset="0"/>
                <a:cs typeface="Open Sans" panose="020B0604020202020204" charset="0"/>
              </a:rPr>
              <a:t> </a:t>
            </a:r>
            <a:r>
              <a:rPr lang="sk-SK" sz="2400" dirty="0" err="1">
                <a:solidFill>
                  <a:srgbClr val="484848"/>
                </a:solidFill>
                <a:latin typeface="Open Sans" panose="020B0604020202020204" charset="0"/>
                <a:ea typeface="Open Sans" panose="020B0604020202020204" charset="0"/>
                <a:cs typeface="Open Sans" panose="020B0604020202020204" charset="0"/>
              </a:rPr>
              <a:t>sufficient</a:t>
            </a:r>
            <a:r>
              <a:rPr lang="sk-SK" sz="2400" dirty="0">
                <a:solidFill>
                  <a:srgbClr val="484848"/>
                </a:solidFill>
                <a:latin typeface="Open Sans" panose="020B0604020202020204" charset="0"/>
                <a:ea typeface="Open Sans" panose="020B0604020202020204" charset="0"/>
                <a:cs typeface="Open Sans" panose="020B0604020202020204" charset="0"/>
              </a:rPr>
              <a:t> (no DSM)</a:t>
            </a:r>
            <a:endParaRPr lang="en-US" sz="2400" dirty="0">
              <a:solidFill>
                <a:srgbClr val="484848"/>
              </a:solidFill>
              <a:latin typeface="Open Sans" panose="020B0604020202020204" charset="0"/>
              <a:ea typeface="Open Sans" panose="020B0604020202020204" charset="0"/>
              <a:cs typeface="Open Sans" panose="020B0604020202020204" charset="0"/>
            </a:endParaRPr>
          </a:p>
        </p:txBody>
      </p:sp>
      <p:pic>
        <p:nvPicPr>
          <p:cNvPr id="7" name="Obrázok 6"/>
          <p:cNvPicPr>
            <a:picLocks noChangeAspect="1"/>
          </p:cNvPicPr>
          <p:nvPr/>
        </p:nvPicPr>
        <p:blipFill>
          <a:blip r:embed="rId2"/>
          <a:stretch>
            <a:fillRect/>
          </a:stretch>
        </p:blipFill>
        <p:spPr>
          <a:xfrm>
            <a:off x="7381875" y="1962882"/>
            <a:ext cx="3829050" cy="4362450"/>
          </a:xfrm>
          <a:prstGeom prst="rect">
            <a:avLst/>
          </a:prstGeom>
        </p:spPr>
      </p:pic>
    </p:spTree>
    <p:extLst>
      <p:ext uri="{BB962C8B-B14F-4D97-AF65-F5344CB8AC3E}">
        <p14:creationId xmlns:p14="http://schemas.microsoft.com/office/powerpoint/2010/main" val="27823259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err="1"/>
              <a:t>Issues</a:t>
            </a:r>
            <a:r>
              <a:rPr lang="sk-SK" dirty="0"/>
              <a:t> to </a:t>
            </a:r>
            <a:r>
              <a:rPr lang="sk-SK" dirty="0" err="1"/>
              <a:t>consider</a:t>
            </a:r>
            <a:r>
              <a:rPr lang="sk-SK" dirty="0"/>
              <a:t> </a:t>
            </a:r>
            <a:r>
              <a:rPr lang="sk-SK" dirty="0" err="1"/>
              <a:t>for</a:t>
            </a:r>
            <a:r>
              <a:rPr lang="sk-SK" dirty="0"/>
              <a:t> </a:t>
            </a:r>
            <a:r>
              <a:rPr lang="sk-SK" dirty="0" err="1"/>
              <a:t>mission</a:t>
            </a:r>
            <a:r>
              <a:rPr lang="sk-SK" dirty="0"/>
              <a:t> </a:t>
            </a:r>
            <a:r>
              <a:rPr lang="sk-SK" dirty="0" err="1"/>
              <a:t>planning</a:t>
            </a:r>
            <a:r>
              <a:rPr lang="sk-SK" dirty="0"/>
              <a:t>/</a:t>
            </a:r>
            <a:r>
              <a:rPr lang="sk-SK" dirty="0" err="1"/>
              <a:t>flight</a:t>
            </a:r>
            <a:endParaRPr lang="sk-SK" dirty="0"/>
          </a:p>
        </p:txBody>
      </p:sp>
      <p:sp>
        <p:nvSpPr>
          <p:cNvPr id="3" name="Zástupný objekt pre obsah 2"/>
          <p:cNvSpPr>
            <a:spLocks noGrp="1"/>
          </p:cNvSpPr>
          <p:nvPr>
            <p:ph idx="1"/>
          </p:nvPr>
        </p:nvSpPr>
        <p:spPr/>
        <p:txBody>
          <a:bodyPr>
            <a:normAutofit lnSpcReduction="10000"/>
          </a:bodyPr>
          <a:lstStyle/>
          <a:p>
            <a:endParaRPr lang="sk-SK" dirty="0"/>
          </a:p>
          <a:p>
            <a:r>
              <a:rPr lang="en-US" dirty="0"/>
              <a:t>Flying with </a:t>
            </a:r>
            <a:r>
              <a:rPr lang="en-US" dirty="0" err="1"/>
              <a:t>pushbroom</a:t>
            </a:r>
            <a:r>
              <a:rPr lang="en-US" dirty="0"/>
              <a:t> sensor is different from 2D image cameras</a:t>
            </a:r>
          </a:p>
          <a:p>
            <a:r>
              <a:rPr lang="en-US" dirty="0"/>
              <a:t>Try to maintain as well as possible</a:t>
            </a:r>
          </a:p>
          <a:p>
            <a:r>
              <a:rPr lang="sk-SK" dirty="0" err="1"/>
              <a:t>Constant</a:t>
            </a:r>
            <a:r>
              <a:rPr lang="sk-SK" dirty="0"/>
              <a:t> </a:t>
            </a:r>
            <a:r>
              <a:rPr lang="sk-SK" dirty="0" err="1"/>
              <a:t>speed</a:t>
            </a:r>
            <a:endParaRPr lang="sk-SK" dirty="0"/>
          </a:p>
          <a:p>
            <a:r>
              <a:rPr lang="sk-SK" dirty="0" err="1"/>
              <a:t>Constant</a:t>
            </a:r>
            <a:r>
              <a:rPr lang="sk-SK" dirty="0"/>
              <a:t> </a:t>
            </a:r>
            <a:r>
              <a:rPr lang="sk-SK" dirty="0" err="1"/>
              <a:t>altitude</a:t>
            </a:r>
            <a:endParaRPr lang="sk-SK" dirty="0"/>
          </a:p>
          <a:p>
            <a:r>
              <a:rPr lang="en-US" dirty="0"/>
              <a:t>Constant heading vs. </a:t>
            </a:r>
            <a:r>
              <a:rPr lang="sk-SK" dirty="0"/>
              <a:t>c</a:t>
            </a:r>
            <a:r>
              <a:rPr lang="en-US" dirty="0" err="1"/>
              <a:t>ourse</a:t>
            </a:r>
            <a:r>
              <a:rPr lang="en-US" dirty="0"/>
              <a:t> ...</a:t>
            </a:r>
            <a:r>
              <a:rPr lang="sk-SK" dirty="0"/>
              <a:t>, </a:t>
            </a:r>
            <a:r>
              <a:rPr lang="en-US" dirty="0"/>
              <a:t>not so easy due to wind</a:t>
            </a:r>
            <a:r>
              <a:rPr lang="sk-SK" dirty="0"/>
              <a:t>/UAV </a:t>
            </a:r>
            <a:r>
              <a:rPr lang="sk-SK" dirty="0" err="1"/>
              <a:t>tilt</a:t>
            </a:r>
            <a:endParaRPr lang="en-US" dirty="0"/>
          </a:p>
          <a:p>
            <a:r>
              <a:rPr lang="sk-SK" dirty="0" err="1"/>
              <a:t>When</a:t>
            </a:r>
            <a:r>
              <a:rPr lang="sk-SK" dirty="0"/>
              <a:t> </a:t>
            </a:r>
            <a:r>
              <a:rPr lang="sk-SK" dirty="0" err="1"/>
              <a:t>acquiring</a:t>
            </a:r>
            <a:r>
              <a:rPr lang="sk-SK" dirty="0"/>
              <a:t> </a:t>
            </a:r>
            <a:r>
              <a:rPr lang="sk-SK" dirty="0" err="1"/>
              <a:t>data</a:t>
            </a:r>
            <a:endParaRPr lang="sk-SK" dirty="0"/>
          </a:p>
          <a:p>
            <a:r>
              <a:rPr lang="en-US" dirty="0"/>
              <a:t>Do not hover above target</a:t>
            </a:r>
            <a:r>
              <a:rPr lang="sk-SK" dirty="0"/>
              <a:t>/</a:t>
            </a:r>
            <a:r>
              <a:rPr lang="sk-SK" dirty="0" err="1"/>
              <a:t>area</a:t>
            </a:r>
            <a:endParaRPr lang="en-US" dirty="0"/>
          </a:p>
          <a:p>
            <a:r>
              <a:rPr lang="sk-SK" dirty="0"/>
              <a:t>Do </a:t>
            </a:r>
            <a:r>
              <a:rPr lang="sk-SK" dirty="0" err="1"/>
              <a:t>not</a:t>
            </a:r>
            <a:r>
              <a:rPr lang="sk-SK" dirty="0"/>
              <a:t> </a:t>
            </a:r>
            <a:r>
              <a:rPr lang="sk-SK" dirty="0" err="1"/>
              <a:t>turn</a:t>
            </a:r>
            <a:r>
              <a:rPr lang="sk-SK" dirty="0"/>
              <a:t> in-</a:t>
            </a:r>
            <a:r>
              <a:rPr lang="sk-SK" dirty="0" err="1"/>
              <a:t>place</a:t>
            </a:r>
            <a:endParaRPr lang="sk-SK" dirty="0"/>
          </a:p>
          <a:p>
            <a:endParaRPr lang="sk-SK" dirty="0"/>
          </a:p>
        </p:txBody>
      </p:sp>
    </p:spTree>
    <p:extLst>
      <p:ext uri="{BB962C8B-B14F-4D97-AF65-F5344CB8AC3E}">
        <p14:creationId xmlns:p14="http://schemas.microsoft.com/office/powerpoint/2010/main" val="31594761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err="1"/>
              <a:t>Ideal</a:t>
            </a:r>
            <a:r>
              <a:rPr lang="sk-SK" dirty="0"/>
              <a:t> </a:t>
            </a:r>
            <a:r>
              <a:rPr lang="sk-SK" dirty="0" err="1"/>
              <a:t>flight</a:t>
            </a:r>
            <a:r>
              <a:rPr lang="sk-SK" dirty="0"/>
              <a:t> </a:t>
            </a:r>
            <a:r>
              <a:rPr lang="sk-SK" dirty="0" err="1"/>
              <a:t>pattern</a:t>
            </a:r>
            <a:endParaRPr lang="sk-SK" dirty="0"/>
          </a:p>
        </p:txBody>
      </p:sp>
      <p:pic>
        <p:nvPicPr>
          <p:cNvPr id="4" name="Zástupný objekt pre obsah 3"/>
          <p:cNvPicPr>
            <a:picLocks noGrp="1" noChangeAspect="1"/>
          </p:cNvPicPr>
          <p:nvPr>
            <p:ph idx="1"/>
          </p:nvPr>
        </p:nvPicPr>
        <p:blipFill>
          <a:blip r:embed="rId2"/>
          <a:stretch>
            <a:fillRect/>
          </a:stretch>
        </p:blipFill>
        <p:spPr>
          <a:xfrm>
            <a:off x="190152" y="2080268"/>
            <a:ext cx="6013878" cy="3790310"/>
          </a:xfrm>
          <a:prstGeom prst="rect">
            <a:avLst/>
          </a:prstGeom>
        </p:spPr>
      </p:pic>
      <p:pic>
        <p:nvPicPr>
          <p:cNvPr id="5" name="Obrázok 4"/>
          <p:cNvPicPr>
            <a:picLocks noChangeAspect="1"/>
          </p:cNvPicPr>
          <p:nvPr/>
        </p:nvPicPr>
        <p:blipFill>
          <a:blip r:embed="rId3"/>
          <a:stretch>
            <a:fillRect/>
          </a:stretch>
        </p:blipFill>
        <p:spPr>
          <a:xfrm>
            <a:off x="6096000" y="2229827"/>
            <a:ext cx="5879939" cy="3728308"/>
          </a:xfrm>
          <a:prstGeom prst="rect">
            <a:avLst/>
          </a:prstGeom>
        </p:spPr>
      </p:pic>
    </p:spTree>
    <p:extLst>
      <p:ext uri="{BB962C8B-B14F-4D97-AF65-F5344CB8AC3E}">
        <p14:creationId xmlns:p14="http://schemas.microsoft.com/office/powerpoint/2010/main" val="40516599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sk-SK"/>
          </a:p>
        </p:txBody>
      </p:sp>
      <p:pic>
        <p:nvPicPr>
          <p:cNvPr id="4" name="Zástupný objekt pre obsah 3"/>
          <p:cNvPicPr>
            <a:picLocks noGrp="1" noChangeAspect="1"/>
          </p:cNvPicPr>
          <p:nvPr>
            <p:ph idx="1"/>
          </p:nvPr>
        </p:nvPicPr>
        <p:blipFill>
          <a:blip r:embed="rId2"/>
          <a:stretch>
            <a:fillRect/>
          </a:stretch>
        </p:blipFill>
        <p:spPr>
          <a:xfrm>
            <a:off x="6400800" y="133403"/>
            <a:ext cx="4803494" cy="3380237"/>
          </a:xfrm>
          <a:prstGeom prst="rect">
            <a:avLst/>
          </a:prstGeom>
        </p:spPr>
      </p:pic>
      <p:pic>
        <p:nvPicPr>
          <p:cNvPr id="5" name="Obrázok 4"/>
          <p:cNvPicPr>
            <a:picLocks noChangeAspect="1"/>
          </p:cNvPicPr>
          <p:nvPr/>
        </p:nvPicPr>
        <p:blipFill>
          <a:blip r:embed="rId3"/>
          <a:stretch>
            <a:fillRect/>
          </a:stretch>
        </p:blipFill>
        <p:spPr>
          <a:xfrm>
            <a:off x="311853" y="133404"/>
            <a:ext cx="4541537" cy="3394726"/>
          </a:xfrm>
          <a:prstGeom prst="rect">
            <a:avLst/>
          </a:prstGeom>
        </p:spPr>
      </p:pic>
      <p:pic>
        <p:nvPicPr>
          <p:cNvPr id="7" name="Obrázok 6"/>
          <p:cNvPicPr>
            <a:picLocks noChangeAspect="1"/>
          </p:cNvPicPr>
          <p:nvPr/>
        </p:nvPicPr>
        <p:blipFill>
          <a:blip r:embed="rId4"/>
          <a:stretch>
            <a:fillRect/>
          </a:stretch>
        </p:blipFill>
        <p:spPr>
          <a:xfrm>
            <a:off x="427058" y="3528129"/>
            <a:ext cx="4591247" cy="3329871"/>
          </a:xfrm>
          <a:prstGeom prst="rect">
            <a:avLst/>
          </a:prstGeom>
        </p:spPr>
      </p:pic>
      <p:pic>
        <p:nvPicPr>
          <p:cNvPr id="8" name="Obrázok 7"/>
          <p:cNvPicPr>
            <a:picLocks noChangeAspect="1"/>
          </p:cNvPicPr>
          <p:nvPr/>
        </p:nvPicPr>
        <p:blipFill>
          <a:blip r:embed="rId5"/>
          <a:stretch>
            <a:fillRect/>
          </a:stretch>
        </p:blipFill>
        <p:spPr>
          <a:xfrm>
            <a:off x="6267190" y="3826909"/>
            <a:ext cx="4937104" cy="3031091"/>
          </a:xfrm>
          <a:prstGeom prst="rect">
            <a:avLst/>
          </a:prstGeom>
        </p:spPr>
      </p:pic>
    </p:spTree>
    <p:extLst>
      <p:ext uri="{BB962C8B-B14F-4D97-AF65-F5344CB8AC3E}">
        <p14:creationId xmlns:p14="http://schemas.microsoft.com/office/powerpoint/2010/main" val="7232482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9BE78-00A0-B5D3-C182-E0703C1E92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C2739C-8E15-6895-A545-78B182B6296E}"/>
              </a:ext>
            </a:extLst>
          </p:cNvPr>
          <p:cNvSpPr>
            <a:spLocks noGrp="1"/>
          </p:cNvSpPr>
          <p:nvPr>
            <p:ph type="title"/>
          </p:nvPr>
        </p:nvSpPr>
        <p:spPr/>
        <p:txBody>
          <a:bodyPr/>
          <a:lstStyle/>
          <a:p>
            <a:endParaRPr lang="en-GB"/>
          </a:p>
        </p:txBody>
      </p:sp>
      <p:sp>
        <p:nvSpPr>
          <p:cNvPr id="11" name="Content Placeholder 10">
            <a:extLst>
              <a:ext uri="{FF2B5EF4-FFF2-40B4-BE49-F238E27FC236}">
                <a16:creationId xmlns:a16="http://schemas.microsoft.com/office/drawing/2014/main" id="{5E23C558-3813-A469-8885-622817709A20}"/>
              </a:ext>
            </a:extLst>
          </p:cNvPr>
          <p:cNvSpPr>
            <a:spLocks noGrp="1"/>
          </p:cNvSpPr>
          <p:nvPr>
            <p:ph idx="1"/>
          </p:nvPr>
        </p:nvSpPr>
        <p:spPr/>
        <p:txBody>
          <a:bodyPr/>
          <a:lstStyle/>
          <a:p>
            <a:endParaRPr lang="en-GB"/>
          </a:p>
        </p:txBody>
      </p:sp>
      <p:pic>
        <p:nvPicPr>
          <p:cNvPr id="13" name="Picture 12">
            <a:extLst>
              <a:ext uri="{FF2B5EF4-FFF2-40B4-BE49-F238E27FC236}">
                <a16:creationId xmlns:a16="http://schemas.microsoft.com/office/drawing/2014/main" id="{CF543041-ECF4-78F3-2514-43678D054E6C}"/>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9433474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B4BBE-8DE7-D328-1AF9-401836A06D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911140-0365-73FF-E3C8-56E3DA1F504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BEDB0D8-60F8-8D64-3D50-8ADAC4ECDE38}"/>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7E27B6CA-E48D-39E4-9590-699D0DFC2EB5}"/>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2393910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ĺžnik 2">
            <a:extLst>
              <a:ext uri="{FF2B5EF4-FFF2-40B4-BE49-F238E27FC236}">
                <a16:creationId xmlns:a16="http://schemas.microsoft.com/office/drawing/2014/main" id="{D68F0DA4-CF60-E29F-AFCF-14706F92ABBC}"/>
              </a:ext>
            </a:extLst>
          </p:cNvPr>
          <p:cNvSpPr/>
          <p:nvPr/>
        </p:nvSpPr>
        <p:spPr>
          <a:xfrm>
            <a:off x="2255521" y="203460"/>
            <a:ext cx="9936480" cy="941045"/>
          </a:xfrm>
          <a:prstGeom prst="rect">
            <a:avLst/>
          </a:prstGeom>
          <a:solidFill>
            <a:srgbClr val="21BC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k-SK" sz="3200" dirty="0"/>
              <a:t>    </a:t>
            </a:r>
          </a:p>
        </p:txBody>
      </p:sp>
      <p:sp>
        <p:nvSpPr>
          <p:cNvPr id="4" name="Nadpis 1">
            <a:extLst>
              <a:ext uri="{FF2B5EF4-FFF2-40B4-BE49-F238E27FC236}">
                <a16:creationId xmlns:a16="http://schemas.microsoft.com/office/drawing/2014/main" id="{D0E11837-8980-228C-BCB8-75BACCB74055}"/>
              </a:ext>
            </a:extLst>
          </p:cNvPr>
          <p:cNvSpPr txBox="1">
            <a:spLocks/>
          </p:cNvSpPr>
          <p:nvPr/>
        </p:nvSpPr>
        <p:spPr>
          <a:xfrm>
            <a:off x="2386661" y="-181058"/>
            <a:ext cx="11738641"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k-SK" b="1" dirty="0" err="1">
                <a:solidFill>
                  <a:schemeClr val="bg1"/>
                </a:solidFill>
              </a:rPr>
              <a:t>Spectral</a:t>
            </a:r>
            <a:r>
              <a:rPr lang="sk-SK" b="1" dirty="0">
                <a:solidFill>
                  <a:schemeClr val="bg1"/>
                </a:solidFill>
              </a:rPr>
              <a:t> </a:t>
            </a:r>
            <a:r>
              <a:rPr lang="sk-SK" b="1" dirty="0" err="1">
                <a:solidFill>
                  <a:schemeClr val="bg1"/>
                </a:solidFill>
              </a:rPr>
              <a:t>Signatures</a:t>
            </a:r>
            <a:r>
              <a:rPr lang="sk-SK" b="1" dirty="0">
                <a:solidFill>
                  <a:schemeClr val="bg1"/>
                </a:solidFill>
              </a:rPr>
              <a:t> </a:t>
            </a:r>
            <a:endParaRPr lang="sk-SK" sz="2800" b="1" dirty="0">
              <a:solidFill>
                <a:schemeClr val="bg1"/>
              </a:solidFill>
              <a:latin typeface="Segoe UI Light" panose="020B0502040204020203" pitchFamily="34" charset="0"/>
              <a:cs typeface="Segoe UI Light" panose="020B0502040204020203" pitchFamily="34" charset="0"/>
            </a:endParaRPr>
          </a:p>
        </p:txBody>
      </p:sp>
      <p:sp>
        <p:nvSpPr>
          <p:cNvPr id="2" name="Obdĺžnik 1"/>
          <p:cNvSpPr/>
          <p:nvPr/>
        </p:nvSpPr>
        <p:spPr>
          <a:xfrm>
            <a:off x="2386661" y="1338931"/>
            <a:ext cx="9578915" cy="2554545"/>
          </a:xfrm>
          <a:prstGeom prst="rect">
            <a:avLst/>
          </a:prstGeom>
        </p:spPr>
        <p:txBody>
          <a:bodyPr wrap="square">
            <a:spAutoFit/>
          </a:bodyPr>
          <a:lstStyle/>
          <a:p>
            <a:pPr marL="342900" indent="-342900">
              <a:buFontTx/>
              <a:buChar char="-"/>
            </a:pPr>
            <a:r>
              <a:rPr lang="en-US" sz="2000" dirty="0">
                <a:solidFill>
                  <a:srgbClr val="484848"/>
                </a:solidFill>
                <a:latin typeface="Open Sans" panose="020B0604020202020204" charset="0"/>
                <a:ea typeface="Open Sans" panose="020B0604020202020204" charset="0"/>
                <a:cs typeface="Open Sans" panose="020B0604020202020204" charset="0"/>
              </a:rPr>
              <a:t>Spectral signatures can be compared to fingerprints</a:t>
            </a:r>
            <a:endParaRPr lang="sk-SK" sz="2000" dirty="0">
              <a:solidFill>
                <a:srgbClr val="484848"/>
              </a:solidFill>
              <a:latin typeface="Open Sans" panose="020B0604020202020204" charset="0"/>
              <a:ea typeface="Open Sans" panose="020B0604020202020204" charset="0"/>
              <a:cs typeface="Open Sans" panose="020B0604020202020204" charset="0"/>
            </a:endParaRPr>
          </a:p>
          <a:p>
            <a:pPr marL="342900" indent="-342900">
              <a:buFontTx/>
              <a:buChar char="-"/>
            </a:pPr>
            <a:r>
              <a:rPr lang="en-US" sz="2000" dirty="0">
                <a:solidFill>
                  <a:srgbClr val="484848"/>
                </a:solidFill>
                <a:latin typeface="Open Sans" panose="020B0604020202020204" charset="0"/>
                <a:ea typeface="Open Sans" panose="020B0604020202020204" charset="0"/>
                <a:cs typeface="Open Sans" panose="020B0604020202020204" charset="0"/>
              </a:rPr>
              <a:t>Since every material and compound reacts to light uniquely, their spectral signatures are</a:t>
            </a:r>
            <a:r>
              <a:rPr lang="sk-SK" sz="2000" dirty="0">
                <a:solidFill>
                  <a:srgbClr val="484848"/>
                </a:solidFill>
                <a:latin typeface="Open Sans" panose="020B0604020202020204" charset="0"/>
                <a:ea typeface="Open Sans" panose="020B0604020202020204" charset="0"/>
                <a:cs typeface="Open Sans" panose="020B0604020202020204" charset="0"/>
              </a:rPr>
              <a:t> </a:t>
            </a:r>
            <a:r>
              <a:rPr lang="en-US" sz="2000" dirty="0">
                <a:solidFill>
                  <a:srgbClr val="484848"/>
                </a:solidFill>
                <a:latin typeface="Open Sans" panose="020B0604020202020204" charset="0"/>
                <a:ea typeface="Open Sans" panose="020B0604020202020204" charset="0"/>
                <a:cs typeface="Open Sans" panose="020B0604020202020204" charset="0"/>
              </a:rPr>
              <a:t>unique too</a:t>
            </a:r>
            <a:endParaRPr lang="sk-SK" sz="2000" dirty="0">
              <a:solidFill>
                <a:srgbClr val="484848"/>
              </a:solidFill>
              <a:latin typeface="Open Sans" panose="020B0604020202020204" charset="0"/>
              <a:ea typeface="Open Sans" panose="020B0604020202020204" charset="0"/>
              <a:cs typeface="Open Sans" panose="020B0604020202020204" charset="0"/>
            </a:endParaRPr>
          </a:p>
          <a:p>
            <a:pPr marL="342900" indent="-342900">
              <a:buFontTx/>
              <a:buChar char="-"/>
            </a:pPr>
            <a:r>
              <a:rPr lang="en-US" sz="2000" dirty="0">
                <a:solidFill>
                  <a:srgbClr val="484848"/>
                </a:solidFill>
                <a:latin typeface="Open Sans" panose="020B0604020202020204" charset="0"/>
                <a:ea typeface="Open Sans" panose="020B0604020202020204" charset="0"/>
                <a:cs typeface="Open Sans" panose="020B0604020202020204" charset="0"/>
              </a:rPr>
              <a:t>Just like fingerprints can be used to identify a person, spectral signatures can be used to identify material</a:t>
            </a:r>
            <a:endParaRPr lang="sk-SK" sz="2000" dirty="0">
              <a:solidFill>
                <a:srgbClr val="484848"/>
              </a:solidFill>
              <a:latin typeface="Open Sans" panose="020B0604020202020204" charset="0"/>
              <a:ea typeface="Open Sans" panose="020B0604020202020204" charset="0"/>
              <a:cs typeface="Open Sans" panose="020B0604020202020204" charset="0"/>
            </a:endParaRPr>
          </a:p>
          <a:p>
            <a:pPr marL="342900" indent="-342900">
              <a:buFontTx/>
              <a:buChar char="-"/>
            </a:pPr>
            <a:r>
              <a:rPr lang="en-US" sz="2000" dirty="0">
                <a:solidFill>
                  <a:srgbClr val="484848"/>
                </a:solidFill>
                <a:latin typeface="Open Sans" panose="020B0604020202020204" charset="0"/>
                <a:ea typeface="Open Sans" panose="020B0604020202020204" charset="0"/>
                <a:cs typeface="Open Sans" panose="020B0604020202020204" charset="0"/>
              </a:rPr>
              <a:t>Spectrometer is an in</a:t>
            </a:r>
            <a:r>
              <a:rPr lang="sk-SK" sz="2000" dirty="0">
                <a:solidFill>
                  <a:srgbClr val="484848"/>
                </a:solidFill>
                <a:latin typeface="Open Sans" panose="020B0604020202020204" charset="0"/>
                <a:ea typeface="Open Sans" panose="020B0604020202020204" charset="0"/>
                <a:cs typeface="Open Sans" panose="020B0604020202020204" charset="0"/>
              </a:rPr>
              <a:t>s</a:t>
            </a:r>
            <a:r>
              <a:rPr lang="en-US" sz="2000" dirty="0" err="1">
                <a:solidFill>
                  <a:srgbClr val="484848"/>
                </a:solidFill>
                <a:latin typeface="Open Sans" panose="020B0604020202020204" charset="0"/>
                <a:ea typeface="Open Sans" panose="020B0604020202020204" charset="0"/>
                <a:cs typeface="Open Sans" panose="020B0604020202020204" charset="0"/>
              </a:rPr>
              <a:t>trument</a:t>
            </a:r>
            <a:r>
              <a:rPr lang="en-US" sz="2000" dirty="0">
                <a:solidFill>
                  <a:srgbClr val="484848"/>
                </a:solidFill>
                <a:latin typeface="Open Sans" panose="020B0604020202020204" charset="0"/>
                <a:ea typeface="Open Sans" panose="020B0604020202020204" charset="0"/>
                <a:cs typeface="Open Sans" panose="020B0604020202020204" charset="0"/>
              </a:rPr>
              <a:t> that splits incoming light into</a:t>
            </a:r>
            <a:r>
              <a:rPr lang="sk-SK" sz="2000" dirty="0">
                <a:solidFill>
                  <a:srgbClr val="484848"/>
                </a:solidFill>
                <a:latin typeface="Open Sans" panose="020B0604020202020204" charset="0"/>
                <a:ea typeface="Open Sans" panose="020B0604020202020204" charset="0"/>
                <a:cs typeface="Open Sans" panose="020B0604020202020204" charset="0"/>
              </a:rPr>
              <a:t> </a:t>
            </a:r>
            <a:r>
              <a:rPr lang="en-US" sz="2000" dirty="0">
                <a:solidFill>
                  <a:srgbClr val="484848"/>
                </a:solidFill>
                <a:latin typeface="Open Sans" panose="020B0604020202020204" charset="0"/>
                <a:ea typeface="Open Sans" panose="020B0604020202020204" charset="0"/>
                <a:cs typeface="Open Sans" panose="020B0604020202020204" charset="0"/>
              </a:rPr>
              <a:t>a spectrum</a:t>
            </a:r>
          </a:p>
          <a:p>
            <a:pPr marL="342900" indent="-342900">
              <a:buFontTx/>
              <a:buChar char="-"/>
            </a:pPr>
            <a:r>
              <a:rPr lang="en-US" sz="2000" dirty="0">
                <a:solidFill>
                  <a:srgbClr val="484848"/>
                </a:solidFill>
                <a:latin typeface="Open Sans" panose="020B0604020202020204" charset="0"/>
                <a:ea typeface="Open Sans" panose="020B0604020202020204" charset="0"/>
                <a:cs typeface="Open Sans" panose="020B0604020202020204" charset="0"/>
              </a:rPr>
              <a:t>In the example below light going </a:t>
            </a:r>
            <a:r>
              <a:rPr lang="en-US" sz="2000" dirty="0" err="1">
                <a:solidFill>
                  <a:srgbClr val="484848"/>
                </a:solidFill>
                <a:latin typeface="Open Sans" panose="020B0604020202020204" charset="0"/>
                <a:ea typeface="Open Sans" panose="020B0604020202020204" charset="0"/>
                <a:cs typeface="Open Sans" panose="020B0604020202020204" charset="0"/>
              </a:rPr>
              <a:t>throug</a:t>
            </a:r>
            <a:r>
              <a:rPr lang="en-US" sz="2000" dirty="0">
                <a:solidFill>
                  <a:srgbClr val="484848"/>
                </a:solidFill>
                <a:latin typeface="Open Sans" panose="020B0604020202020204" charset="0"/>
                <a:ea typeface="Open Sans" panose="020B0604020202020204" charset="0"/>
                <a:cs typeface="Open Sans" panose="020B0604020202020204" charset="0"/>
              </a:rPr>
              <a:t> h the </a:t>
            </a:r>
            <a:r>
              <a:rPr lang="en-US" sz="2000" dirty="0" err="1">
                <a:solidFill>
                  <a:srgbClr val="484848"/>
                </a:solidFill>
                <a:latin typeface="Open Sans" panose="020B0604020202020204" charset="0"/>
                <a:ea typeface="Open Sans" panose="020B0604020202020204" charset="0"/>
                <a:cs typeface="Open Sans" panose="020B0604020202020204" charset="0"/>
              </a:rPr>
              <a:t>spectcrometer</a:t>
            </a:r>
            <a:endParaRPr lang="en-US" sz="2000" dirty="0">
              <a:solidFill>
                <a:srgbClr val="484848"/>
              </a:solidFill>
              <a:latin typeface="Open Sans" panose="020B0604020202020204" charset="0"/>
              <a:ea typeface="Open Sans" panose="020B0604020202020204" charset="0"/>
              <a:cs typeface="Open Sans" panose="020B0604020202020204" charset="0"/>
            </a:endParaRPr>
          </a:p>
          <a:p>
            <a:pPr marL="342900" indent="-342900">
              <a:buFontTx/>
              <a:buChar char="-"/>
            </a:pPr>
            <a:r>
              <a:rPr lang="en-US" sz="2000" dirty="0">
                <a:solidFill>
                  <a:srgbClr val="484848"/>
                </a:solidFill>
                <a:latin typeface="Open Sans" panose="020B0604020202020204" charset="0"/>
                <a:ea typeface="Open Sans" panose="020B0604020202020204" charset="0"/>
                <a:cs typeface="Open Sans" panose="020B0604020202020204" charset="0"/>
              </a:rPr>
              <a:t>is reflected, and the result is called a reflectance spectrum</a:t>
            </a:r>
          </a:p>
        </p:txBody>
      </p:sp>
      <p:pic>
        <p:nvPicPr>
          <p:cNvPr id="8" name="Obrázok 7"/>
          <p:cNvPicPr>
            <a:picLocks noChangeAspect="1"/>
          </p:cNvPicPr>
          <p:nvPr/>
        </p:nvPicPr>
        <p:blipFill>
          <a:blip r:embed="rId2"/>
          <a:stretch>
            <a:fillRect/>
          </a:stretch>
        </p:blipFill>
        <p:spPr>
          <a:xfrm>
            <a:off x="4206239" y="3893476"/>
            <a:ext cx="5399316" cy="2878386"/>
          </a:xfrm>
          <a:prstGeom prst="rect">
            <a:avLst/>
          </a:prstGeom>
        </p:spPr>
      </p:pic>
      <p:pic>
        <p:nvPicPr>
          <p:cNvPr id="9" name="Obrázok 8"/>
          <p:cNvPicPr>
            <a:picLocks noChangeAspect="1"/>
          </p:cNvPicPr>
          <p:nvPr/>
        </p:nvPicPr>
        <p:blipFill rotWithShape="1">
          <a:blip r:embed="rId3"/>
          <a:srcRect t="8485" b="2485"/>
          <a:stretch/>
        </p:blipFill>
        <p:spPr>
          <a:xfrm>
            <a:off x="330926" y="203460"/>
            <a:ext cx="1614898" cy="1576252"/>
          </a:xfrm>
          <a:prstGeom prst="rect">
            <a:avLst/>
          </a:prstGeom>
        </p:spPr>
      </p:pic>
      <p:pic>
        <p:nvPicPr>
          <p:cNvPr id="12" name="Obrázok 11"/>
          <p:cNvPicPr>
            <a:picLocks noChangeAspect="1"/>
          </p:cNvPicPr>
          <p:nvPr/>
        </p:nvPicPr>
        <p:blipFill>
          <a:blip r:embed="rId4"/>
          <a:stretch>
            <a:fillRect/>
          </a:stretch>
        </p:blipFill>
        <p:spPr>
          <a:xfrm>
            <a:off x="330926" y="1858087"/>
            <a:ext cx="1614898" cy="1479885"/>
          </a:xfrm>
          <a:prstGeom prst="rect">
            <a:avLst/>
          </a:prstGeom>
        </p:spPr>
      </p:pic>
      <p:pic>
        <p:nvPicPr>
          <p:cNvPr id="13" name="Obrázok 12"/>
          <p:cNvPicPr>
            <a:picLocks noChangeAspect="1"/>
          </p:cNvPicPr>
          <p:nvPr/>
        </p:nvPicPr>
        <p:blipFill>
          <a:blip r:embed="rId5"/>
          <a:stretch>
            <a:fillRect/>
          </a:stretch>
        </p:blipFill>
        <p:spPr>
          <a:xfrm>
            <a:off x="330926" y="3362268"/>
            <a:ext cx="1614898" cy="1501379"/>
          </a:xfrm>
          <a:prstGeom prst="rect">
            <a:avLst/>
          </a:prstGeom>
        </p:spPr>
      </p:pic>
      <p:pic>
        <p:nvPicPr>
          <p:cNvPr id="14" name="Obrázok 13"/>
          <p:cNvPicPr>
            <a:picLocks noChangeAspect="1"/>
          </p:cNvPicPr>
          <p:nvPr/>
        </p:nvPicPr>
        <p:blipFill>
          <a:blip r:embed="rId6"/>
          <a:stretch>
            <a:fillRect/>
          </a:stretch>
        </p:blipFill>
        <p:spPr>
          <a:xfrm>
            <a:off x="330926" y="4887942"/>
            <a:ext cx="1614898" cy="1620827"/>
          </a:xfrm>
          <a:prstGeom prst="rect">
            <a:avLst/>
          </a:prstGeom>
        </p:spPr>
      </p:pic>
    </p:spTree>
    <p:extLst>
      <p:ext uri="{BB962C8B-B14F-4D97-AF65-F5344CB8AC3E}">
        <p14:creationId xmlns:p14="http://schemas.microsoft.com/office/powerpoint/2010/main" val="3865086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Obrázok 30">
            <a:extLst>
              <a:ext uri="{FF2B5EF4-FFF2-40B4-BE49-F238E27FC236}">
                <a16:creationId xmlns:a16="http://schemas.microsoft.com/office/drawing/2014/main" id="{8C705F4B-1D1D-4907-98EB-D638A28642A8}"/>
              </a:ext>
            </a:extLst>
          </p:cNvPr>
          <p:cNvPicPr>
            <a:picLocks noChangeAspect="1"/>
          </p:cNvPicPr>
          <p:nvPr/>
        </p:nvPicPr>
        <p:blipFill rotWithShape="1">
          <a:blip r:embed="rId2"/>
          <a:srcRect l="52081" t="45048" r="32293" b="8543"/>
          <a:stretch/>
        </p:blipFill>
        <p:spPr>
          <a:xfrm>
            <a:off x="6142586" y="1162366"/>
            <a:ext cx="2947868" cy="4922783"/>
          </a:xfrm>
          <a:prstGeom prst="rect">
            <a:avLst/>
          </a:prstGeom>
        </p:spPr>
      </p:pic>
      <p:pic>
        <p:nvPicPr>
          <p:cNvPr id="30" name="Obrázok 29">
            <a:extLst>
              <a:ext uri="{FF2B5EF4-FFF2-40B4-BE49-F238E27FC236}">
                <a16:creationId xmlns:a16="http://schemas.microsoft.com/office/drawing/2014/main" id="{44814C19-3B56-49D7-A1AC-754F913A6063}"/>
              </a:ext>
            </a:extLst>
          </p:cNvPr>
          <p:cNvPicPr>
            <a:picLocks noChangeAspect="1"/>
          </p:cNvPicPr>
          <p:nvPr/>
        </p:nvPicPr>
        <p:blipFill rotWithShape="1">
          <a:blip r:embed="rId3"/>
          <a:srcRect l="44887" t="37521" r="35418" b="4372"/>
          <a:stretch/>
        </p:blipFill>
        <p:spPr>
          <a:xfrm>
            <a:off x="9183161" y="1162373"/>
            <a:ext cx="2967829" cy="4922783"/>
          </a:xfrm>
          <a:prstGeom prst="rect">
            <a:avLst/>
          </a:prstGeom>
        </p:spPr>
      </p:pic>
      <p:pic>
        <p:nvPicPr>
          <p:cNvPr id="3" name="Obrázok 2">
            <a:extLst>
              <a:ext uri="{FF2B5EF4-FFF2-40B4-BE49-F238E27FC236}">
                <a16:creationId xmlns:a16="http://schemas.microsoft.com/office/drawing/2014/main" id="{35AACDD4-0160-4238-B66A-C3AE0DE58364}"/>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2000"/>
                    </a14:imgEffect>
                  </a14:imgLayer>
                </a14:imgProps>
              </a:ext>
            </a:extLst>
          </a:blip>
          <a:srcRect l="12987" t="24309" r="63692" b="7022"/>
          <a:stretch/>
        </p:blipFill>
        <p:spPr>
          <a:xfrm>
            <a:off x="41009" y="1162376"/>
            <a:ext cx="2973739" cy="4922783"/>
          </a:xfrm>
          <a:prstGeom prst="rect">
            <a:avLst/>
          </a:prstGeom>
        </p:spPr>
      </p:pic>
      <p:sp>
        <p:nvSpPr>
          <p:cNvPr id="9" name="Obdĺžnik 8">
            <a:extLst>
              <a:ext uri="{FF2B5EF4-FFF2-40B4-BE49-F238E27FC236}">
                <a16:creationId xmlns:a16="http://schemas.microsoft.com/office/drawing/2014/main" id="{4913C41B-1D2D-42A0-A9CD-B6915A9E3265}"/>
              </a:ext>
            </a:extLst>
          </p:cNvPr>
          <p:cNvSpPr/>
          <p:nvPr/>
        </p:nvSpPr>
        <p:spPr>
          <a:xfrm>
            <a:off x="3600" y="214320"/>
            <a:ext cx="12185396" cy="830997"/>
          </a:xfrm>
          <a:prstGeom prst="rect">
            <a:avLst/>
          </a:prstGeom>
          <a:solidFill>
            <a:srgbClr val="006E9F"/>
          </a:solidFill>
          <a:effectLst/>
        </p:spPr>
        <p:txBody>
          <a:bodyPr wrap="square" anchor="ctr">
            <a:spAutoFit/>
          </a:bodyPr>
          <a:lstStyle/>
          <a:p>
            <a:pPr algn="ctr" fontAlgn="auto">
              <a:spcBef>
                <a:spcPts val="0"/>
              </a:spcBef>
              <a:spcAft>
                <a:spcPts val="0"/>
              </a:spcAft>
              <a:defRPr/>
            </a:pPr>
            <a:r>
              <a:rPr lang="sk-SK" sz="4800" b="1" cap="all" dirty="0">
                <a:solidFill>
                  <a:schemeClr val="bg1"/>
                </a:solidFill>
                <a:latin typeface="Segoe UI Semibold" panose="020B0702040204020203" pitchFamily="34" charset="0"/>
                <a:ea typeface="+mj-ea"/>
                <a:cs typeface="Segoe UI Semibold" panose="020B0702040204020203" pitchFamily="34" charset="0"/>
              </a:rPr>
              <a:t> </a:t>
            </a:r>
            <a:r>
              <a:rPr lang="sk-SK" sz="4800" b="1" cap="all" dirty="0" err="1">
                <a:solidFill>
                  <a:schemeClr val="bg1"/>
                </a:solidFill>
                <a:latin typeface="Segoe UI Semibold" panose="020B0702040204020203" pitchFamily="34" charset="0"/>
                <a:ea typeface="+mj-ea"/>
                <a:cs typeface="Segoe UI Semibold" panose="020B0702040204020203" pitchFamily="34" charset="0"/>
              </a:rPr>
              <a:t>HYPERSPEctral</a:t>
            </a:r>
            <a:r>
              <a:rPr lang="sk-SK" sz="4800" b="1" cap="all" dirty="0">
                <a:solidFill>
                  <a:schemeClr val="bg1"/>
                </a:solidFill>
                <a:latin typeface="Segoe UI Semibold" panose="020B0702040204020203" pitchFamily="34" charset="0"/>
                <a:ea typeface="+mj-ea"/>
                <a:cs typeface="Segoe UI Semibold" panose="020B0702040204020203" pitchFamily="34" charset="0"/>
              </a:rPr>
              <a:t> DATA COLLECTION</a:t>
            </a:r>
            <a:endParaRPr lang="nl-NL" sz="4800" b="1" cap="all" dirty="0">
              <a:solidFill>
                <a:schemeClr val="bg1"/>
              </a:solidFill>
              <a:latin typeface="Segoe UI Semibold" panose="020B0702040204020203" pitchFamily="34" charset="0"/>
              <a:ea typeface="+mj-ea"/>
              <a:cs typeface="Segoe UI Semibold" panose="020B0702040204020203" pitchFamily="34" charset="0"/>
            </a:endParaRPr>
          </a:p>
        </p:txBody>
      </p:sp>
      <p:cxnSp>
        <p:nvCxnSpPr>
          <p:cNvPr id="10" name="Rovná spojnica 9">
            <a:extLst>
              <a:ext uri="{FF2B5EF4-FFF2-40B4-BE49-F238E27FC236}">
                <a16:creationId xmlns:a16="http://schemas.microsoft.com/office/drawing/2014/main" id="{DE1CFAB6-BE85-4EA2-AC7D-6875A07F3754}"/>
              </a:ext>
            </a:extLst>
          </p:cNvPr>
          <p:cNvCxnSpPr>
            <a:cxnSpLocks/>
          </p:cNvCxnSpPr>
          <p:nvPr/>
        </p:nvCxnSpPr>
        <p:spPr>
          <a:xfrm>
            <a:off x="19049" y="1020042"/>
            <a:ext cx="12172951" cy="0"/>
          </a:xfrm>
          <a:prstGeom prst="line">
            <a:avLst/>
          </a:prstGeom>
          <a:ln w="60325">
            <a:solidFill>
              <a:srgbClr val="00202E"/>
            </a:solidFill>
          </a:ln>
        </p:spPr>
        <p:style>
          <a:lnRef idx="1">
            <a:schemeClr val="accent1"/>
          </a:lnRef>
          <a:fillRef idx="0">
            <a:schemeClr val="accent1"/>
          </a:fillRef>
          <a:effectRef idx="0">
            <a:schemeClr val="accent1"/>
          </a:effectRef>
          <a:fontRef idx="minor">
            <a:schemeClr val="tx1"/>
          </a:fontRef>
        </p:style>
      </p:cxnSp>
      <p:sp>
        <p:nvSpPr>
          <p:cNvPr id="4" name="Obdĺžnik 3">
            <a:extLst>
              <a:ext uri="{FF2B5EF4-FFF2-40B4-BE49-F238E27FC236}">
                <a16:creationId xmlns:a16="http://schemas.microsoft.com/office/drawing/2014/main" id="{25430016-2273-498C-BF38-DDFE2193ED19}"/>
              </a:ext>
            </a:extLst>
          </p:cNvPr>
          <p:cNvSpPr/>
          <p:nvPr/>
        </p:nvSpPr>
        <p:spPr>
          <a:xfrm>
            <a:off x="41007" y="6085165"/>
            <a:ext cx="2965373" cy="588468"/>
          </a:xfrm>
          <a:prstGeom prst="rect">
            <a:avLst/>
          </a:prstGeom>
          <a:solidFill>
            <a:srgbClr val="002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k-SK" sz="2600" b="1" dirty="0">
                <a:solidFill>
                  <a:schemeClr val="bg1"/>
                </a:solidFill>
                <a:latin typeface="Segoe UI Light" panose="020B0502040204020203" pitchFamily="34" charset="0"/>
                <a:cs typeface="Segoe UI Light" panose="020B0502040204020203" pitchFamily="34" charset="0"/>
              </a:rPr>
              <a:t>PLANNING</a:t>
            </a:r>
          </a:p>
        </p:txBody>
      </p:sp>
      <p:sp>
        <p:nvSpPr>
          <p:cNvPr id="53" name="Obdĺžnik 52">
            <a:extLst>
              <a:ext uri="{FF2B5EF4-FFF2-40B4-BE49-F238E27FC236}">
                <a16:creationId xmlns:a16="http://schemas.microsoft.com/office/drawing/2014/main" id="{857D18A1-673B-4912-9039-778004CF880A}"/>
              </a:ext>
            </a:extLst>
          </p:cNvPr>
          <p:cNvSpPr/>
          <p:nvPr/>
        </p:nvSpPr>
        <p:spPr>
          <a:xfrm>
            <a:off x="41008" y="1162377"/>
            <a:ext cx="2973740" cy="5511258"/>
          </a:xfrm>
          <a:prstGeom prst="rect">
            <a:avLst/>
          </a:prstGeom>
          <a:noFill/>
          <a:ln w="285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6" name="Obdĺžnik 15">
            <a:extLst>
              <a:ext uri="{FF2B5EF4-FFF2-40B4-BE49-F238E27FC236}">
                <a16:creationId xmlns:a16="http://schemas.microsoft.com/office/drawing/2014/main" id="{47B62E20-7D02-4E54-8B02-76EC4FFB6552}"/>
              </a:ext>
            </a:extLst>
          </p:cNvPr>
          <p:cNvSpPr/>
          <p:nvPr/>
        </p:nvSpPr>
        <p:spPr>
          <a:xfrm>
            <a:off x="3086882" y="6085163"/>
            <a:ext cx="2973740" cy="588468"/>
          </a:xfrm>
          <a:prstGeom prst="rect">
            <a:avLst/>
          </a:prstGeom>
          <a:solidFill>
            <a:srgbClr val="002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k-SK" sz="2600" b="1" dirty="0">
                <a:solidFill>
                  <a:schemeClr val="bg1"/>
                </a:solidFill>
                <a:latin typeface="Segoe UI Light" panose="020B0502040204020203" pitchFamily="34" charset="0"/>
                <a:cs typeface="Segoe UI Light" panose="020B0502040204020203" pitchFamily="34" charset="0"/>
              </a:rPr>
              <a:t>DATA ACQUISITION</a:t>
            </a:r>
          </a:p>
        </p:txBody>
      </p:sp>
      <p:sp>
        <p:nvSpPr>
          <p:cNvPr id="15" name="Obdĺžnik 14">
            <a:extLst>
              <a:ext uri="{FF2B5EF4-FFF2-40B4-BE49-F238E27FC236}">
                <a16:creationId xmlns:a16="http://schemas.microsoft.com/office/drawing/2014/main" id="{2CA6EBD1-5AA0-45BD-94EC-EB0E85C1D6A7}"/>
              </a:ext>
            </a:extLst>
          </p:cNvPr>
          <p:cNvSpPr/>
          <p:nvPr/>
        </p:nvSpPr>
        <p:spPr>
          <a:xfrm>
            <a:off x="3086882" y="1162375"/>
            <a:ext cx="2973740" cy="5511258"/>
          </a:xfrm>
          <a:prstGeom prst="rect">
            <a:avLst/>
          </a:prstGeom>
          <a:noFill/>
          <a:ln w="285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0" name="Obdĺžnik 19">
            <a:extLst>
              <a:ext uri="{FF2B5EF4-FFF2-40B4-BE49-F238E27FC236}">
                <a16:creationId xmlns:a16="http://schemas.microsoft.com/office/drawing/2014/main" id="{58454D41-C4D9-4F94-81E8-329A3F397229}"/>
              </a:ext>
            </a:extLst>
          </p:cNvPr>
          <p:cNvSpPr/>
          <p:nvPr/>
        </p:nvSpPr>
        <p:spPr>
          <a:xfrm>
            <a:off x="6128919" y="6085161"/>
            <a:ext cx="2961534" cy="588468"/>
          </a:xfrm>
          <a:prstGeom prst="rect">
            <a:avLst/>
          </a:prstGeom>
          <a:solidFill>
            <a:srgbClr val="002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k-SK" sz="2600" b="1" dirty="0">
                <a:solidFill>
                  <a:schemeClr val="bg1"/>
                </a:solidFill>
                <a:latin typeface="Segoe UI Light" panose="020B0502040204020203" pitchFamily="34" charset="0"/>
                <a:cs typeface="Segoe UI Light" panose="020B0502040204020203" pitchFamily="34" charset="0"/>
              </a:rPr>
              <a:t>DATA PROCESSING</a:t>
            </a:r>
          </a:p>
        </p:txBody>
      </p:sp>
      <p:sp>
        <p:nvSpPr>
          <p:cNvPr id="21" name="Obdĺžnik 20">
            <a:extLst>
              <a:ext uri="{FF2B5EF4-FFF2-40B4-BE49-F238E27FC236}">
                <a16:creationId xmlns:a16="http://schemas.microsoft.com/office/drawing/2014/main" id="{51916203-B1E6-41B0-9C11-9A7BB4C94E85}"/>
              </a:ext>
            </a:extLst>
          </p:cNvPr>
          <p:cNvSpPr/>
          <p:nvPr/>
        </p:nvSpPr>
        <p:spPr>
          <a:xfrm>
            <a:off x="6128919" y="1162373"/>
            <a:ext cx="2973740" cy="5511258"/>
          </a:xfrm>
          <a:prstGeom prst="rect">
            <a:avLst/>
          </a:prstGeom>
          <a:noFill/>
          <a:ln w="285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4" name="Obdĺžnik 23">
            <a:extLst>
              <a:ext uri="{FF2B5EF4-FFF2-40B4-BE49-F238E27FC236}">
                <a16:creationId xmlns:a16="http://schemas.microsoft.com/office/drawing/2014/main" id="{3FAB9208-35DB-4B40-87D8-2A44E530FA91}"/>
              </a:ext>
            </a:extLst>
          </p:cNvPr>
          <p:cNvSpPr/>
          <p:nvPr/>
        </p:nvSpPr>
        <p:spPr>
          <a:xfrm>
            <a:off x="9169496" y="6085161"/>
            <a:ext cx="2961534" cy="588468"/>
          </a:xfrm>
          <a:prstGeom prst="rect">
            <a:avLst/>
          </a:prstGeom>
          <a:solidFill>
            <a:srgbClr val="002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k-SK" sz="2600" b="1" dirty="0">
                <a:solidFill>
                  <a:schemeClr val="bg1"/>
                </a:solidFill>
                <a:latin typeface="Segoe UI Light" panose="020B0502040204020203" pitchFamily="34" charset="0"/>
                <a:cs typeface="Segoe UI Light" panose="020B0502040204020203" pitchFamily="34" charset="0"/>
              </a:rPr>
              <a:t>RESULTS</a:t>
            </a:r>
          </a:p>
        </p:txBody>
      </p:sp>
      <p:sp>
        <p:nvSpPr>
          <p:cNvPr id="25" name="Obdĺžnik 24">
            <a:extLst>
              <a:ext uri="{FF2B5EF4-FFF2-40B4-BE49-F238E27FC236}">
                <a16:creationId xmlns:a16="http://schemas.microsoft.com/office/drawing/2014/main" id="{4BB3B43C-0443-4FA0-9443-3C0B5D7F4DD0}"/>
              </a:ext>
            </a:extLst>
          </p:cNvPr>
          <p:cNvSpPr/>
          <p:nvPr/>
        </p:nvSpPr>
        <p:spPr>
          <a:xfrm>
            <a:off x="9169496" y="1162373"/>
            <a:ext cx="2973740" cy="5511258"/>
          </a:xfrm>
          <a:prstGeom prst="rect">
            <a:avLst/>
          </a:prstGeom>
          <a:noFill/>
          <a:ln w="28575">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pic>
        <p:nvPicPr>
          <p:cNvPr id="17" name="Obrázok 16"/>
          <p:cNvPicPr>
            <a:picLocks noChangeAspect="1"/>
          </p:cNvPicPr>
          <p:nvPr/>
        </p:nvPicPr>
        <p:blipFill rotWithShape="1">
          <a:blip r:embed="rId6"/>
          <a:srcRect l="9930" b="40423"/>
          <a:stretch/>
        </p:blipFill>
        <p:spPr>
          <a:xfrm>
            <a:off x="3129164" y="1162366"/>
            <a:ext cx="2907048" cy="4922783"/>
          </a:xfrm>
          <a:prstGeom prst="rect">
            <a:avLst/>
          </a:prstGeom>
        </p:spPr>
      </p:pic>
    </p:spTree>
    <p:extLst>
      <p:ext uri="{BB962C8B-B14F-4D97-AF65-F5344CB8AC3E}">
        <p14:creationId xmlns:p14="http://schemas.microsoft.com/office/powerpoint/2010/main" val="3171634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309F6-6ABB-1B69-7065-3B74A7618D18}"/>
              </a:ext>
            </a:extLst>
          </p:cNvPr>
          <p:cNvSpPr>
            <a:spLocks noGrp="1"/>
          </p:cNvSpPr>
          <p:nvPr>
            <p:ph type="title"/>
          </p:nvPr>
        </p:nvSpPr>
        <p:spPr/>
        <p:txBody>
          <a:bodyPr/>
          <a:lstStyle/>
          <a:p>
            <a:endParaRPr lang="en-GB"/>
          </a:p>
        </p:txBody>
      </p:sp>
      <p:sp>
        <p:nvSpPr>
          <p:cNvPr id="11" name="Content Placeholder 10">
            <a:extLst>
              <a:ext uri="{FF2B5EF4-FFF2-40B4-BE49-F238E27FC236}">
                <a16:creationId xmlns:a16="http://schemas.microsoft.com/office/drawing/2014/main" id="{05315316-F241-47E4-C29C-B22F0AC8C5F8}"/>
              </a:ext>
            </a:extLst>
          </p:cNvPr>
          <p:cNvSpPr>
            <a:spLocks noGrp="1"/>
          </p:cNvSpPr>
          <p:nvPr>
            <p:ph idx="1"/>
          </p:nvPr>
        </p:nvSpPr>
        <p:spPr/>
        <p:txBody>
          <a:bodyPr/>
          <a:lstStyle/>
          <a:p>
            <a:endParaRPr lang="en-GB"/>
          </a:p>
        </p:txBody>
      </p:sp>
      <p:pic>
        <p:nvPicPr>
          <p:cNvPr id="13" name="Picture 12">
            <a:extLst>
              <a:ext uri="{FF2B5EF4-FFF2-40B4-BE49-F238E27FC236}">
                <a16:creationId xmlns:a16="http://schemas.microsoft.com/office/drawing/2014/main" id="{C6CA151B-23D4-78BC-FABF-06C35A6D8B59}"/>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4107181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C0933-3494-204C-3508-B64AD2CFCEE4}"/>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A6963CCE-CA9B-41E4-B6CD-E1454D703C47}"/>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4F47DD3A-C2EF-D01C-AE4D-190B204E1320}"/>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2858141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bdĺžnik 16">
            <a:extLst>
              <a:ext uri="{FF2B5EF4-FFF2-40B4-BE49-F238E27FC236}">
                <a16:creationId xmlns:a16="http://schemas.microsoft.com/office/drawing/2014/main" id="{2C76BA3D-1206-44F2-B478-E69B8DEFE635}"/>
              </a:ext>
            </a:extLst>
          </p:cNvPr>
          <p:cNvSpPr/>
          <p:nvPr/>
        </p:nvSpPr>
        <p:spPr>
          <a:xfrm>
            <a:off x="3600" y="214320"/>
            <a:ext cx="12185396" cy="830997"/>
          </a:xfrm>
          <a:prstGeom prst="rect">
            <a:avLst/>
          </a:prstGeom>
          <a:solidFill>
            <a:srgbClr val="006E9F"/>
          </a:solidFill>
          <a:effectLst/>
        </p:spPr>
        <p:txBody>
          <a:bodyPr wrap="square" anchor="ctr">
            <a:spAutoFit/>
          </a:bodyPr>
          <a:lstStyle/>
          <a:p>
            <a:pPr algn="ctr" fontAlgn="auto">
              <a:spcBef>
                <a:spcPts val="0"/>
              </a:spcBef>
              <a:spcAft>
                <a:spcPts val="0"/>
              </a:spcAft>
              <a:defRPr/>
            </a:pPr>
            <a:r>
              <a:rPr lang="sk-SK" sz="4800" b="1" cap="all" spc="300" dirty="0">
                <a:solidFill>
                  <a:schemeClr val="bg1"/>
                </a:solidFill>
                <a:latin typeface="Segoe UI Semibold" panose="020B0702040204020203" pitchFamily="34" charset="0"/>
                <a:ea typeface="+mj-ea"/>
                <a:cs typeface="Segoe UI Semibold" panose="020B0702040204020203" pitchFamily="34" charset="0"/>
              </a:rPr>
              <a:t> STATE-OF-THE-ART</a:t>
            </a:r>
            <a:endParaRPr lang="nl-NL" sz="4800" b="1" cap="all" spc="300" dirty="0">
              <a:solidFill>
                <a:schemeClr val="bg1"/>
              </a:solidFill>
              <a:latin typeface="Segoe UI Semibold" panose="020B0702040204020203" pitchFamily="34" charset="0"/>
              <a:ea typeface="+mj-ea"/>
              <a:cs typeface="Segoe UI Semibold" panose="020B0702040204020203" pitchFamily="34" charset="0"/>
            </a:endParaRPr>
          </a:p>
        </p:txBody>
      </p:sp>
      <p:sp>
        <p:nvSpPr>
          <p:cNvPr id="19" name="Zástupný symbol obsahu 2">
            <a:extLst>
              <a:ext uri="{FF2B5EF4-FFF2-40B4-BE49-F238E27FC236}">
                <a16:creationId xmlns:a16="http://schemas.microsoft.com/office/drawing/2014/main" id="{2B81172D-E204-481B-95D1-6C81375B37D5}"/>
              </a:ext>
            </a:extLst>
          </p:cNvPr>
          <p:cNvSpPr txBox="1">
            <a:spLocks/>
          </p:cNvSpPr>
          <p:nvPr/>
        </p:nvSpPr>
        <p:spPr>
          <a:xfrm>
            <a:off x="190227" y="1090400"/>
            <a:ext cx="11811545" cy="583555"/>
          </a:xfrm>
          <a:prstGeom prst="rect">
            <a:avLst/>
          </a:prstGeom>
          <a:solidFill>
            <a:schemeClr val="bg1"/>
          </a:solidFill>
          <a:ln>
            <a:noFill/>
          </a:ln>
          <a:effectLst/>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Clr>
                <a:srgbClr val="14465B"/>
              </a:buClr>
              <a:buNone/>
              <a:defRPr/>
            </a:pPr>
            <a:r>
              <a:rPr lang="sk-SK" sz="3200" b="1" dirty="0" err="1">
                <a:solidFill>
                  <a:srgbClr val="006E9F"/>
                </a:solidFill>
                <a:latin typeface="Segoe UI Light" panose="020B0502040204020203" pitchFamily="34" charset="0"/>
                <a:cs typeface="Segoe UI Light" panose="020B0502040204020203" pitchFamily="34" charset="0"/>
              </a:rPr>
              <a:t>Push-broom</a:t>
            </a:r>
            <a:r>
              <a:rPr lang="sk-SK" sz="3200" dirty="0">
                <a:solidFill>
                  <a:srgbClr val="006E9F"/>
                </a:solidFill>
                <a:latin typeface="Segoe UI Light" panose="020B0502040204020203" pitchFamily="34" charset="0"/>
                <a:cs typeface="Segoe UI Light" panose="020B0502040204020203" pitchFamily="34" charset="0"/>
              </a:rPr>
              <a:t> </a:t>
            </a:r>
            <a:r>
              <a:rPr lang="sk-SK" sz="3200" dirty="0" err="1">
                <a:solidFill>
                  <a:srgbClr val="006E9F"/>
                </a:solidFill>
                <a:latin typeface="Segoe UI Light" panose="020B0502040204020203" pitchFamily="34" charset="0"/>
                <a:cs typeface="Segoe UI Light" panose="020B0502040204020203" pitchFamily="34" charset="0"/>
              </a:rPr>
              <a:t>vs</a:t>
            </a:r>
            <a:r>
              <a:rPr lang="sk-SK" sz="3200" dirty="0">
                <a:solidFill>
                  <a:srgbClr val="006E9F"/>
                </a:solidFill>
                <a:latin typeface="Segoe UI Light" panose="020B0502040204020203" pitchFamily="34" charset="0"/>
                <a:cs typeface="Segoe UI Light" panose="020B0502040204020203" pitchFamily="34" charset="0"/>
              </a:rPr>
              <a:t> </a:t>
            </a:r>
            <a:r>
              <a:rPr lang="sk-SK" sz="3200" dirty="0" err="1">
                <a:solidFill>
                  <a:srgbClr val="006E9F"/>
                </a:solidFill>
                <a:latin typeface="Segoe UI Light" panose="020B0502040204020203" pitchFamily="34" charset="0"/>
                <a:cs typeface="Segoe UI Light" panose="020B0502040204020203" pitchFamily="34" charset="0"/>
              </a:rPr>
              <a:t>other</a:t>
            </a:r>
            <a:r>
              <a:rPr lang="sk-SK" sz="3200" dirty="0">
                <a:solidFill>
                  <a:srgbClr val="006E9F"/>
                </a:solidFill>
                <a:latin typeface="Segoe UI Light" panose="020B0502040204020203" pitchFamily="34" charset="0"/>
                <a:cs typeface="Segoe UI Light" panose="020B0502040204020203" pitchFamily="34" charset="0"/>
              </a:rPr>
              <a:t> </a:t>
            </a:r>
            <a:r>
              <a:rPr lang="sk-SK" sz="3200" dirty="0" err="1">
                <a:solidFill>
                  <a:srgbClr val="006E9F"/>
                </a:solidFill>
                <a:latin typeface="Segoe UI Light" panose="020B0502040204020203" pitchFamily="34" charset="0"/>
                <a:cs typeface="Segoe UI Light" panose="020B0502040204020203" pitchFamily="34" charset="0"/>
              </a:rPr>
              <a:t>typical</a:t>
            </a:r>
            <a:r>
              <a:rPr lang="sk-SK" sz="3200" dirty="0">
                <a:solidFill>
                  <a:srgbClr val="006E9F"/>
                </a:solidFill>
                <a:latin typeface="Segoe UI Light" panose="020B0502040204020203" pitchFamily="34" charset="0"/>
                <a:cs typeface="Segoe UI Light" panose="020B0502040204020203" pitchFamily="34" charset="0"/>
              </a:rPr>
              <a:t> </a:t>
            </a:r>
            <a:r>
              <a:rPr lang="sk-SK" sz="3200" dirty="0" err="1">
                <a:solidFill>
                  <a:srgbClr val="006E9F"/>
                </a:solidFill>
                <a:latin typeface="Segoe UI Light" panose="020B0502040204020203" pitchFamily="34" charset="0"/>
                <a:cs typeface="Segoe UI Light" panose="020B0502040204020203" pitchFamily="34" charset="0"/>
              </a:rPr>
              <a:t>spectral</a:t>
            </a:r>
            <a:r>
              <a:rPr lang="sk-SK" sz="3200" dirty="0">
                <a:solidFill>
                  <a:srgbClr val="006E9F"/>
                </a:solidFill>
                <a:latin typeface="Segoe UI Light" panose="020B0502040204020203" pitchFamily="34" charset="0"/>
                <a:cs typeface="Segoe UI Light" panose="020B0502040204020203" pitchFamily="34" charset="0"/>
              </a:rPr>
              <a:t> </a:t>
            </a:r>
            <a:r>
              <a:rPr lang="sk-SK" sz="3200" dirty="0" err="1">
                <a:solidFill>
                  <a:srgbClr val="006E9F"/>
                </a:solidFill>
                <a:latin typeface="Segoe UI Light" panose="020B0502040204020203" pitchFamily="34" charset="0"/>
                <a:cs typeface="Segoe UI Light" panose="020B0502040204020203" pitchFamily="34" charset="0"/>
              </a:rPr>
              <a:t>imaging</a:t>
            </a:r>
            <a:r>
              <a:rPr lang="sk-SK" sz="3200" dirty="0">
                <a:solidFill>
                  <a:srgbClr val="006E9F"/>
                </a:solidFill>
                <a:latin typeface="Segoe UI Light" panose="020B0502040204020203" pitchFamily="34" charset="0"/>
                <a:cs typeface="Segoe UI Light" panose="020B0502040204020203" pitchFamily="34" charset="0"/>
              </a:rPr>
              <a:t> </a:t>
            </a:r>
            <a:r>
              <a:rPr lang="sk-SK" sz="3200" dirty="0" err="1">
                <a:solidFill>
                  <a:srgbClr val="006E9F"/>
                </a:solidFill>
                <a:latin typeface="Segoe UI Light" panose="020B0502040204020203" pitchFamily="34" charset="0"/>
                <a:cs typeface="Segoe UI Light" panose="020B0502040204020203" pitchFamily="34" charset="0"/>
              </a:rPr>
              <a:t>approaches</a:t>
            </a:r>
            <a:endParaRPr lang="sk-SK" sz="3200" dirty="0">
              <a:solidFill>
                <a:srgbClr val="006E9F"/>
              </a:solidFill>
              <a:latin typeface="Segoe UI Light" panose="020B0502040204020203" pitchFamily="34" charset="0"/>
              <a:cs typeface="Segoe UI Light" panose="020B0502040204020203" pitchFamily="34" charset="0"/>
            </a:endParaRPr>
          </a:p>
          <a:p>
            <a:pPr marL="0" indent="0" algn="ctr">
              <a:lnSpc>
                <a:spcPct val="100000"/>
              </a:lnSpc>
              <a:buClr>
                <a:srgbClr val="14465B"/>
              </a:buClr>
              <a:buNone/>
              <a:defRPr/>
            </a:pPr>
            <a:endParaRPr lang="sk-SK" sz="800" dirty="0">
              <a:solidFill>
                <a:schemeClr val="bg1"/>
              </a:solidFill>
              <a:latin typeface="Segoe UI Light" panose="020B0502040204020203" pitchFamily="34" charset="0"/>
              <a:cs typeface="Segoe UI Light" panose="020B0502040204020203" pitchFamily="34" charset="0"/>
            </a:endParaRPr>
          </a:p>
          <a:p>
            <a:pPr marL="0" indent="0" algn="ctr">
              <a:lnSpc>
                <a:spcPct val="100000"/>
              </a:lnSpc>
              <a:spcBef>
                <a:spcPts val="1200"/>
              </a:spcBef>
              <a:buClr>
                <a:srgbClr val="14465B"/>
              </a:buClr>
              <a:buNone/>
              <a:defRPr/>
            </a:pPr>
            <a:endParaRPr lang="sk-SK" sz="2200" dirty="0">
              <a:latin typeface="Segoe UI Light" panose="020B0502040204020203" pitchFamily="34" charset="0"/>
              <a:cs typeface="Segoe UI Light" panose="020B0502040204020203" pitchFamily="34" charset="0"/>
            </a:endParaRPr>
          </a:p>
        </p:txBody>
      </p:sp>
      <p:pic>
        <p:nvPicPr>
          <p:cNvPr id="22" name="Obrázok 21">
            <a:extLst>
              <a:ext uri="{FF2B5EF4-FFF2-40B4-BE49-F238E27FC236}">
                <a16:creationId xmlns:a16="http://schemas.microsoft.com/office/drawing/2014/main" id="{75C82299-677D-456B-BC7B-A8BF4657D9FC}"/>
              </a:ext>
            </a:extLst>
          </p:cNvPr>
          <p:cNvPicPr>
            <a:picLocks noChangeAspect="1"/>
          </p:cNvPicPr>
          <p:nvPr/>
        </p:nvPicPr>
        <p:blipFill rotWithShape="1">
          <a:blip r:embed="rId3">
            <a:extLst>
              <a:ext uri="{28A0092B-C50C-407E-A947-70E740481C1C}">
                <a14:useLocalDpi xmlns:a14="http://schemas.microsoft.com/office/drawing/2010/main" val="0"/>
              </a:ext>
            </a:extLst>
          </a:blip>
          <a:srcRect b="4900"/>
          <a:stretch/>
        </p:blipFill>
        <p:spPr>
          <a:xfrm>
            <a:off x="289964" y="1896564"/>
            <a:ext cx="8085800" cy="443303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grpSp>
        <p:nvGrpSpPr>
          <p:cNvPr id="26" name="Skupina 25">
            <a:extLst>
              <a:ext uri="{FF2B5EF4-FFF2-40B4-BE49-F238E27FC236}">
                <a16:creationId xmlns:a16="http://schemas.microsoft.com/office/drawing/2014/main" id="{DABFCC38-D224-4A2D-8B87-B3AA08619477}"/>
              </a:ext>
            </a:extLst>
          </p:cNvPr>
          <p:cNvGrpSpPr/>
          <p:nvPr/>
        </p:nvGrpSpPr>
        <p:grpSpPr>
          <a:xfrm>
            <a:off x="1916215" y="6347213"/>
            <a:ext cx="1836000" cy="450124"/>
            <a:chOff x="2075193" y="5989199"/>
            <a:chExt cx="1836000" cy="450124"/>
          </a:xfrm>
          <a:effectLst>
            <a:outerShdw blurRad="50800" dist="38100" dir="8100000" algn="tr" rotWithShape="0">
              <a:prstClr val="black">
                <a:alpha val="40000"/>
              </a:prstClr>
            </a:outerShdw>
          </a:effectLst>
        </p:grpSpPr>
        <p:cxnSp>
          <p:nvCxnSpPr>
            <p:cNvPr id="37" name="Rovná spojnica 36">
              <a:extLst>
                <a:ext uri="{FF2B5EF4-FFF2-40B4-BE49-F238E27FC236}">
                  <a16:creationId xmlns:a16="http://schemas.microsoft.com/office/drawing/2014/main" id="{D8C33FFB-7486-4CF8-AB22-55015532A5B3}"/>
                </a:ext>
              </a:extLst>
            </p:cNvPr>
            <p:cNvCxnSpPr>
              <a:cxnSpLocks/>
            </p:cNvCxnSpPr>
            <p:nvPr/>
          </p:nvCxnSpPr>
          <p:spPr>
            <a:xfrm rot="10800000">
              <a:off x="2160918" y="5989199"/>
              <a:ext cx="0" cy="450124"/>
            </a:xfrm>
            <a:prstGeom prst="line">
              <a:avLst/>
            </a:prstGeom>
            <a:ln>
              <a:solidFill>
                <a:srgbClr val="E4252C"/>
              </a:solidFill>
            </a:ln>
          </p:spPr>
          <p:style>
            <a:lnRef idx="2">
              <a:schemeClr val="dk1"/>
            </a:lnRef>
            <a:fillRef idx="0">
              <a:schemeClr val="dk1"/>
            </a:fillRef>
            <a:effectRef idx="1">
              <a:schemeClr val="dk1"/>
            </a:effectRef>
            <a:fontRef idx="minor">
              <a:schemeClr val="tx1"/>
            </a:fontRef>
          </p:style>
        </p:cxnSp>
        <p:cxnSp>
          <p:nvCxnSpPr>
            <p:cNvPr id="38" name="Rovná spojnica 37">
              <a:extLst>
                <a:ext uri="{FF2B5EF4-FFF2-40B4-BE49-F238E27FC236}">
                  <a16:creationId xmlns:a16="http://schemas.microsoft.com/office/drawing/2014/main" id="{68986851-12CB-451B-A1D8-A95611B8B2E4}"/>
                </a:ext>
              </a:extLst>
            </p:cNvPr>
            <p:cNvCxnSpPr>
              <a:cxnSpLocks/>
            </p:cNvCxnSpPr>
            <p:nvPr/>
          </p:nvCxnSpPr>
          <p:spPr>
            <a:xfrm rot="16200000">
              <a:off x="2993193" y="5435598"/>
              <a:ext cx="0" cy="1836000"/>
            </a:xfrm>
            <a:prstGeom prst="line">
              <a:avLst/>
            </a:prstGeom>
            <a:ln>
              <a:solidFill>
                <a:srgbClr val="E4252C"/>
              </a:solidFill>
            </a:ln>
          </p:spPr>
          <p:style>
            <a:lnRef idx="2">
              <a:schemeClr val="dk1"/>
            </a:lnRef>
            <a:fillRef idx="0">
              <a:schemeClr val="dk1"/>
            </a:fillRef>
            <a:effectRef idx="1">
              <a:schemeClr val="dk1"/>
            </a:effectRef>
            <a:fontRef idx="minor">
              <a:schemeClr val="tx1"/>
            </a:fontRef>
          </p:style>
        </p:cxnSp>
      </p:grpSp>
      <p:sp>
        <p:nvSpPr>
          <p:cNvPr id="11" name="Zástupný symbol obsahu 2">
            <a:extLst>
              <a:ext uri="{FF2B5EF4-FFF2-40B4-BE49-F238E27FC236}">
                <a16:creationId xmlns:a16="http://schemas.microsoft.com/office/drawing/2014/main" id="{B1D6BC0D-FA18-464D-8567-32B39872E8D6}"/>
              </a:ext>
            </a:extLst>
          </p:cNvPr>
          <p:cNvSpPr txBox="1">
            <a:spLocks/>
          </p:cNvSpPr>
          <p:nvPr/>
        </p:nvSpPr>
        <p:spPr>
          <a:xfrm>
            <a:off x="7417172" y="1776515"/>
            <a:ext cx="4520432" cy="2124000"/>
          </a:xfrm>
          <a:prstGeom prst="rect">
            <a:avLst/>
          </a:prstGeom>
          <a:solidFill>
            <a:schemeClr val="bg1"/>
          </a:solidFill>
          <a:ln>
            <a:noFill/>
          </a:ln>
          <a:effectLst>
            <a:outerShdw blurRad="50800" dist="38100" dir="8100000" algn="tr" rotWithShape="0">
              <a:srgbClr val="E4252C">
                <a:alpha val="40000"/>
              </a:srgbClr>
            </a:outerShdw>
          </a:effectLst>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Clr>
                <a:srgbClr val="14465B"/>
              </a:buClr>
              <a:buNone/>
              <a:defRPr/>
            </a:pPr>
            <a:endParaRPr lang="sk-SK" sz="2000" dirty="0">
              <a:solidFill>
                <a:prstClr val="white"/>
              </a:solidFill>
            </a:endParaRPr>
          </a:p>
          <a:p>
            <a:pPr marL="0" indent="0" algn="just">
              <a:lnSpc>
                <a:spcPct val="100000"/>
              </a:lnSpc>
              <a:buClr>
                <a:srgbClr val="14465B"/>
              </a:buClr>
              <a:buNone/>
              <a:defRPr/>
            </a:pPr>
            <a:endParaRPr lang="sk-SK" sz="3200" dirty="0">
              <a:solidFill>
                <a:srgbClr val="006E9F"/>
              </a:solidFill>
              <a:latin typeface="Segoe UI Light" panose="020B0502040204020203" pitchFamily="34" charset="0"/>
              <a:cs typeface="Segoe UI Light" panose="020B0502040204020203" pitchFamily="34" charset="0"/>
            </a:endParaRPr>
          </a:p>
        </p:txBody>
      </p:sp>
      <p:sp>
        <p:nvSpPr>
          <p:cNvPr id="14" name="Obdĺžnik 13">
            <a:extLst>
              <a:ext uri="{FF2B5EF4-FFF2-40B4-BE49-F238E27FC236}">
                <a16:creationId xmlns:a16="http://schemas.microsoft.com/office/drawing/2014/main" id="{E4C1E576-2EA8-4AA0-BE76-E6DF85F1E217}"/>
              </a:ext>
            </a:extLst>
          </p:cNvPr>
          <p:cNvSpPr/>
          <p:nvPr/>
        </p:nvSpPr>
        <p:spPr>
          <a:xfrm>
            <a:off x="7481341" y="1965060"/>
            <a:ext cx="4420695" cy="1785104"/>
          </a:xfrm>
          <a:prstGeom prst="rect">
            <a:avLst/>
          </a:prstGeom>
        </p:spPr>
        <p:txBody>
          <a:bodyPr wrap="square">
            <a:spAutoFit/>
          </a:bodyPr>
          <a:lstStyle/>
          <a:p>
            <a:pPr algn="just">
              <a:spcBef>
                <a:spcPts val="1200"/>
              </a:spcBef>
              <a:buClr>
                <a:srgbClr val="14465B"/>
              </a:buClr>
              <a:defRPr/>
            </a:pPr>
            <a:r>
              <a:rPr lang="sk-SK" sz="2400" b="1" spc="-10" dirty="0">
                <a:latin typeface="Segoe UI Light" panose="020B0502040204020203" pitchFamily="34" charset="0"/>
                <a:cs typeface="Segoe UI Light" panose="020B0502040204020203" pitchFamily="34" charset="0"/>
              </a:rPr>
              <a:t>PUSH-BROOM</a:t>
            </a:r>
          </a:p>
          <a:p>
            <a:pPr algn="just">
              <a:lnSpc>
                <a:spcPct val="100000"/>
              </a:lnSpc>
              <a:spcBef>
                <a:spcPts val="1200"/>
              </a:spcBef>
              <a:buClr>
                <a:srgbClr val="14465B"/>
              </a:buClr>
              <a:buFont typeface="Wingdings" panose="05000000000000000000" pitchFamily="2" charset="2"/>
              <a:buChar char="§"/>
              <a:defRPr/>
            </a:pP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Full</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spectral</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data</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simultaneously</a:t>
            </a:r>
            <a:endParaRPr lang="sk-SK" sz="2200" dirty="0">
              <a:latin typeface="Segoe UI Light" panose="020B0502040204020203" pitchFamily="34" charset="0"/>
              <a:cs typeface="Segoe UI Light" panose="020B0502040204020203" pitchFamily="34" charset="0"/>
            </a:endParaRPr>
          </a:p>
          <a:p>
            <a:pPr algn="just">
              <a:lnSpc>
                <a:spcPct val="100000"/>
              </a:lnSpc>
              <a:spcBef>
                <a:spcPts val="1200"/>
              </a:spcBef>
              <a:buClr>
                <a:srgbClr val="14465B"/>
              </a:buClr>
              <a:buFont typeface="Wingdings" panose="05000000000000000000" pitchFamily="2" charset="2"/>
              <a:buChar char="§"/>
              <a:defRPr/>
            </a:pPr>
            <a:r>
              <a:rPr lang="sk-SK" sz="2200" dirty="0">
                <a:latin typeface="Segoe UI Light" panose="020B0502040204020203" pitchFamily="34" charset="0"/>
                <a:cs typeface="Segoe UI Light" panose="020B0502040204020203" pitchFamily="34" charset="0"/>
              </a:rPr>
              <a:t> I</a:t>
            </a:r>
            <a:r>
              <a:rPr lang="en-GB" sz="2200" dirty="0">
                <a:latin typeface="Segoe UI Light" panose="020B0502040204020203" pitchFamily="34" charset="0"/>
                <a:cs typeface="Segoe UI Light" panose="020B0502040204020203" pitchFamily="34" charset="0"/>
              </a:rPr>
              <a:t>mage is recorded per line</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for</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all</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wavelenghts</a:t>
            </a:r>
            <a:r>
              <a:rPr lang="sk-SK" sz="2200" dirty="0">
                <a:latin typeface="Segoe UI Light" panose="020B0502040204020203" pitchFamily="34" charset="0"/>
                <a:cs typeface="Segoe UI Light" panose="020B0502040204020203" pitchFamily="34" charset="0"/>
              </a:rPr>
              <a:t> at </a:t>
            </a:r>
            <a:r>
              <a:rPr lang="sk-SK" sz="2200" dirty="0" err="1">
                <a:latin typeface="Segoe UI Light" panose="020B0502040204020203" pitchFamily="34" charset="0"/>
                <a:cs typeface="Segoe UI Light" panose="020B0502040204020203" pitchFamily="34" charset="0"/>
              </a:rPr>
              <a:t>the</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same</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time</a:t>
            </a:r>
            <a:endParaRPr lang="sk-SK" sz="2200" dirty="0">
              <a:latin typeface="Segoe UI Light" panose="020B0502040204020203" pitchFamily="34" charset="0"/>
              <a:cs typeface="Segoe UI Light" panose="020B0502040204020203" pitchFamily="34" charset="0"/>
            </a:endParaRPr>
          </a:p>
        </p:txBody>
      </p:sp>
      <p:sp>
        <p:nvSpPr>
          <p:cNvPr id="29" name="Obdĺžnik 28">
            <a:extLst>
              <a:ext uri="{FF2B5EF4-FFF2-40B4-BE49-F238E27FC236}">
                <a16:creationId xmlns:a16="http://schemas.microsoft.com/office/drawing/2014/main" id="{5B70C519-6717-44D7-B2A0-369DD3439DB4}"/>
              </a:ext>
            </a:extLst>
          </p:cNvPr>
          <p:cNvSpPr/>
          <p:nvPr/>
        </p:nvSpPr>
        <p:spPr>
          <a:xfrm>
            <a:off x="478358" y="6398318"/>
            <a:ext cx="1133259" cy="307777"/>
          </a:xfrm>
          <a:prstGeom prst="rect">
            <a:avLst/>
          </a:prstGeom>
        </p:spPr>
        <p:txBody>
          <a:bodyPr wrap="none">
            <a:spAutoFit/>
          </a:bodyPr>
          <a:lstStyle/>
          <a:p>
            <a:r>
              <a:rPr lang="en-US" sz="1400" dirty="0">
                <a:latin typeface="Segoe UI Light" panose="020B0502040204020203" pitchFamily="34" charset="0"/>
                <a:cs typeface="Segoe UI Light" panose="020B0502040204020203" pitchFamily="34" charset="0"/>
              </a:rPr>
              <a:t>Whiskbroom</a:t>
            </a:r>
            <a:endParaRPr lang="sk-SK" sz="1400" dirty="0">
              <a:latin typeface="Segoe UI Light" panose="020B0502040204020203" pitchFamily="34" charset="0"/>
              <a:cs typeface="Segoe UI Light" panose="020B0502040204020203" pitchFamily="34" charset="0"/>
            </a:endParaRPr>
          </a:p>
        </p:txBody>
      </p:sp>
      <p:sp>
        <p:nvSpPr>
          <p:cNvPr id="44" name="Obdĺžnik 43">
            <a:extLst>
              <a:ext uri="{FF2B5EF4-FFF2-40B4-BE49-F238E27FC236}">
                <a16:creationId xmlns:a16="http://schemas.microsoft.com/office/drawing/2014/main" id="{EAF2726E-FC4C-4B2E-BD15-3FC9556EB985}"/>
              </a:ext>
            </a:extLst>
          </p:cNvPr>
          <p:cNvSpPr/>
          <p:nvPr/>
        </p:nvSpPr>
        <p:spPr>
          <a:xfrm>
            <a:off x="2340754" y="6398318"/>
            <a:ext cx="1049903" cy="307777"/>
          </a:xfrm>
          <a:prstGeom prst="rect">
            <a:avLst/>
          </a:prstGeom>
        </p:spPr>
        <p:txBody>
          <a:bodyPr wrap="none">
            <a:spAutoFit/>
          </a:bodyPr>
          <a:lstStyle/>
          <a:p>
            <a:r>
              <a:rPr lang="sk-SK" sz="1400" b="1" dirty="0" err="1">
                <a:latin typeface="Segoe UI Light" panose="020B0502040204020203" pitchFamily="34" charset="0"/>
                <a:cs typeface="Segoe UI Light" panose="020B0502040204020203" pitchFamily="34" charset="0"/>
              </a:rPr>
              <a:t>Push</a:t>
            </a:r>
            <a:r>
              <a:rPr lang="en-US" sz="1400" b="1" dirty="0">
                <a:latin typeface="Segoe UI Light" panose="020B0502040204020203" pitchFamily="34" charset="0"/>
                <a:cs typeface="Segoe UI Light" panose="020B0502040204020203" pitchFamily="34" charset="0"/>
              </a:rPr>
              <a:t>broom</a:t>
            </a:r>
            <a:endParaRPr lang="sk-SK" sz="1400" b="1" dirty="0">
              <a:latin typeface="Segoe UI Light" panose="020B0502040204020203" pitchFamily="34" charset="0"/>
              <a:cs typeface="Segoe UI Light" panose="020B0502040204020203" pitchFamily="34" charset="0"/>
            </a:endParaRPr>
          </a:p>
        </p:txBody>
      </p:sp>
      <p:sp>
        <p:nvSpPr>
          <p:cNvPr id="45" name="Obdĺžnik 44">
            <a:extLst>
              <a:ext uri="{FF2B5EF4-FFF2-40B4-BE49-F238E27FC236}">
                <a16:creationId xmlns:a16="http://schemas.microsoft.com/office/drawing/2014/main" id="{33E53842-CF6A-4BBE-99FB-E98D23CA0732}"/>
              </a:ext>
            </a:extLst>
          </p:cNvPr>
          <p:cNvSpPr/>
          <p:nvPr/>
        </p:nvSpPr>
        <p:spPr>
          <a:xfrm>
            <a:off x="4091028" y="6389576"/>
            <a:ext cx="708848" cy="307777"/>
          </a:xfrm>
          <a:prstGeom prst="rect">
            <a:avLst/>
          </a:prstGeom>
        </p:spPr>
        <p:txBody>
          <a:bodyPr wrap="none">
            <a:spAutoFit/>
          </a:bodyPr>
          <a:lstStyle/>
          <a:p>
            <a:r>
              <a:rPr lang="sk-SK" sz="1400" dirty="0" err="1">
                <a:latin typeface="Segoe UI Light" panose="020B0502040204020203" pitchFamily="34" charset="0"/>
                <a:cs typeface="Segoe UI Light" panose="020B0502040204020203" pitchFamily="34" charset="0"/>
              </a:rPr>
              <a:t>Staring</a:t>
            </a:r>
            <a:endParaRPr lang="sk-SK" sz="1400" dirty="0">
              <a:latin typeface="Segoe UI Light" panose="020B0502040204020203" pitchFamily="34" charset="0"/>
              <a:cs typeface="Segoe UI Light" panose="020B0502040204020203" pitchFamily="34" charset="0"/>
            </a:endParaRPr>
          </a:p>
        </p:txBody>
      </p:sp>
      <p:sp>
        <p:nvSpPr>
          <p:cNvPr id="46" name="Obdĺžnik 45">
            <a:extLst>
              <a:ext uri="{FF2B5EF4-FFF2-40B4-BE49-F238E27FC236}">
                <a16:creationId xmlns:a16="http://schemas.microsoft.com/office/drawing/2014/main" id="{C991FBF0-2F6B-4B7C-B44B-A8B463E85DDE}"/>
              </a:ext>
            </a:extLst>
          </p:cNvPr>
          <p:cNvSpPr/>
          <p:nvPr/>
        </p:nvSpPr>
        <p:spPr>
          <a:xfrm>
            <a:off x="5500247" y="6389575"/>
            <a:ext cx="878767" cy="307777"/>
          </a:xfrm>
          <a:prstGeom prst="rect">
            <a:avLst/>
          </a:prstGeom>
        </p:spPr>
        <p:txBody>
          <a:bodyPr wrap="none">
            <a:spAutoFit/>
          </a:bodyPr>
          <a:lstStyle/>
          <a:p>
            <a:r>
              <a:rPr lang="sk-SK" sz="1400" dirty="0" err="1">
                <a:latin typeface="Segoe UI Light" panose="020B0502040204020203" pitchFamily="34" charset="0"/>
                <a:cs typeface="Segoe UI Light" panose="020B0502040204020203" pitchFamily="34" charset="0"/>
              </a:rPr>
              <a:t>Snapshot</a:t>
            </a:r>
            <a:endParaRPr lang="sk-SK" sz="1400" dirty="0">
              <a:latin typeface="Segoe UI Light" panose="020B0502040204020203" pitchFamily="34" charset="0"/>
              <a:cs typeface="Segoe UI Light" panose="020B0502040204020203" pitchFamily="34" charset="0"/>
            </a:endParaRPr>
          </a:p>
        </p:txBody>
      </p:sp>
      <p:grpSp>
        <p:nvGrpSpPr>
          <p:cNvPr id="4" name="Skupina 3">
            <a:extLst>
              <a:ext uri="{FF2B5EF4-FFF2-40B4-BE49-F238E27FC236}">
                <a16:creationId xmlns:a16="http://schemas.microsoft.com/office/drawing/2014/main" id="{773C121B-DEDC-4F8D-9476-63EE5FA3475A}"/>
              </a:ext>
            </a:extLst>
          </p:cNvPr>
          <p:cNvGrpSpPr/>
          <p:nvPr/>
        </p:nvGrpSpPr>
        <p:grpSpPr>
          <a:xfrm>
            <a:off x="6993646" y="6543463"/>
            <a:ext cx="1382118" cy="266583"/>
            <a:chOff x="6636739" y="6329598"/>
            <a:chExt cx="1382118" cy="266583"/>
          </a:xfrm>
        </p:grpSpPr>
        <p:sp>
          <p:nvSpPr>
            <p:cNvPr id="16" name="Zástupný symbol obsahu 2">
              <a:extLst>
                <a:ext uri="{FF2B5EF4-FFF2-40B4-BE49-F238E27FC236}">
                  <a16:creationId xmlns:a16="http://schemas.microsoft.com/office/drawing/2014/main" id="{B46B8D0F-AF24-4D90-B462-175DF5BB9179}"/>
                </a:ext>
              </a:extLst>
            </p:cNvPr>
            <p:cNvSpPr txBox="1">
              <a:spLocks/>
            </p:cNvSpPr>
            <p:nvPr/>
          </p:nvSpPr>
          <p:spPr>
            <a:xfrm>
              <a:off x="6636739" y="6329598"/>
              <a:ext cx="1382118" cy="266583"/>
            </a:xfrm>
            <a:prstGeom prst="rect">
              <a:avLst/>
            </a:prstGeom>
            <a:solidFill>
              <a:schemeClr val="bg1"/>
            </a:solidFill>
            <a:ln>
              <a:noFill/>
            </a:ln>
            <a:effectLst>
              <a:outerShdw blurRad="50800" dist="38100" dir="2700000" algn="tl" rotWithShape="0">
                <a:prstClr val="black">
                  <a:alpha val="40000"/>
                </a:prstClr>
              </a:outerShdw>
            </a:effectLst>
          </p:spPr>
          <p:txBody>
            <a:bodyPr vert="horz" lIns="91440" tIns="45720" rIns="91440" bIns="45720" rtlCol="0" anchor="t">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Clr>
                  <a:srgbClr val="14465B"/>
                </a:buClr>
                <a:buNone/>
                <a:defRPr/>
              </a:pPr>
              <a:endParaRPr lang="sk-SK" sz="2000" dirty="0">
                <a:solidFill>
                  <a:prstClr val="white"/>
                </a:solidFill>
              </a:endParaRPr>
            </a:p>
            <a:p>
              <a:pPr marL="0" indent="0" algn="just">
                <a:lnSpc>
                  <a:spcPct val="100000"/>
                </a:lnSpc>
                <a:buClr>
                  <a:srgbClr val="14465B"/>
                </a:buClr>
                <a:buNone/>
                <a:defRPr/>
              </a:pPr>
              <a:endParaRPr lang="sk-SK" sz="3200" dirty="0">
                <a:solidFill>
                  <a:srgbClr val="006E9F"/>
                </a:solidFill>
                <a:latin typeface="Segoe UI Light" panose="020B0502040204020203" pitchFamily="34" charset="0"/>
                <a:cs typeface="Segoe UI Light" panose="020B0502040204020203" pitchFamily="34" charset="0"/>
              </a:endParaRPr>
            </a:p>
          </p:txBody>
        </p:sp>
        <p:sp>
          <p:nvSpPr>
            <p:cNvPr id="2" name="Obdĺžnik 1">
              <a:extLst>
                <a:ext uri="{FF2B5EF4-FFF2-40B4-BE49-F238E27FC236}">
                  <a16:creationId xmlns:a16="http://schemas.microsoft.com/office/drawing/2014/main" id="{04911BA9-A437-4ACC-9F90-A972B3E87AEC}"/>
                </a:ext>
              </a:extLst>
            </p:cNvPr>
            <p:cNvSpPr/>
            <p:nvPr/>
          </p:nvSpPr>
          <p:spPr>
            <a:xfrm>
              <a:off x="6653171" y="6349960"/>
              <a:ext cx="1317559" cy="246221"/>
            </a:xfrm>
            <a:prstGeom prst="rect">
              <a:avLst/>
            </a:prstGeom>
          </p:spPr>
          <p:txBody>
            <a:bodyPr wrap="none">
              <a:spAutoFit/>
            </a:bodyPr>
            <a:lstStyle/>
            <a:p>
              <a:r>
                <a:rPr lang="sk-SK" sz="1000" dirty="0" err="1">
                  <a:latin typeface="Segoe UI Light" panose="020B0502040204020203" pitchFamily="34" charset="0"/>
                  <a:cs typeface="Segoe UI Light" panose="020B0502040204020203" pitchFamily="34" charset="0"/>
                </a:rPr>
                <a:t>Quingly</a:t>
              </a:r>
              <a:r>
                <a:rPr lang="sk-SK" sz="1000" dirty="0">
                  <a:latin typeface="Segoe UI Light" panose="020B0502040204020203" pitchFamily="34" charset="0"/>
                  <a:cs typeface="Segoe UI Light" panose="020B0502040204020203" pitchFamily="34" charset="0"/>
                </a:rPr>
                <a:t>, L. et </a:t>
              </a:r>
              <a:r>
                <a:rPr lang="sk-SK" sz="1000" dirty="0" err="1">
                  <a:latin typeface="Segoe UI Light" panose="020B0502040204020203" pitchFamily="34" charset="0"/>
                  <a:cs typeface="Segoe UI Light" panose="020B0502040204020203" pitchFamily="34" charset="0"/>
                </a:rPr>
                <a:t>al</a:t>
              </a:r>
              <a:r>
                <a:rPr lang="sk-SK" sz="1000" dirty="0">
                  <a:latin typeface="Segoe UI Light" panose="020B0502040204020203" pitchFamily="34" charset="0"/>
                  <a:cs typeface="Segoe UI Light" panose="020B0502040204020203" pitchFamily="34" charset="0"/>
                </a:rPr>
                <a:t> (2013)</a:t>
              </a:r>
              <a:endParaRPr lang="sk-SK" sz="1000" dirty="0"/>
            </a:p>
          </p:txBody>
        </p:sp>
      </p:grpSp>
      <p:cxnSp>
        <p:nvCxnSpPr>
          <p:cNvPr id="24" name="Rovná spojnica 23">
            <a:extLst>
              <a:ext uri="{FF2B5EF4-FFF2-40B4-BE49-F238E27FC236}">
                <a16:creationId xmlns:a16="http://schemas.microsoft.com/office/drawing/2014/main" id="{5FA012D6-1FD8-4EFB-B2DE-97B93C3D8A42}"/>
              </a:ext>
            </a:extLst>
          </p:cNvPr>
          <p:cNvCxnSpPr>
            <a:cxnSpLocks/>
          </p:cNvCxnSpPr>
          <p:nvPr/>
        </p:nvCxnSpPr>
        <p:spPr>
          <a:xfrm>
            <a:off x="19049" y="1020042"/>
            <a:ext cx="12172951" cy="0"/>
          </a:xfrm>
          <a:prstGeom prst="line">
            <a:avLst/>
          </a:prstGeom>
          <a:ln w="60325">
            <a:solidFill>
              <a:srgbClr val="00202E"/>
            </a:solidFill>
          </a:ln>
        </p:spPr>
        <p:style>
          <a:lnRef idx="1">
            <a:schemeClr val="accent1"/>
          </a:lnRef>
          <a:fillRef idx="0">
            <a:schemeClr val="accent1"/>
          </a:fillRef>
          <a:effectRef idx="0">
            <a:schemeClr val="accent1"/>
          </a:effectRef>
          <a:fontRef idx="minor">
            <a:schemeClr val="tx1"/>
          </a:fontRef>
        </p:style>
      </p:cxnSp>
      <p:grpSp>
        <p:nvGrpSpPr>
          <p:cNvPr id="3" name="Skupina 2">
            <a:extLst>
              <a:ext uri="{FF2B5EF4-FFF2-40B4-BE49-F238E27FC236}">
                <a16:creationId xmlns:a16="http://schemas.microsoft.com/office/drawing/2014/main" id="{CB326D75-4095-48D3-8ABC-C695F81D0AF7}"/>
              </a:ext>
            </a:extLst>
          </p:cNvPr>
          <p:cNvGrpSpPr/>
          <p:nvPr/>
        </p:nvGrpSpPr>
        <p:grpSpPr>
          <a:xfrm>
            <a:off x="3186675" y="1768229"/>
            <a:ext cx="8748000" cy="453977"/>
            <a:chOff x="3186675" y="1768229"/>
            <a:chExt cx="8748000" cy="453977"/>
          </a:xfrm>
        </p:grpSpPr>
        <p:cxnSp>
          <p:nvCxnSpPr>
            <p:cNvPr id="41" name="Rovná spojnica 40">
              <a:extLst>
                <a:ext uri="{FF2B5EF4-FFF2-40B4-BE49-F238E27FC236}">
                  <a16:creationId xmlns:a16="http://schemas.microsoft.com/office/drawing/2014/main" id="{A22D476F-A239-4DBB-B6FC-E97D510E7CE2}"/>
                </a:ext>
              </a:extLst>
            </p:cNvPr>
            <p:cNvCxnSpPr>
              <a:cxnSpLocks/>
            </p:cNvCxnSpPr>
            <p:nvPr/>
          </p:nvCxnSpPr>
          <p:spPr>
            <a:xfrm rot="16200000" flipH="1" flipV="1">
              <a:off x="7560675" y="-2605771"/>
              <a:ext cx="0" cy="8748000"/>
            </a:xfrm>
            <a:prstGeom prst="line">
              <a:avLst/>
            </a:prstGeom>
            <a:ln>
              <a:solidFill>
                <a:srgbClr val="E4252C"/>
              </a:solidFill>
            </a:ln>
          </p:spPr>
          <p:style>
            <a:lnRef idx="1">
              <a:schemeClr val="accent3"/>
            </a:lnRef>
            <a:fillRef idx="0">
              <a:schemeClr val="accent3"/>
            </a:fillRef>
            <a:effectRef idx="0">
              <a:schemeClr val="accent3"/>
            </a:effectRef>
            <a:fontRef idx="minor">
              <a:schemeClr val="tx1"/>
            </a:fontRef>
          </p:style>
        </p:cxnSp>
        <p:cxnSp>
          <p:nvCxnSpPr>
            <p:cNvPr id="42" name="Rovná spojnica 41">
              <a:extLst>
                <a:ext uri="{FF2B5EF4-FFF2-40B4-BE49-F238E27FC236}">
                  <a16:creationId xmlns:a16="http://schemas.microsoft.com/office/drawing/2014/main" id="{A0E1E7B4-9C47-4D42-B0F3-52515DAB10D3}"/>
                </a:ext>
              </a:extLst>
            </p:cNvPr>
            <p:cNvCxnSpPr>
              <a:cxnSpLocks/>
            </p:cNvCxnSpPr>
            <p:nvPr/>
          </p:nvCxnSpPr>
          <p:spPr>
            <a:xfrm rot="10800000" flipH="1" flipV="1">
              <a:off x="3190675" y="1772082"/>
              <a:ext cx="0" cy="450124"/>
            </a:xfrm>
            <a:prstGeom prst="line">
              <a:avLst/>
            </a:prstGeom>
            <a:ln>
              <a:solidFill>
                <a:srgbClr val="E4252C"/>
              </a:solidFill>
              <a:tailEnd type="oval"/>
            </a:ln>
          </p:spPr>
          <p:style>
            <a:lnRef idx="1">
              <a:schemeClr val="accent3"/>
            </a:lnRef>
            <a:fillRef idx="0">
              <a:schemeClr val="accent3"/>
            </a:fillRef>
            <a:effectRef idx="0">
              <a:schemeClr val="accent3"/>
            </a:effectRef>
            <a:fontRef idx="minor">
              <a:schemeClr val="tx1"/>
            </a:fontRef>
          </p:style>
        </p:cxnSp>
      </p:grpSp>
    </p:spTree>
    <p:extLst>
      <p:ext uri="{BB962C8B-B14F-4D97-AF65-F5344CB8AC3E}">
        <p14:creationId xmlns:p14="http://schemas.microsoft.com/office/powerpoint/2010/main" val="4285541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Zástupný symbol obsahu 2">
            <a:extLst>
              <a:ext uri="{FF2B5EF4-FFF2-40B4-BE49-F238E27FC236}">
                <a16:creationId xmlns:a16="http://schemas.microsoft.com/office/drawing/2014/main" id="{B1D6BC0D-FA18-464D-8567-32B39872E8D6}"/>
              </a:ext>
            </a:extLst>
          </p:cNvPr>
          <p:cNvSpPr txBox="1">
            <a:spLocks/>
          </p:cNvSpPr>
          <p:nvPr/>
        </p:nvSpPr>
        <p:spPr>
          <a:xfrm>
            <a:off x="3006" y="214320"/>
            <a:ext cx="6413836" cy="5756430"/>
          </a:xfrm>
          <a:prstGeom prst="rect">
            <a:avLst/>
          </a:prstGeom>
          <a:solidFill>
            <a:schemeClr val="bg1"/>
          </a:solidFill>
          <a:ln>
            <a:noFill/>
          </a:ln>
          <a:effectLst>
            <a:outerShdw blurRad="50800" dist="38100" dir="2700000" algn="tl" rotWithShape="0">
              <a:prstClr val="black">
                <a:alpha val="40000"/>
              </a:prstClr>
            </a:outerShdw>
          </a:effectLst>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Clr>
                <a:srgbClr val="14465B"/>
              </a:buClr>
              <a:buNone/>
              <a:defRPr/>
            </a:pPr>
            <a:endParaRPr lang="sk-SK" sz="2000" dirty="0">
              <a:solidFill>
                <a:prstClr val="white"/>
              </a:solidFill>
            </a:endParaRPr>
          </a:p>
          <a:p>
            <a:pPr marL="0" indent="0" algn="just">
              <a:lnSpc>
                <a:spcPct val="100000"/>
              </a:lnSpc>
              <a:buClr>
                <a:srgbClr val="14465B"/>
              </a:buClr>
              <a:buNone/>
              <a:defRPr/>
            </a:pPr>
            <a:endParaRPr lang="sk-SK" sz="3200" dirty="0">
              <a:solidFill>
                <a:srgbClr val="006E9F"/>
              </a:solidFill>
              <a:latin typeface="Segoe UI Light" panose="020B0502040204020203" pitchFamily="34" charset="0"/>
              <a:cs typeface="Segoe UI Light" panose="020B0502040204020203" pitchFamily="34" charset="0"/>
            </a:endParaRPr>
          </a:p>
        </p:txBody>
      </p:sp>
      <p:pic>
        <p:nvPicPr>
          <p:cNvPr id="5" name="Obrázok 4">
            <a:extLst>
              <a:ext uri="{FF2B5EF4-FFF2-40B4-BE49-F238E27FC236}">
                <a16:creationId xmlns:a16="http://schemas.microsoft.com/office/drawing/2014/main" id="{3BCB1D8C-9978-408D-9DB3-D54883F4162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4119" t="14456" r="4077" b="13469"/>
          <a:stretch/>
        </p:blipFill>
        <p:spPr>
          <a:xfrm>
            <a:off x="6520340" y="4033315"/>
            <a:ext cx="3205005" cy="1936305"/>
          </a:xfrm>
          <a:prstGeom prst="rect">
            <a:avLst/>
          </a:prstGeom>
        </p:spPr>
      </p:pic>
      <p:sp>
        <p:nvSpPr>
          <p:cNvPr id="7" name="Obdĺžnik 6">
            <a:extLst>
              <a:ext uri="{FF2B5EF4-FFF2-40B4-BE49-F238E27FC236}">
                <a16:creationId xmlns:a16="http://schemas.microsoft.com/office/drawing/2014/main" id="{610B612B-CBB6-4E27-8111-548BFD3D980D}"/>
              </a:ext>
            </a:extLst>
          </p:cNvPr>
          <p:cNvSpPr/>
          <p:nvPr/>
        </p:nvSpPr>
        <p:spPr>
          <a:xfrm>
            <a:off x="19048" y="6043835"/>
            <a:ext cx="12201525" cy="769521"/>
          </a:xfrm>
          <a:prstGeom prst="rect">
            <a:avLst/>
          </a:prstGeom>
          <a:solidFill>
            <a:srgbClr val="002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3" name="Obdĺžnik 12">
            <a:extLst>
              <a:ext uri="{FF2B5EF4-FFF2-40B4-BE49-F238E27FC236}">
                <a16:creationId xmlns:a16="http://schemas.microsoft.com/office/drawing/2014/main" id="{D0701F61-AF22-43CC-8131-8042E4525EE9}"/>
              </a:ext>
            </a:extLst>
          </p:cNvPr>
          <p:cNvSpPr/>
          <p:nvPr/>
        </p:nvSpPr>
        <p:spPr>
          <a:xfrm>
            <a:off x="8261577" y="6136207"/>
            <a:ext cx="2692150" cy="584775"/>
          </a:xfrm>
          <a:prstGeom prst="rect">
            <a:avLst/>
          </a:prstGeom>
          <a:noFill/>
        </p:spPr>
        <p:txBody>
          <a:bodyPr wrap="square">
            <a:spAutoFit/>
          </a:bodyPr>
          <a:lstStyle/>
          <a:p>
            <a:pPr defTabSz="266700">
              <a:spcBef>
                <a:spcPts val="600"/>
              </a:spcBef>
              <a:spcAft>
                <a:spcPts val="1200"/>
              </a:spcAft>
            </a:pPr>
            <a:r>
              <a:rPr lang="sk-SK" sz="1600" spc="30" dirty="0">
                <a:solidFill>
                  <a:schemeClr val="bg1"/>
                </a:solidFill>
                <a:latin typeface="Segoe UI Semilight" panose="020B0402040204020203" pitchFamily="34" charset="0"/>
                <a:cs typeface="Segoe UI Semilight" panose="020B0402040204020203" pitchFamily="34" charset="0"/>
              </a:rPr>
              <a:t>geografia.science.upjs.sk</a:t>
            </a:r>
            <a:br>
              <a:rPr lang="sk-SK" sz="1600" spc="30" dirty="0">
                <a:solidFill>
                  <a:schemeClr val="bg1"/>
                </a:solidFill>
                <a:latin typeface="Segoe UI Semilight" panose="020B0402040204020203" pitchFamily="34" charset="0"/>
                <a:cs typeface="Segoe UI Semilight" panose="020B0402040204020203" pitchFamily="34" charset="0"/>
              </a:rPr>
            </a:br>
            <a:r>
              <a:rPr lang="sk-SK" sz="1600" spc="30" dirty="0">
                <a:solidFill>
                  <a:schemeClr val="bg1"/>
                </a:solidFill>
                <a:latin typeface="Segoe UI Semilight" panose="020B0402040204020203" pitchFamily="34" charset="0"/>
                <a:cs typeface="Segoe UI Semilight" panose="020B0402040204020203" pitchFamily="34" charset="0"/>
              </a:rPr>
              <a:t>katarina.onacillova@upjs.sk</a:t>
            </a:r>
          </a:p>
        </p:txBody>
      </p:sp>
      <p:sp>
        <p:nvSpPr>
          <p:cNvPr id="19" name="Zástupný symbol obsahu 2">
            <a:extLst>
              <a:ext uri="{FF2B5EF4-FFF2-40B4-BE49-F238E27FC236}">
                <a16:creationId xmlns:a16="http://schemas.microsoft.com/office/drawing/2014/main" id="{2B81172D-E204-481B-95D1-6C81375B37D5}"/>
              </a:ext>
            </a:extLst>
          </p:cNvPr>
          <p:cNvSpPr txBox="1">
            <a:spLocks/>
          </p:cNvSpPr>
          <p:nvPr/>
        </p:nvSpPr>
        <p:spPr>
          <a:xfrm>
            <a:off x="250571" y="1500822"/>
            <a:ext cx="5835400" cy="4295815"/>
          </a:xfrm>
          <a:prstGeom prst="rect">
            <a:avLst/>
          </a:prstGeom>
          <a:solidFill>
            <a:schemeClr val="bg1"/>
          </a:solidFill>
          <a:ln>
            <a:noFill/>
          </a:ln>
          <a:effectLst/>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Clr>
                <a:srgbClr val="14465B"/>
              </a:buClr>
              <a:buNone/>
              <a:defRPr/>
            </a:pPr>
            <a:r>
              <a:rPr lang="en-GB" sz="3200" dirty="0">
                <a:solidFill>
                  <a:srgbClr val="006E9F"/>
                </a:solidFill>
                <a:latin typeface="Segoe UI Light" panose="020B0502040204020203" pitchFamily="34" charset="0"/>
                <a:cs typeface="Segoe UI Light" panose="020B0502040204020203" pitchFamily="34" charset="0"/>
              </a:rPr>
              <a:t>Hyperspectral imaging</a:t>
            </a:r>
            <a:r>
              <a:rPr lang="sk-SK" sz="3200" dirty="0">
                <a:solidFill>
                  <a:srgbClr val="006E9F"/>
                </a:solidFill>
                <a:latin typeface="Segoe UI Light" panose="020B0502040204020203" pitchFamily="34" charset="0"/>
                <a:cs typeface="Segoe UI Light" panose="020B0502040204020203" pitchFamily="34" charset="0"/>
              </a:rPr>
              <a:t> </a:t>
            </a:r>
            <a:r>
              <a:rPr lang="en-GB" sz="3200" dirty="0">
                <a:solidFill>
                  <a:srgbClr val="006E9F"/>
                </a:solidFill>
                <a:latin typeface="Segoe UI Light" panose="020B0502040204020203" pitchFamily="34" charset="0"/>
                <a:cs typeface="Segoe UI Light" panose="020B0502040204020203" pitchFamily="34" charset="0"/>
              </a:rPr>
              <a:t>sensors</a:t>
            </a:r>
            <a:r>
              <a:rPr lang="sk-SK" sz="3200" dirty="0">
                <a:solidFill>
                  <a:srgbClr val="006E9F"/>
                </a:solidFill>
                <a:latin typeface="Segoe UI Light" panose="020B0502040204020203" pitchFamily="34" charset="0"/>
                <a:cs typeface="Segoe UI Light" panose="020B0502040204020203" pitchFamily="34" charset="0"/>
              </a:rPr>
              <a:t>:</a:t>
            </a:r>
            <a:endParaRPr lang="sk-SK" sz="3200" dirty="0">
              <a:latin typeface="Segoe UI Light" panose="020B0502040204020203" pitchFamily="34" charset="0"/>
              <a:cs typeface="Segoe UI Light" panose="020B0502040204020203" pitchFamily="34" charset="0"/>
            </a:endParaRPr>
          </a:p>
          <a:p>
            <a:pPr marL="0" indent="0" algn="just">
              <a:lnSpc>
                <a:spcPct val="100000"/>
              </a:lnSpc>
              <a:buClr>
                <a:srgbClr val="14465B"/>
              </a:buClr>
              <a:buNone/>
              <a:defRPr/>
            </a:pPr>
            <a:endParaRPr lang="sk-SK" sz="800" dirty="0">
              <a:latin typeface="Segoe UI Light" panose="020B0502040204020203" pitchFamily="34" charset="0"/>
              <a:cs typeface="Segoe UI Light" panose="020B0502040204020203" pitchFamily="34" charset="0"/>
            </a:endParaRPr>
          </a:p>
          <a:p>
            <a:pPr algn="just">
              <a:lnSpc>
                <a:spcPct val="100000"/>
              </a:lnSpc>
              <a:spcBef>
                <a:spcPts val="1200"/>
              </a:spcBef>
              <a:buClr>
                <a:srgbClr val="005074"/>
              </a:buClr>
              <a:buFont typeface="Wingdings" panose="05000000000000000000" pitchFamily="2" charset="2"/>
              <a:buChar char="§"/>
              <a:defRPr/>
            </a:pPr>
            <a:r>
              <a:rPr lang="sk-SK" sz="2200" spc="-10" dirty="0">
                <a:latin typeface="Segoe UI Light" panose="020B0502040204020203" pitchFamily="34" charset="0"/>
                <a:cs typeface="Segoe UI Light" panose="020B0502040204020203" pitchFamily="34" charset="0"/>
              </a:rPr>
              <a:t>C</a:t>
            </a:r>
            <a:r>
              <a:rPr lang="en-GB" sz="2200" spc="-10" dirty="0" err="1">
                <a:latin typeface="Segoe UI Light" panose="020B0502040204020203" pitchFamily="34" charset="0"/>
                <a:cs typeface="Segoe UI Light" panose="020B0502040204020203" pitchFamily="34" charset="0"/>
              </a:rPr>
              <a:t>apture</a:t>
            </a:r>
            <a:r>
              <a:rPr lang="en-GB" sz="2200" spc="-10" dirty="0">
                <a:latin typeface="Segoe UI Light" panose="020B0502040204020203" pitchFamily="34" charset="0"/>
                <a:cs typeface="Segoe UI Light" panose="020B0502040204020203" pitchFamily="34" charset="0"/>
              </a:rPr>
              <a:t> reflected electromagnetic energy in</a:t>
            </a:r>
            <a:r>
              <a:rPr lang="sk-SK" sz="2200" spc="-10" dirty="0">
                <a:latin typeface="Segoe UI Light" panose="020B0502040204020203" pitchFamily="34" charset="0"/>
                <a:cs typeface="Segoe UI Light" panose="020B0502040204020203" pitchFamily="34" charset="0"/>
              </a:rPr>
              <a:t> </a:t>
            </a:r>
            <a:r>
              <a:rPr lang="en-GB" sz="2200" b="1" spc="-10" dirty="0">
                <a:latin typeface="Segoe UI Light" panose="020B0502040204020203" pitchFamily="34" charset="0"/>
                <a:cs typeface="Segoe UI Light" panose="020B0502040204020203" pitchFamily="34" charset="0"/>
              </a:rPr>
              <a:t>hundreds of contiguous narrow spectral bands </a:t>
            </a:r>
            <a:endParaRPr lang="sk-SK" sz="2200" b="1" spc="-10" dirty="0">
              <a:latin typeface="Segoe UI Light" panose="020B0502040204020203" pitchFamily="34" charset="0"/>
              <a:cs typeface="Segoe UI Light" panose="020B0502040204020203" pitchFamily="34" charset="0"/>
            </a:endParaRPr>
          </a:p>
          <a:p>
            <a:pPr algn="just">
              <a:lnSpc>
                <a:spcPct val="100000"/>
              </a:lnSpc>
              <a:spcBef>
                <a:spcPts val="1200"/>
              </a:spcBef>
              <a:buClr>
                <a:srgbClr val="005074"/>
              </a:buClr>
              <a:buFont typeface="Wingdings" panose="05000000000000000000" pitchFamily="2" charset="2"/>
              <a:buChar char="§"/>
              <a:defRPr/>
            </a:pPr>
            <a:r>
              <a:rPr lang="sk-SK" sz="2200" dirty="0">
                <a:latin typeface="Segoe UI Light" panose="020B0502040204020203" pitchFamily="34" charset="0"/>
                <a:cs typeface="Segoe UI Light" panose="020B0502040204020203" pitchFamily="34" charset="0"/>
              </a:rPr>
              <a:t>C</a:t>
            </a:r>
            <a:r>
              <a:rPr lang="en-GB" sz="2200" dirty="0" err="1">
                <a:latin typeface="Segoe UI Light" panose="020B0502040204020203" pitchFamily="34" charset="0"/>
                <a:cs typeface="Segoe UI Light" panose="020B0502040204020203" pitchFamily="34" charset="0"/>
              </a:rPr>
              <a:t>ombined</a:t>
            </a:r>
            <a:r>
              <a:rPr lang="en-GB" sz="2200" dirty="0">
                <a:latin typeface="Segoe UI Light" panose="020B0502040204020203" pitchFamily="34" charset="0"/>
                <a:cs typeface="Segoe UI Light" panose="020B0502040204020203" pitchFamily="34" charset="0"/>
              </a:rPr>
              <a:t> with</a:t>
            </a:r>
            <a:r>
              <a:rPr lang="sk-SK" sz="2200" dirty="0">
                <a:latin typeface="Segoe UI Light" panose="020B0502040204020203" pitchFamily="34" charset="0"/>
                <a:cs typeface="Segoe UI Light" panose="020B0502040204020203" pitchFamily="34" charset="0"/>
              </a:rPr>
              <a:t> </a:t>
            </a:r>
            <a:r>
              <a:rPr lang="en-GB" sz="2200" dirty="0">
                <a:latin typeface="Segoe UI Light" panose="020B0502040204020203" pitchFamily="34" charset="0"/>
                <a:cs typeface="Segoe UI Light" panose="020B0502040204020203" pitchFamily="34" charset="0"/>
              </a:rPr>
              <a:t>UAS</a:t>
            </a:r>
            <a:r>
              <a:rPr lang="sk-SK" sz="2200" dirty="0">
                <a:latin typeface="Segoe UI Light" panose="020B0502040204020203" pitchFamily="34" charset="0"/>
                <a:cs typeface="Segoe UI Light" panose="020B0502040204020203" pitchFamily="34" charset="0"/>
              </a:rPr>
              <a:t>:</a:t>
            </a:r>
            <a:r>
              <a:rPr lang="en-GB" sz="2200" dirty="0">
                <a:latin typeface="Segoe UI Light" panose="020B0502040204020203" pitchFamily="34" charset="0"/>
                <a:cs typeface="Segoe UI Light" panose="020B0502040204020203" pitchFamily="34" charset="0"/>
              </a:rPr>
              <a:t> </a:t>
            </a:r>
            <a:endParaRPr lang="sk-SK" sz="2200" dirty="0">
              <a:latin typeface="Segoe UI Light" panose="020B0502040204020203" pitchFamily="34" charset="0"/>
              <a:cs typeface="Segoe UI Light" panose="020B0502040204020203" pitchFamily="34" charset="0"/>
            </a:endParaRPr>
          </a:p>
          <a:p>
            <a:pPr marL="571500" indent="-342900" algn="just">
              <a:lnSpc>
                <a:spcPct val="100000"/>
              </a:lnSpc>
              <a:spcBef>
                <a:spcPts val="600"/>
              </a:spcBef>
              <a:buClr>
                <a:srgbClr val="005074"/>
              </a:buClr>
              <a:buFont typeface="Wingdings" panose="05000000000000000000" pitchFamily="2" charset="2"/>
              <a:buChar char="Ø"/>
              <a:defRPr/>
            </a:pPr>
            <a:r>
              <a:rPr lang="en-GB" sz="2200" b="1" dirty="0">
                <a:latin typeface="Segoe UI Light" panose="020B0502040204020203" pitchFamily="34" charset="0"/>
                <a:cs typeface="Segoe UI Light" panose="020B0502040204020203" pitchFamily="34" charset="0"/>
              </a:rPr>
              <a:t>fast</a:t>
            </a:r>
            <a:r>
              <a:rPr lang="sk-SK" sz="2200" b="1" dirty="0">
                <a:latin typeface="Segoe UI Light" panose="020B0502040204020203" pitchFamily="34" charset="0"/>
                <a:cs typeface="Segoe UI Light" panose="020B0502040204020203" pitchFamily="34" charset="0"/>
              </a:rPr>
              <a:t>, </a:t>
            </a:r>
            <a:r>
              <a:rPr lang="en-GB" sz="2200" b="1" dirty="0">
                <a:latin typeface="Segoe UI Light" panose="020B0502040204020203" pitchFamily="34" charset="0"/>
                <a:cs typeface="Segoe UI Light" panose="020B0502040204020203" pitchFamily="34" charset="0"/>
              </a:rPr>
              <a:t>flexible</a:t>
            </a:r>
            <a:r>
              <a:rPr lang="sk-SK" sz="2200" b="1" dirty="0">
                <a:latin typeface="Segoe UI Light" panose="020B0502040204020203" pitchFamily="34" charset="0"/>
                <a:cs typeface="Segoe UI Light" panose="020B0502040204020203" pitchFamily="34" charset="0"/>
              </a:rPr>
              <a:t> and </a:t>
            </a:r>
            <a:r>
              <a:rPr lang="en-GB" sz="2200" b="1" dirty="0">
                <a:latin typeface="Segoe UI Light" panose="020B0502040204020203" pitchFamily="34" charset="0"/>
                <a:cs typeface="Segoe UI Light" panose="020B0502040204020203" pitchFamily="34" charset="0"/>
              </a:rPr>
              <a:t>non-destructive detection </a:t>
            </a:r>
            <a:br>
              <a:rPr lang="sk-SK" sz="2200" b="1" dirty="0">
                <a:latin typeface="Segoe UI Light" panose="020B0502040204020203" pitchFamily="34" charset="0"/>
                <a:cs typeface="Segoe UI Light" panose="020B0502040204020203" pitchFamily="34" charset="0"/>
              </a:rPr>
            </a:br>
            <a:r>
              <a:rPr lang="en-GB" sz="2200" b="1" dirty="0">
                <a:latin typeface="Segoe UI Light" panose="020B0502040204020203" pitchFamily="34" charset="0"/>
                <a:cs typeface="Segoe UI Light" panose="020B0502040204020203" pitchFamily="34" charset="0"/>
              </a:rPr>
              <a:t>of subtle spectral features</a:t>
            </a:r>
          </a:p>
          <a:p>
            <a:pPr algn="just">
              <a:lnSpc>
                <a:spcPct val="100000"/>
              </a:lnSpc>
              <a:spcBef>
                <a:spcPts val="1200"/>
              </a:spcBef>
              <a:buClr>
                <a:srgbClr val="005074"/>
              </a:buClr>
              <a:buFont typeface="Wingdings" panose="05000000000000000000" pitchFamily="2" charset="2"/>
              <a:buChar char="§"/>
              <a:defRPr/>
            </a:pPr>
            <a:r>
              <a:rPr lang="en-US" sz="2200" dirty="0">
                <a:latin typeface="Segoe UI Light" panose="020B0502040204020203" pitchFamily="34" charset="0"/>
                <a:cs typeface="Segoe UI Light" panose="020B0502040204020203" pitchFamily="34" charset="0"/>
              </a:rPr>
              <a:t>Chance to develop R&amp;D infrastructure via </a:t>
            </a:r>
            <a:br>
              <a:rPr lang="sk-SK" sz="2200" dirty="0">
                <a:latin typeface="Segoe UI Light" panose="020B0502040204020203" pitchFamily="34" charset="0"/>
                <a:cs typeface="Segoe UI Light" panose="020B0502040204020203" pitchFamily="34" charset="0"/>
              </a:rPr>
            </a:br>
            <a:r>
              <a:rPr lang="en-US" sz="2200" dirty="0">
                <a:latin typeface="Segoe UI Light" panose="020B0502040204020203" pitchFamily="34" charset="0"/>
                <a:cs typeface="Segoe UI Light" panose="020B0502040204020203" pitchFamily="34" charset="0"/>
              </a:rPr>
              <a:t>the EU structural funds</a:t>
            </a:r>
            <a:endParaRPr lang="sk-SK" sz="2200" b="1" dirty="0">
              <a:latin typeface="Segoe UI Light" panose="020B0502040204020203" pitchFamily="34" charset="0"/>
              <a:cs typeface="Segoe UI Light" panose="020B0502040204020203" pitchFamily="34" charset="0"/>
            </a:endParaRPr>
          </a:p>
        </p:txBody>
      </p:sp>
      <p:sp>
        <p:nvSpPr>
          <p:cNvPr id="16" name="Obdĺžnik 15">
            <a:extLst>
              <a:ext uri="{FF2B5EF4-FFF2-40B4-BE49-F238E27FC236}">
                <a16:creationId xmlns:a16="http://schemas.microsoft.com/office/drawing/2014/main" id="{C722DE40-B86E-4A73-8AF7-A87EE1B374A7}"/>
              </a:ext>
            </a:extLst>
          </p:cNvPr>
          <p:cNvSpPr/>
          <p:nvPr/>
        </p:nvSpPr>
        <p:spPr>
          <a:xfrm>
            <a:off x="3599" y="214320"/>
            <a:ext cx="12201525" cy="830997"/>
          </a:xfrm>
          <a:prstGeom prst="rect">
            <a:avLst/>
          </a:prstGeom>
          <a:solidFill>
            <a:srgbClr val="006E9F"/>
          </a:solidFill>
          <a:effectLst/>
        </p:spPr>
        <p:txBody>
          <a:bodyPr wrap="square" anchor="ctr">
            <a:spAutoFit/>
          </a:bodyPr>
          <a:lstStyle/>
          <a:p>
            <a:pPr fontAlgn="auto">
              <a:spcBef>
                <a:spcPts val="0"/>
              </a:spcBef>
              <a:spcAft>
                <a:spcPts val="0"/>
              </a:spcAft>
              <a:defRPr/>
            </a:pPr>
            <a:r>
              <a:rPr lang="sk-SK" sz="4800" b="1" cap="all" spc="300" dirty="0">
                <a:solidFill>
                  <a:schemeClr val="bg1"/>
                </a:solidFill>
                <a:latin typeface="Segoe UI Semibold" panose="020B0702040204020203" pitchFamily="34" charset="0"/>
                <a:ea typeface="+mj-ea"/>
                <a:cs typeface="Segoe UI Semibold" panose="020B0702040204020203" pitchFamily="34" charset="0"/>
              </a:rPr>
              <a:t> STATE-OF-THE-ART</a:t>
            </a:r>
            <a:endParaRPr lang="nl-NL" sz="4800" b="1" cap="all" spc="300" dirty="0">
              <a:solidFill>
                <a:schemeClr val="bg1"/>
              </a:solidFill>
              <a:latin typeface="Segoe UI Semibold" panose="020B0702040204020203" pitchFamily="34" charset="0"/>
              <a:ea typeface="+mj-ea"/>
              <a:cs typeface="Segoe UI Semibold" panose="020B0702040204020203" pitchFamily="34" charset="0"/>
            </a:endParaRPr>
          </a:p>
        </p:txBody>
      </p:sp>
      <p:pic>
        <p:nvPicPr>
          <p:cNvPr id="24" name="Obrázok 23">
            <a:extLst>
              <a:ext uri="{FF2B5EF4-FFF2-40B4-BE49-F238E27FC236}">
                <a16:creationId xmlns:a16="http://schemas.microsoft.com/office/drawing/2014/main" id="{04AB3FCA-6552-4EEF-A4AC-4671DA2441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8590" y="1985258"/>
            <a:ext cx="5605420" cy="1848805"/>
          </a:xfrm>
          <a:prstGeom prst="rect">
            <a:avLst/>
          </a:prstGeom>
        </p:spPr>
      </p:pic>
      <p:pic>
        <p:nvPicPr>
          <p:cNvPr id="9" name="Picture 31">
            <a:extLst>
              <a:ext uri="{FF2B5EF4-FFF2-40B4-BE49-F238E27FC236}">
                <a16:creationId xmlns:a16="http://schemas.microsoft.com/office/drawing/2014/main" id="{05839569-58EB-4C98-8E1A-E22BEACC5F64}"/>
              </a:ext>
            </a:extLst>
          </p:cNvPr>
          <p:cNvPicPr>
            <a:picLocks noChangeAspect="1" noChangeArrowheads="1"/>
          </p:cNvPicPr>
          <p:nvPr/>
        </p:nvPicPr>
        <p:blipFill>
          <a:blip r:embed="rId5" cstate="print">
            <a:clrChange>
              <a:clrFrom>
                <a:srgbClr val="CCCCCC"/>
              </a:clrFrom>
              <a:clrTo>
                <a:srgbClr val="CCCCCC">
                  <a:alpha val="0"/>
                </a:srgbClr>
              </a:clrTo>
            </a:clrChange>
            <a:extLst>
              <a:ext uri="{28A0092B-C50C-407E-A947-70E740481C1C}">
                <a14:useLocalDpi xmlns:a14="http://schemas.microsoft.com/office/drawing/2010/main"/>
              </a:ext>
            </a:extLst>
          </a:blip>
          <a:srcRect/>
          <a:stretch>
            <a:fillRect/>
          </a:stretch>
        </p:blipFill>
        <p:spPr bwMode="auto">
          <a:xfrm>
            <a:off x="10915403" y="5677924"/>
            <a:ext cx="1146713" cy="1097333"/>
          </a:xfrm>
          <a:prstGeom prst="rect">
            <a:avLst/>
          </a:prstGeom>
          <a:noFill/>
          <a:ln>
            <a:noFill/>
          </a:ln>
        </p:spPr>
      </p:pic>
      <p:pic>
        <p:nvPicPr>
          <p:cNvPr id="31" name="Picture 2" descr="UVP TECHNICOM TUKE">
            <a:extLst>
              <a:ext uri="{FF2B5EF4-FFF2-40B4-BE49-F238E27FC236}">
                <a16:creationId xmlns:a16="http://schemas.microsoft.com/office/drawing/2014/main" id="{B5942B62-5A9C-46A6-9874-1636816B3CF6}"/>
              </a:ext>
            </a:extLst>
          </p:cNvPr>
          <p:cNvPicPr>
            <a:picLocks noChangeAspect="1" noChangeArrowheads="1"/>
          </p:cNvPicPr>
          <p:nvPr/>
        </p:nvPicPr>
        <p:blipFill rotWithShape="1">
          <a:blip r:embed="rId6" cstate="print">
            <a:clrChange>
              <a:clrFrom>
                <a:srgbClr val="FEFEFE"/>
              </a:clrFrom>
              <a:clrTo>
                <a:srgbClr val="FEFEFE">
                  <a:alpha val="0"/>
                </a:srgbClr>
              </a:clrTo>
            </a:clrChange>
            <a:extLst>
              <a:ext uri="{28A0092B-C50C-407E-A947-70E740481C1C}">
                <a14:useLocalDpi xmlns:a14="http://schemas.microsoft.com/office/drawing/2010/main"/>
              </a:ext>
            </a:extLst>
          </a:blip>
          <a:srcRect/>
          <a:stretch/>
        </p:blipFill>
        <p:spPr bwMode="auto">
          <a:xfrm>
            <a:off x="9823144" y="4842275"/>
            <a:ext cx="2367755" cy="76952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12" descr="http://www.southernassembly.ie/images/uploads/EU-ERDF-EN-2000px.png">
            <a:extLst>
              <a:ext uri="{FF2B5EF4-FFF2-40B4-BE49-F238E27FC236}">
                <a16:creationId xmlns:a16="http://schemas.microsoft.com/office/drawing/2014/main" id="{0A8B2DD8-0CFD-40D4-8D1A-09152F0C59B5}"/>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9767670" y="3984122"/>
            <a:ext cx="2373508" cy="653113"/>
          </a:xfrm>
          <a:prstGeom prst="rect">
            <a:avLst/>
          </a:prstGeom>
          <a:noFill/>
          <a:extLst>
            <a:ext uri="{909E8E84-426E-40DD-AFC4-6F175D3DCCD1}">
              <a14:hiddenFill xmlns:a14="http://schemas.microsoft.com/office/drawing/2010/main">
                <a:solidFill>
                  <a:srgbClr val="FFFFFF"/>
                </a:solidFill>
              </a14:hiddenFill>
            </a:ext>
          </a:extLst>
        </p:spPr>
      </p:pic>
      <p:cxnSp>
        <p:nvCxnSpPr>
          <p:cNvPr id="35" name="Spojnica: zalomená 34">
            <a:extLst>
              <a:ext uri="{FF2B5EF4-FFF2-40B4-BE49-F238E27FC236}">
                <a16:creationId xmlns:a16="http://schemas.microsoft.com/office/drawing/2014/main" id="{C50D81DA-2ABD-41A0-A2C5-8C19B2943350}"/>
              </a:ext>
            </a:extLst>
          </p:cNvPr>
          <p:cNvCxnSpPr/>
          <p:nvPr/>
        </p:nvCxnSpPr>
        <p:spPr>
          <a:xfrm rot="5400000">
            <a:off x="9375558" y="1886810"/>
            <a:ext cx="360000" cy="0"/>
          </a:xfrm>
          <a:prstGeom prst="bentConnector3">
            <a:avLst/>
          </a:prstGeom>
          <a:ln w="79375">
            <a:solidFill>
              <a:srgbClr val="006E9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7" name="Rovná spojnica 16">
            <a:extLst>
              <a:ext uri="{FF2B5EF4-FFF2-40B4-BE49-F238E27FC236}">
                <a16:creationId xmlns:a16="http://schemas.microsoft.com/office/drawing/2014/main" id="{F8221DAD-26AF-4141-8EA4-17EC91F94B50}"/>
              </a:ext>
            </a:extLst>
          </p:cNvPr>
          <p:cNvCxnSpPr>
            <a:cxnSpLocks/>
          </p:cNvCxnSpPr>
          <p:nvPr/>
        </p:nvCxnSpPr>
        <p:spPr>
          <a:xfrm>
            <a:off x="19049" y="1020042"/>
            <a:ext cx="12172951" cy="0"/>
          </a:xfrm>
          <a:prstGeom prst="line">
            <a:avLst/>
          </a:prstGeom>
          <a:ln w="60325">
            <a:solidFill>
              <a:srgbClr val="00202E"/>
            </a:solidFill>
          </a:ln>
        </p:spPr>
        <p:style>
          <a:lnRef idx="1">
            <a:schemeClr val="accent1"/>
          </a:lnRef>
          <a:fillRef idx="0">
            <a:schemeClr val="accent1"/>
          </a:fillRef>
          <a:effectRef idx="0">
            <a:schemeClr val="accent1"/>
          </a:effectRef>
          <a:fontRef idx="minor">
            <a:schemeClr val="tx1"/>
          </a:fontRef>
        </p:style>
      </p:cxnSp>
      <p:pic>
        <p:nvPicPr>
          <p:cNvPr id="27" name="Obrázok 26">
            <a:extLst>
              <a:ext uri="{FF2B5EF4-FFF2-40B4-BE49-F238E27FC236}">
                <a16:creationId xmlns:a16="http://schemas.microsoft.com/office/drawing/2014/main" id="{CDCF8347-3B54-4ABD-96CE-4191CDC6DBE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32937" y="99856"/>
            <a:ext cx="2916000" cy="2041200"/>
          </a:xfrm>
          <a:prstGeom prst="rect">
            <a:avLst/>
          </a:prstGeom>
        </p:spPr>
      </p:pic>
      <p:sp>
        <p:nvSpPr>
          <p:cNvPr id="18" name="Obdĺžnik 17">
            <a:extLst>
              <a:ext uri="{FF2B5EF4-FFF2-40B4-BE49-F238E27FC236}">
                <a16:creationId xmlns:a16="http://schemas.microsoft.com/office/drawing/2014/main" id="{3ACDDF28-DF38-4EE6-BE20-D79078FFA5AC}"/>
              </a:ext>
            </a:extLst>
          </p:cNvPr>
          <p:cNvSpPr/>
          <p:nvPr/>
        </p:nvSpPr>
        <p:spPr>
          <a:xfrm>
            <a:off x="260600" y="6142356"/>
            <a:ext cx="5206750" cy="584775"/>
          </a:xfrm>
          <a:prstGeom prst="rect">
            <a:avLst/>
          </a:prstGeom>
          <a:noFill/>
        </p:spPr>
        <p:txBody>
          <a:bodyPr wrap="square">
            <a:spAutoFit/>
          </a:bodyPr>
          <a:lstStyle/>
          <a:p>
            <a:pPr defTabSz="266700">
              <a:spcBef>
                <a:spcPts val="600"/>
              </a:spcBef>
              <a:spcAft>
                <a:spcPts val="1200"/>
              </a:spcAft>
            </a:pPr>
            <a:r>
              <a:rPr lang="sk-SK" sz="1600" dirty="0">
                <a:solidFill>
                  <a:schemeClr val="bg1"/>
                </a:solidFill>
                <a:latin typeface="Segoe UI Semilight" panose="020B0402040204020203" pitchFamily="34" charset="0"/>
                <a:cs typeface="Segoe UI Semilight" panose="020B0402040204020203" pitchFamily="34" charset="0"/>
              </a:rPr>
              <a:t>INSTITUTE OF GEOGRAPHY, FACULTY OF SCIENCE, PAVOL JOZEF ŠAFÁRIK UNIVERSITY IN KOŠICE, SLOVAKIA</a:t>
            </a:r>
          </a:p>
        </p:txBody>
      </p:sp>
    </p:spTree>
    <p:extLst>
      <p:ext uri="{BB962C8B-B14F-4D97-AF65-F5344CB8AC3E}">
        <p14:creationId xmlns:p14="http://schemas.microsoft.com/office/powerpoint/2010/main" val="372512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Obrázok 20">
            <a:extLst>
              <a:ext uri="{FF2B5EF4-FFF2-40B4-BE49-F238E27FC236}">
                <a16:creationId xmlns:a16="http://schemas.microsoft.com/office/drawing/2014/main" id="{DB17AB41-A299-403E-BB2F-74E051326E01}"/>
              </a:ext>
            </a:extLst>
          </p:cNvPr>
          <p:cNvPicPr>
            <a:picLocks noChangeAspect="1"/>
          </p:cNvPicPr>
          <p:nvPr/>
        </p:nvPicPr>
        <p:blipFill rotWithShape="1">
          <a:blip r:embed="rId3">
            <a:extLst>
              <a:ext uri="{28A0092B-C50C-407E-A947-70E740481C1C}">
                <a14:useLocalDpi xmlns:a14="http://schemas.microsoft.com/office/drawing/2010/main" val="0"/>
              </a:ext>
            </a:extLst>
          </a:blip>
          <a:srcRect r="45077" b="8299"/>
          <a:stretch/>
        </p:blipFill>
        <p:spPr>
          <a:xfrm>
            <a:off x="1495493" y="2222206"/>
            <a:ext cx="5151306" cy="4518125"/>
          </a:xfrm>
          <a:prstGeom prst="rect">
            <a:avLst/>
          </a:prstGeom>
        </p:spPr>
      </p:pic>
      <p:sp>
        <p:nvSpPr>
          <p:cNvPr id="17" name="Obdĺžnik 16">
            <a:extLst>
              <a:ext uri="{FF2B5EF4-FFF2-40B4-BE49-F238E27FC236}">
                <a16:creationId xmlns:a16="http://schemas.microsoft.com/office/drawing/2014/main" id="{2C76BA3D-1206-44F2-B478-E69B8DEFE635}"/>
              </a:ext>
            </a:extLst>
          </p:cNvPr>
          <p:cNvSpPr/>
          <p:nvPr/>
        </p:nvSpPr>
        <p:spPr>
          <a:xfrm>
            <a:off x="3600" y="214320"/>
            <a:ext cx="12185396" cy="830997"/>
          </a:xfrm>
          <a:prstGeom prst="rect">
            <a:avLst/>
          </a:prstGeom>
          <a:solidFill>
            <a:srgbClr val="006E9F"/>
          </a:solidFill>
          <a:effectLst/>
        </p:spPr>
        <p:txBody>
          <a:bodyPr wrap="square" anchor="ctr">
            <a:spAutoFit/>
          </a:bodyPr>
          <a:lstStyle/>
          <a:p>
            <a:pPr fontAlgn="auto">
              <a:spcBef>
                <a:spcPts val="0"/>
              </a:spcBef>
              <a:spcAft>
                <a:spcPts val="0"/>
              </a:spcAft>
              <a:defRPr/>
            </a:pPr>
            <a:r>
              <a:rPr lang="sk-SK" sz="4800" b="1" cap="all" spc="300" dirty="0" err="1">
                <a:solidFill>
                  <a:schemeClr val="bg1"/>
                </a:solidFill>
                <a:latin typeface="Segoe UI Semibold" panose="020B0702040204020203" pitchFamily="34" charset="0"/>
                <a:cs typeface="Segoe UI Semibold" panose="020B0702040204020203" pitchFamily="34" charset="0"/>
              </a:rPr>
              <a:t>Our</a:t>
            </a:r>
            <a:r>
              <a:rPr lang="sk-SK" sz="4800" b="1" cap="all" spc="300" dirty="0">
                <a:solidFill>
                  <a:schemeClr val="bg1"/>
                </a:solidFill>
                <a:latin typeface="Segoe UI Semibold" panose="020B0702040204020203" pitchFamily="34" charset="0"/>
                <a:cs typeface="Segoe UI Semibold" panose="020B0702040204020203" pitchFamily="34" charset="0"/>
              </a:rPr>
              <a:t> UAV HS </a:t>
            </a:r>
            <a:r>
              <a:rPr lang="sk-SK" sz="4800" b="1" cap="all" spc="300" dirty="0" err="1">
                <a:solidFill>
                  <a:schemeClr val="bg1"/>
                </a:solidFill>
                <a:latin typeface="Segoe UI Semibold" panose="020B0702040204020203" pitchFamily="34" charset="0"/>
                <a:cs typeface="Segoe UI Semibold" panose="020B0702040204020203" pitchFamily="34" charset="0"/>
              </a:rPr>
              <a:t>system</a:t>
            </a:r>
            <a:endParaRPr lang="nl-NL" sz="4800" b="1" cap="all" spc="300" dirty="0">
              <a:solidFill>
                <a:schemeClr val="bg1"/>
              </a:solidFill>
              <a:latin typeface="Segoe UI Semibold" panose="020B0702040204020203" pitchFamily="34" charset="0"/>
              <a:cs typeface="Segoe UI Semibold" panose="020B0702040204020203" pitchFamily="34" charset="0"/>
            </a:endParaRPr>
          </a:p>
        </p:txBody>
      </p:sp>
      <p:sp>
        <p:nvSpPr>
          <p:cNvPr id="19" name="Zástupný symbol obsahu 2">
            <a:extLst>
              <a:ext uri="{FF2B5EF4-FFF2-40B4-BE49-F238E27FC236}">
                <a16:creationId xmlns:a16="http://schemas.microsoft.com/office/drawing/2014/main" id="{2B81172D-E204-481B-95D1-6C81375B37D5}"/>
              </a:ext>
            </a:extLst>
          </p:cNvPr>
          <p:cNvSpPr txBox="1">
            <a:spLocks/>
          </p:cNvSpPr>
          <p:nvPr/>
        </p:nvSpPr>
        <p:spPr>
          <a:xfrm>
            <a:off x="190227" y="1090400"/>
            <a:ext cx="11811545" cy="583555"/>
          </a:xfrm>
          <a:prstGeom prst="rect">
            <a:avLst/>
          </a:prstGeom>
          <a:solidFill>
            <a:schemeClr val="bg1"/>
          </a:solidFill>
          <a:ln>
            <a:noFill/>
          </a:ln>
          <a:effectLst/>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Clr>
                <a:srgbClr val="14465B"/>
              </a:buClr>
              <a:buNone/>
              <a:defRPr/>
            </a:pPr>
            <a:r>
              <a:rPr lang="sk-SK" sz="3200" b="1" dirty="0" err="1">
                <a:solidFill>
                  <a:srgbClr val="006E9F"/>
                </a:solidFill>
                <a:latin typeface="Segoe UI Light" panose="020B0502040204020203" pitchFamily="34" charset="0"/>
                <a:cs typeface="Segoe UI Light" panose="020B0502040204020203" pitchFamily="34" charset="0"/>
              </a:rPr>
              <a:t>Push-broom</a:t>
            </a:r>
            <a:r>
              <a:rPr lang="sk-SK" sz="3200" b="1" dirty="0">
                <a:solidFill>
                  <a:srgbClr val="006E9F"/>
                </a:solidFill>
                <a:latin typeface="Segoe UI Light" panose="020B0502040204020203" pitchFamily="34" charset="0"/>
                <a:cs typeface="Segoe UI Light" panose="020B0502040204020203" pitchFamily="34" charset="0"/>
              </a:rPr>
              <a:t> (</a:t>
            </a:r>
            <a:r>
              <a:rPr lang="sk-SK" sz="3200" b="1" dirty="0" err="1">
                <a:solidFill>
                  <a:srgbClr val="006E9F"/>
                </a:solidFill>
                <a:latin typeface="Segoe UI Light" panose="020B0502040204020203" pitchFamily="34" charset="0"/>
                <a:cs typeface="Segoe UI Light" panose="020B0502040204020203" pitchFamily="34" charset="0"/>
              </a:rPr>
              <a:t>line</a:t>
            </a:r>
            <a:r>
              <a:rPr lang="sk-SK" sz="3200" b="1" dirty="0">
                <a:solidFill>
                  <a:srgbClr val="006E9F"/>
                </a:solidFill>
                <a:latin typeface="Segoe UI Light" panose="020B0502040204020203" pitchFamily="34" charset="0"/>
                <a:cs typeface="Segoe UI Light" panose="020B0502040204020203" pitchFamily="34" charset="0"/>
              </a:rPr>
              <a:t>) </a:t>
            </a:r>
            <a:r>
              <a:rPr lang="sk-SK" sz="3200" b="1" dirty="0" err="1">
                <a:solidFill>
                  <a:srgbClr val="006E9F"/>
                </a:solidFill>
                <a:latin typeface="Segoe UI Light" panose="020B0502040204020203" pitchFamily="34" charset="0"/>
                <a:cs typeface="Segoe UI Light" panose="020B0502040204020203" pitchFamily="34" charset="0"/>
              </a:rPr>
              <a:t>imaging</a:t>
            </a:r>
            <a:r>
              <a:rPr lang="sk-SK" sz="3200" b="1" dirty="0">
                <a:solidFill>
                  <a:srgbClr val="006E9F"/>
                </a:solidFill>
                <a:latin typeface="Segoe UI Light" panose="020B0502040204020203" pitchFamily="34" charset="0"/>
                <a:cs typeface="Segoe UI Light" panose="020B0502040204020203" pitchFamily="34" charset="0"/>
              </a:rPr>
              <a:t> </a:t>
            </a:r>
            <a:r>
              <a:rPr lang="sk-SK" sz="3200" b="1" dirty="0" err="1">
                <a:solidFill>
                  <a:srgbClr val="006E9F"/>
                </a:solidFill>
                <a:latin typeface="Segoe UI Light" panose="020B0502040204020203" pitchFamily="34" charset="0"/>
                <a:cs typeface="Segoe UI Light" panose="020B0502040204020203" pitchFamily="34" charset="0"/>
              </a:rPr>
              <a:t>scanner</a:t>
            </a:r>
            <a:endParaRPr lang="sk-SK" sz="800" dirty="0">
              <a:solidFill>
                <a:schemeClr val="bg1"/>
              </a:solidFill>
              <a:latin typeface="Segoe UI Light" panose="020B0502040204020203" pitchFamily="34" charset="0"/>
              <a:cs typeface="Segoe UI Light" panose="020B0502040204020203" pitchFamily="34" charset="0"/>
            </a:endParaRPr>
          </a:p>
          <a:p>
            <a:pPr marL="0" indent="0" algn="ctr">
              <a:lnSpc>
                <a:spcPct val="100000"/>
              </a:lnSpc>
              <a:spcBef>
                <a:spcPts val="1200"/>
              </a:spcBef>
              <a:buClr>
                <a:srgbClr val="14465B"/>
              </a:buClr>
              <a:buNone/>
              <a:defRPr/>
            </a:pPr>
            <a:endParaRPr lang="sk-SK" sz="2200" dirty="0">
              <a:latin typeface="Segoe UI Light" panose="020B0502040204020203" pitchFamily="34" charset="0"/>
              <a:cs typeface="Segoe UI Light" panose="020B0502040204020203" pitchFamily="34" charset="0"/>
            </a:endParaRPr>
          </a:p>
        </p:txBody>
      </p:sp>
      <p:sp>
        <p:nvSpPr>
          <p:cNvPr id="11" name="Zástupný symbol obsahu 2">
            <a:extLst>
              <a:ext uri="{FF2B5EF4-FFF2-40B4-BE49-F238E27FC236}">
                <a16:creationId xmlns:a16="http://schemas.microsoft.com/office/drawing/2014/main" id="{B1D6BC0D-FA18-464D-8567-32B39872E8D6}"/>
              </a:ext>
            </a:extLst>
          </p:cNvPr>
          <p:cNvSpPr txBox="1">
            <a:spLocks/>
          </p:cNvSpPr>
          <p:nvPr/>
        </p:nvSpPr>
        <p:spPr>
          <a:xfrm>
            <a:off x="7417172" y="1776515"/>
            <a:ext cx="4520432" cy="2124000"/>
          </a:xfrm>
          <a:prstGeom prst="rect">
            <a:avLst/>
          </a:prstGeom>
          <a:solidFill>
            <a:schemeClr val="bg1"/>
          </a:solidFill>
          <a:ln>
            <a:noFill/>
          </a:ln>
          <a:effectLst>
            <a:outerShdw blurRad="50800" dist="38100" dir="8100000" algn="tr" rotWithShape="0">
              <a:srgbClr val="E4252C">
                <a:alpha val="40000"/>
              </a:srgbClr>
            </a:outerShdw>
          </a:effectLst>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Clr>
                <a:srgbClr val="14465B"/>
              </a:buClr>
              <a:buNone/>
              <a:defRPr/>
            </a:pPr>
            <a:endParaRPr lang="sk-SK" sz="2000" dirty="0">
              <a:solidFill>
                <a:prstClr val="white"/>
              </a:solidFill>
            </a:endParaRPr>
          </a:p>
          <a:p>
            <a:pPr marL="0" indent="0" algn="just">
              <a:lnSpc>
                <a:spcPct val="100000"/>
              </a:lnSpc>
              <a:buClr>
                <a:srgbClr val="14465B"/>
              </a:buClr>
              <a:buNone/>
              <a:defRPr/>
            </a:pPr>
            <a:endParaRPr lang="sk-SK" sz="3200" dirty="0">
              <a:solidFill>
                <a:srgbClr val="006E9F"/>
              </a:solidFill>
              <a:latin typeface="Segoe UI Light" panose="020B0502040204020203" pitchFamily="34" charset="0"/>
              <a:cs typeface="Segoe UI Light" panose="020B0502040204020203" pitchFamily="34" charset="0"/>
            </a:endParaRPr>
          </a:p>
        </p:txBody>
      </p:sp>
      <p:sp>
        <p:nvSpPr>
          <p:cNvPr id="14" name="Obdĺžnik 13">
            <a:extLst>
              <a:ext uri="{FF2B5EF4-FFF2-40B4-BE49-F238E27FC236}">
                <a16:creationId xmlns:a16="http://schemas.microsoft.com/office/drawing/2014/main" id="{E4C1E576-2EA8-4AA0-BE76-E6DF85F1E217}"/>
              </a:ext>
            </a:extLst>
          </p:cNvPr>
          <p:cNvSpPr/>
          <p:nvPr/>
        </p:nvSpPr>
        <p:spPr>
          <a:xfrm>
            <a:off x="7481341" y="1965060"/>
            <a:ext cx="4420695" cy="1785104"/>
          </a:xfrm>
          <a:prstGeom prst="rect">
            <a:avLst/>
          </a:prstGeom>
        </p:spPr>
        <p:txBody>
          <a:bodyPr wrap="square">
            <a:spAutoFit/>
          </a:bodyPr>
          <a:lstStyle/>
          <a:p>
            <a:pPr algn="just">
              <a:spcBef>
                <a:spcPts val="1200"/>
              </a:spcBef>
              <a:buClr>
                <a:srgbClr val="14465B"/>
              </a:buClr>
              <a:defRPr/>
            </a:pPr>
            <a:r>
              <a:rPr lang="sk-SK" sz="2400" b="1" spc="-10" dirty="0">
                <a:latin typeface="Segoe UI Light" panose="020B0502040204020203" pitchFamily="34" charset="0"/>
                <a:cs typeface="Segoe UI Light" panose="020B0502040204020203" pitchFamily="34" charset="0"/>
              </a:rPr>
              <a:t>PUSH-BROOM</a:t>
            </a:r>
          </a:p>
          <a:p>
            <a:pPr algn="just">
              <a:lnSpc>
                <a:spcPct val="100000"/>
              </a:lnSpc>
              <a:spcBef>
                <a:spcPts val="1200"/>
              </a:spcBef>
              <a:buClr>
                <a:srgbClr val="14465B"/>
              </a:buClr>
              <a:buFont typeface="Wingdings" panose="05000000000000000000" pitchFamily="2" charset="2"/>
              <a:buChar char="§"/>
              <a:defRPr/>
            </a:pP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Full</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spectral</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data</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simultaneously</a:t>
            </a:r>
            <a:endParaRPr lang="sk-SK" sz="2200" dirty="0">
              <a:latin typeface="Segoe UI Light" panose="020B0502040204020203" pitchFamily="34" charset="0"/>
              <a:cs typeface="Segoe UI Light" panose="020B0502040204020203" pitchFamily="34" charset="0"/>
            </a:endParaRPr>
          </a:p>
          <a:p>
            <a:pPr algn="just">
              <a:lnSpc>
                <a:spcPct val="100000"/>
              </a:lnSpc>
              <a:spcBef>
                <a:spcPts val="1200"/>
              </a:spcBef>
              <a:buClr>
                <a:srgbClr val="14465B"/>
              </a:buClr>
              <a:buFont typeface="Wingdings" panose="05000000000000000000" pitchFamily="2" charset="2"/>
              <a:buChar char="§"/>
              <a:defRPr/>
            </a:pPr>
            <a:r>
              <a:rPr lang="sk-SK" sz="2200" dirty="0">
                <a:latin typeface="Segoe UI Light" panose="020B0502040204020203" pitchFamily="34" charset="0"/>
                <a:cs typeface="Segoe UI Light" panose="020B0502040204020203" pitchFamily="34" charset="0"/>
              </a:rPr>
              <a:t> I</a:t>
            </a:r>
            <a:r>
              <a:rPr lang="en-GB" sz="2200" dirty="0">
                <a:latin typeface="Segoe UI Light" panose="020B0502040204020203" pitchFamily="34" charset="0"/>
                <a:cs typeface="Segoe UI Light" panose="020B0502040204020203" pitchFamily="34" charset="0"/>
              </a:rPr>
              <a:t>mage is recorded per line</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for</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all</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wavelenghts</a:t>
            </a:r>
            <a:r>
              <a:rPr lang="sk-SK" sz="2200" dirty="0">
                <a:latin typeface="Segoe UI Light" panose="020B0502040204020203" pitchFamily="34" charset="0"/>
                <a:cs typeface="Segoe UI Light" panose="020B0502040204020203" pitchFamily="34" charset="0"/>
              </a:rPr>
              <a:t> at </a:t>
            </a:r>
            <a:r>
              <a:rPr lang="sk-SK" sz="2200" dirty="0" err="1">
                <a:latin typeface="Segoe UI Light" panose="020B0502040204020203" pitchFamily="34" charset="0"/>
                <a:cs typeface="Segoe UI Light" panose="020B0502040204020203" pitchFamily="34" charset="0"/>
              </a:rPr>
              <a:t>the</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same</a:t>
            </a:r>
            <a:r>
              <a:rPr lang="sk-SK" sz="2200" dirty="0">
                <a:latin typeface="Segoe UI Light" panose="020B0502040204020203" pitchFamily="34" charset="0"/>
                <a:cs typeface="Segoe UI Light" panose="020B0502040204020203" pitchFamily="34" charset="0"/>
              </a:rPr>
              <a:t> </a:t>
            </a:r>
            <a:r>
              <a:rPr lang="sk-SK" sz="2200" dirty="0" err="1">
                <a:latin typeface="Segoe UI Light" panose="020B0502040204020203" pitchFamily="34" charset="0"/>
                <a:cs typeface="Segoe UI Light" panose="020B0502040204020203" pitchFamily="34" charset="0"/>
              </a:rPr>
              <a:t>time</a:t>
            </a:r>
            <a:endParaRPr lang="sk-SK" sz="2200" dirty="0">
              <a:latin typeface="Segoe UI Light" panose="020B0502040204020203" pitchFamily="34" charset="0"/>
              <a:cs typeface="Segoe UI Light" panose="020B0502040204020203" pitchFamily="34" charset="0"/>
            </a:endParaRPr>
          </a:p>
        </p:txBody>
      </p:sp>
      <p:cxnSp>
        <p:nvCxnSpPr>
          <p:cNvPr id="24" name="Rovná spojnica 23">
            <a:extLst>
              <a:ext uri="{FF2B5EF4-FFF2-40B4-BE49-F238E27FC236}">
                <a16:creationId xmlns:a16="http://schemas.microsoft.com/office/drawing/2014/main" id="{5FA012D6-1FD8-4EFB-B2DE-97B93C3D8A42}"/>
              </a:ext>
            </a:extLst>
          </p:cNvPr>
          <p:cNvCxnSpPr>
            <a:cxnSpLocks/>
          </p:cNvCxnSpPr>
          <p:nvPr/>
        </p:nvCxnSpPr>
        <p:spPr>
          <a:xfrm>
            <a:off x="19049" y="1020042"/>
            <a:ext cx="12172951" cy="0"/>
          </a:xfrm>
          <a:prstGeom prst="line">
            <a:avLst/>
          </a:prstGeom>
          <a:ln w="60325">
            <a:solidFill>
              <a:srgbClr val="00202E"/>
            </a:solidFill>
          </a:ln>
        </p:spPr>
        <p:style>
          <a:lnRef idx="1">
            <a:schemeClr val="accent1"/>
          </a:lnRef>
          <a:fillRef idx="0">
            <a:schemeClr val="accent1"/>
          </a:fillRef>
          <a:effectRef idx="0">
            <a:schemeClr val="accent1"/>
          </a:effectRef>
          <a:fontRef idx="minor">
            <a:schemeClr val="tx1"/>
          </a:fontRef>
        </p:style>
      </p:cxnSp>
      <p:grpSp>
        <p:nvGrpSpPr>
          <p:cNvPr id="3" name="Skupina 2">
            <a:extLst>
              <a:ext uri="{FF2B5EF4-FFF2-40B4-BE49-F238E27FC236}">
                <a16:creationId xmlns:a16="http://schemas.microsoft.com/office/drawing/2014/main" id="{CB326D75-4095-48D3-8ABC-C695F81D0AF7}"/>
              </a:ext>
            </a:extLst>
          </p:cNvPr>
          <p:cNvGrpSpPr/>
          <p:nvPr/>
        </p:nvGrpSpPr>
        <p:grpSpPr>
          <a:xfrm>
            <a:off x="3186675" y="1768229"/>
            <a:ext cx="8748000" cy="453977"/>
            <a:chOff x="3186675" y="1768229"/>
            <a:chExt cx="8748000" cy="453977"/>
          </a:xfrm>
        </p:grpSpPr>
        <p:cxnSp>
          <p:nvCxnSpPr>
            <p:cNvPr id="41" name="Rovná spojnica 40">
              <a:extLst>
                <a:ext uri="{FF2B5EF4-FFF2-40B4-BE49-F238E27FC236}">
                  <a16:creationId xmlns:a16="http://schemas.microsoft.com/office/drawing/2014/main" id="{A22D476F-A239-4DBB-B6FC-E97D510E7CE2}"/>
                </a:ext>
              </a:extLst>
            </p:cNvPr>
            <p:cNvCxnSpPr>
              <a:cxnSpLocks/>
            </p:cNvCxnSpPr>
            <p:nvPr/>
          </p:nvCxnSpPr>
          <p:spPr>
            <a:xfrm rot="16200000" flipH="1" flipV="1">
              <a:off x="7560675" y="-2605771"/>
              <a:ext cx="0" cy="8748000"/>
            </a:xfrm>
            <a:prstGeom prst="line">
              <a:avLst/>
            </a:prstGeom>
            <a:ln>
              <a:solidFill>
                <a:srgbClr val="E4252C"/>
              </a:solidFill>
            </a:ln>
          </p:spPr>
          <p:style>
            <a:lnRef idx="1">
              <a:schemeClr val="accent3"/>
            </a:lnRef>
            <a:fillRef idx="0">
              <a:schemeClr val="accent3"/>
            </a:fillRef>
            <a:effectRef idx="0">
              <a:schemeClr val="accent3"/>
            </a:effectRef>
            <a:fontRef idx="minor">
              <a:schemeClr val="tx1"/>
            </a:fontRef>
          </p:style>
        </p:cxnSp>
        <p:cxnSp>
          <p:nvCxnSpPr>
            <p:cNvPr id="42" name="Rovná spojnica 41">
              <a:extLst>
                <a:ext uri="{FF2B5EF4-FFF2-40B4-BE49-F238E27FC236}">
                  <a16:creationId xmlns:a16="http://schemas.microsoft.com/office/drawing/2014/main" id="{A0E1E7B4-9C47-4D42-B0F3-52515DAB10D3}"/>
                </a:ext>
              </a:extLst>
            </p:cNvPr>
            <p:cNvCxnSpPr>
              <a:cxnSpLocks/>
            </p:cNvCxnSpPr>
            <p:nvPr/>
          </p:nvCxnSpPr>
          <p:spPr>
            <a:xfrm rot="10800000" flipH="1" flipV="1">
              <a:off x="3190675" y="1772082"/>
              <a:ext cx="0" cy="450124"/>
            </a:xfrm>
            <a:prstGeom prst="line">
              <a:avLst/>
            </a:prstGeom>
            <a:ln>
              <a:solidFill>
                <a:srgbClr val="E4252C"/>
              </a:solidFill>
              <a:tailEnd type="oval"/>
            </a:ln>
          </p:spPr>
          <p:style>
            <a:lnRef idx="1">
              <a:schemeClr val="accent3"/>
            </a:lnRef>
            <a:fillRef idx="0">
              <a:schemeClr val="accent3"/>
            </a:fillRef>
            <a:effectRef idx="0">
              <a:schemeClr val="accent3"/>
            </a:effectRef>
            <a:fontRef idx="minor">
              <a:schemeClr val="tx1"/>
            </a:fontRef>
          </p:style>
        </p:cxnSp>
      </p:grpSp>
      <p:pic>
        <p:nvPicPr>
          <p:cNvPr id="23" name="Obrázok 22"/>
          <p:cNvPicPr>
            <a:picLocks noChangeAspect="1"/>
          </p:cNvPicPr>
          <p:nvPr/>
        </p:nvPicPr>
        <p:blipFill>
          <a:blip r:embed="rId4"/>
          <a:stretch>
            <a:fillRect/>
          </a:stretch>
        </p:blipFill>
        <p:spPr>
          <a:xfrm>
            <a:off x="9500918" y="5474825"/>
            <a:ext cx="2368332" cy="1202199"/>
          </a:xfrm>
          <a:prstGeom prst="rect">
            <a:avLst/>
          </a:prstGeom>
        </p:spPr>
      </p:pic>
    </p:spTree>
    <p:extLst>
      <p:ext uri="{BB962C8B-B14F-4D97-AF65-F5344CB8AC3E}">
        <p14:creationId xmlns:p14="http://schemas.microsoft.com/office/powerpoint/2010/main" val="1903137799"/>
      </p:ext>
    </p:extLst>
  </p:cSld>
  <p:clrMapOvr>
    <a:masterClrMapping/>
  </p:clrMapOvr>
</p:sld>
</file>

<file path=ppt/theme/theme1.xml><?xml version="1.0" encoding="utf-8"?>
<a:theme xmlns:a="http://schemas.openxmlformats.org/drawingml/2006/main" name="Motív balíka Office">
  <a:themeElements>
    <a:clrScheme name="Motív balíka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tív balíka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balíka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ív balík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TM03457475[[fn=Rám]]</Template>
  <TotalTime>8146</TotalTime>
  <Words>2532</Words>
  <Application>Microsoft Office PowerPoint</Application>
  <PresentationFormat>Widescreen</PresentationFormat>
  <Paragraphs>191</Paragraphs>
  <Slides>28</Slides>
  <Notes>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Arial</vt:lpstr>
      <vt:lpstr>Calibri</vt:lpstr>
      <vt:lpstr>Calibri Light</vt:lpstr>
      <vt:lpstr>Inter Semi-Bold Italics</vt:lpstr>
      <vt:lpstr>Open Sans</vt:lpstr>
      <vt:lpstr>Segoe UI Light</vt:lpstr>
      <vt:lpstr>Segoe UI Semibold</vt:lpstr>
      <vt:lpstr>Segoe UI Semilight</vt:lpstr>
      <vt:lpstr>Wingdings</vt:lpstr>
      <vt:lpstr>Motív balíka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Issues to consider for mission planning/flight</vt:lpstr>
      <vt:lpstr>Ideal flight pattern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Katarína Onačillová</dc:creator>
  <cp:lastModifiedBy>doc. Mgr. Michal Gallay PhD.</cp:lastModifiedBy>
  <cp:revision>785</cp:revision>
  <dcterms:created xsi:type="dcterms:W3CDTF">2017-06-16T11:25:21Z</dcterms:created>
  <dcterms:modified xsi:type="dcterms:W3CDTF">2026-07-22T06:04:58Z</dcterms:modified>
</cp:coreProperties>
</file>