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64" r:id="rId2"/>
  </p:sldIdLst>
  <p:sldSz cx="30279975" cy="42808525"/>
  <p:notesSz cx="6805613" cy="9939338"/>
  <p:defaultTextStyle>
    <a:defPPr>
      <a:defRPr lang="sk-SK"/>
    </a:defPPr>
    <a:lvl1pPr algn="l" defTabSz="4175125" rtl="0" fontAlgn="base">
      <a:spcBef>
        <a:spcPct val="0"/>
      </a:spcBef>
      <a:spcAft>
        <a:spcPct val="0"/>
      </a:spcAft>
      <a:defRPr sz="8200" kern="1200">
        <a:solidFill>
          <a:schemeClr val="tx1"/>
        </a:solidFill>
        <a:latin typeface="Arial" charset="0"/>
        <a:ea typeface="+mn-ea"/>
        <a:cs typeface="Arial" charset="0"/>
      </a:defRPr>
    </a:lvl1pPr>
    <a:lvl2pPr marL="2087563" indent="-1630363" algn="l" defTabSz="4175125" rtl="0" fontAlgn="base">
      <a:spcBef>
        <a:spcPct val="0"/>
      </a:spcBef>
      <a:spcAft>
        <a:spcPct val="0"/>
      </a:spcAft>
      <a:defRPr sz="8200" kern="1200">
        <a:solidFill>
          <a:schemeClr val="tx1"/>
        </a:solidFill>
        <a:latin typeface="Arial" charset="0"/>
        <a:ea typeface="+mn-ea"/>
        <a:cs typeface="Arial" charset="0"/>
      </a:defRPr>
    </a:lvl2pPr>
    <a:lvl3pPr marL="4175125" indent="-3260725" algn="l" defTabSz="4175125" rtl="0" fontAlgn="base">
      <a:spcBef>
        <a:spcPct val="0"/>
      </a:spcBef>
      <a:spcAft>
        <a:spcPct val="0"/>
      </a:spcAft>
      <a:defRPr sz="8200" kern="1200">
        <a:solidFill>
          <a:schemeClr val="tx1"/>
        </a:solidFill>
        <a:latin typeface="Arial" charset="0"/>
        <a:ea typeface="+mn-ea"/>
        <a:cs typeface="Arial" charset="0"/>
      </a:defRPr>
    </a:lvl3pPr>
    <a:lvl4pPr marL="6264275" indent="-4892675" algn="l" defTabSz="4175125" rtl="0" fontAlgn="base">
      <a:spcBef>
        <a:spcPct val="0"/>
      </a:spcBef>
      <a:spcAft>
        <a:spcPct val="0"/>
      </a:spcAft>
      <a:defRPr sz="8200" kern="1200">
        <a:solidFill>
          <a:schemeClr val="tx1"/>
        </a:solidFill>
        <a:latin typeface="Arial" charset="0"/>
        <a:ea typeface="+mn-ea"/>
        <a:cs typeface="Arial" charset="0"/>
      </a:defRPr>
    </a:lvl4pPr>
    <a:lvl5pPr marL="8351838" indent="-6523038" algn="l" defTabSz="4175125" rtl="0" fontAlgn="base">
      <a:spcBef>
        <a:spcPct val="0"/>
      </a:spcBef>
      <a:spcAft>
        <a:spcPct val="0"/>
      </a:spcAft>
      <a:defRPr sz="8200" kern="1200">
        <a:solidFill>
          <a:schemeClr val="tx1"/>
        </a:solidFill>
        <a:latin typeface="Arial" charset="0"/>
        <a:ea typeface="+mn-ea"/>
        <a:cs typeface="Arial" charset="0"/>
      </a:defRPr>
    </a:lvl5pPr>
    <a:lvl6pPr marL="2286000" algn="l" defTabSz="914400" rtl="0" eaLnBrk="1" latinLnBrk="0" hangingPunct="1">
      <a:defRPr sz="8200" kern="1200">
        <a:solidFill>
          <a:schemeClr val="tx1"/>
        </a:solidFill>
        <a:latin typeface="Arial" charset="0"/>
        <a:ea typeface="+mn-ea"/>
        <a:cs typeface="Arial" charset="0"/>
      </a:defRPr>
    </a:lvl6pPr>
    <a:lvl7pPr marL="2743200" algn="l" defTabSz="914400" rtl="0" eaLnBrk="1" latinLnBrk="0" hangingPunct="1">
      <a:defRPr sz="8200" kern="1200">
        <a:solidFill>
          <a:schemeClr val="tx1"/>
        </a:solidFill>
        <a:latin typeface="Arial" charset="0"/>
        <a:ea typeface="+mn-ea"/>
        <a:cs typeface="Arial" charset="0"/>
      </a:defRPr>
    </a:lvl7pPr>
    <a:lvl8pPr marL="3200400" algn="l" defTabSz="914400" rtl="0" eaLnBrk="1" latinLnBrk="0" hangingPunct="1">
      <a:defRPr sz="8200" kern="1200">
        <a:solidFill>
          <a:schemeClr val="tx1"/>
        </a:solidFill>
        <a:latin typeface="Arial" charset="0"/>
        <a:ea typeface="+mn-ea"/>
        <a:cs typeface="Arial" charset="0"/>
      </a:defRPr>
    </a:lvl8pPr>
    <a:lvl9pPr marL="3657600" algn="l" defTabSz="914400" rtl="0" eaLnBrk="1" latinLnBrk="0" hangingPunct="1">
      <a:defRPr sz="8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3483">
          <p15:clr>
            <a:srgbClr val="A4A3A4"/>
          </p15:clr>
        </p15:guide>
        <p15:guide id="2" pos="95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3983"/>
    <a:srgbClr val="36486D"/>
    <a:srgbClr val="219D86"/>
    <a:srgbClr val="440154"/>
    <a:srgbClr val="DD6F69"/>
    <a:srgbClr val="FFFFFF"/>
    <a:srgbClr val="D13E37"/>
    <a:srgbClr val="AD1919"/>
    <a:srgbClr val="4B5F9A"/>
    <a:srgbClr val="DA62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9234" autoAdjust="0"/>
  </p:normalViewPr>
  <p:slideViewPr>
    <p:cSldViewPr>
      <p:cViewPr>
        <p:scale>
          <a:sx n="66" d="100"/>
          <a:sy n="66" d="100"/>
        </p:scale>
        <p:origin x="-3798" y="-12672"/>
      </p:cViewPr>
      <p:guideLst>
        <p:guide orient="horz" pos="13483"/>
        <p:guide pos="9537"/>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49575" cy="496888"/>
          </a:xfrm>
          <a:prstGeom prst="rect">
            <a:avLst/>
          </a:prstGeom>
        </p:spPr>
        <p:txBody>
          <a:bodyPr vert="horz" lIns="91440" tIns="45720" rIns="91440" bIns="45720" rtlCol="0"/>
          <a:lstStyle>
            <a:lvl1pPr algn="l" defTabSz="4176394" fontAlgn="auto">
              <a:spcBef>
                <a:spcPts val="0"/>
              </a:spcBef>
              <a:spcAft>
                <a:spcPts val="0"/>
              </a:spcAft>
              <a:defRPr sz="1200">
                <a:latin typeface="+mn-lt"/>
                <a:cs typeface="+mn-cs"/>
              </a:defRPr>
            </a:lvl1pPr>
          </a:lstStyle>
          <a:p>
            <a:pPr>
              <a:defRPr/>
            </a:pPr>
            <a:endParaRPr lang="sk-SK"/>
          </a:p>
        </p:txBody>
      </p:sp>
      <p:sp>
        <p:nvSpPr>
          <p:cNvPr id="3" name="Zástupný symbol dátumu 2"/>
          <p:cNvSpPr>
            <a:spLocks noGrp="1"/>
          </p:cNvSpPr>
          <p:nvPr>
            <p:ph type="dt" idx="1"/>
          </p:nvPr>
        </p:nvSpPr>
        <p:spPr>
          <a:xfrm>
            <a:off x="3854450" y="0"/>
            <a:ext cx="2949575" cy="496888"/>
          </a:xfrm>
          <a:prstGeom prst="rect">
            <a:avLst/>
          </a:prstGeom>
        </p:spPr>
        <p:txBody>
          <a:bodyPr vert="horz" lIns="91440" tIns="45720" rIns="91440" bIns="45720" rtlCol="0"/>
          <a:lstStyle>
            <a:lvl1pPr algn="r" defTabSz="4176394" fontAlgn="auto">
              <a:spcBef>
                <a:spcPts val="0"/>
              </a:spcBef>
              <a:spcAft>
                <a:spcPts val="0"/>
              </a:spcAft>
              <a:defRPr sz="1200" smtClean="0">
                <a:latin typeface="+mn-lt"/>
                <a:cs typeface="+mn-cs"/>
              </a:defRPr>
            </a:lvl1pPr>
          </a:lstStyle>
          <a:p>
            <a:pPr>
              <a:defRPr/>
            </a:pPr>
            <a:fld id="{2167528D-4498-49DA-A9AD-29A7873042F3}" type="datetimeFigureOut">
              <a:rPr lang="sk-SK"/>
              <a:pPr>
                <a:defRPr/>
              </a:pPr>
              <a:t>10. 7. 2019</a:t>
            </a:fld>
            <a:endParaRPr lang="sk-SK"/>
          </a:p>
        </p:txBody>
      </p:sp>
      <p:sp>
        <p:nvSpPr>
          <p:cNvPr id="4" name="Zástupný symbol obrazu snímky 3"/>
          <p:cNvSpPr>
            <a:spLocks noGrp="1" noRot="1" noChangeAspect="1"/>
          </p:cNvSpPr>
          <p:nvPr>
            <p:ph type="sldImg" idx="2"/>
          </p:nvPr>
        </p:nvSpPr>
        <p:spPr>
          <a:xfrm>
            <a:off x="2085975" y="746125"/>
            <a:ext cx="2635250" cy="3725863"/>
          </a:xfrm>
          <a:prstGeom prst="rect">
            <a:avLst/>
          </a:prstGeom>
          <a:noFill/>
          <a:ln w="12700">
            <a:solidFill>
              <a:prstClr val="black"/>
            </a:solidFill>
          </a:ln>
        </p:spPr>
        <p:txBody>
          <a:bodyPr vert="horz" lIns="91440" tIns="45720" rIns="91440" bIns="45720" rtlCol="0" anchor="ctr"/>
          <a:lstStyle/>
          <a:p>
            <a:pPr lvl="0"/>
            <a:endParaRPr lang="sk-SK" noProof="0"/>
          </a:p>
        </p:txBody>
      </p:sp>
      <p:sp>
        <p:nvSpPr>
          <p:cNvPr id="5" name="Zástupný symbol poznámok 4"/>
          <p:cNvSpPr>
            <a:spLocks noGrp="1"/>
          </p:cNvSpPr>
          <p:nvPr>
            <p:ph type="body" sz="quarter" idx="3"/>
          </p:nvPr>
        </p:nvSpPr>
        <p:spPr>
          <a:xfrm>
            <a:off x="681038" y="4721225"/>
            <a:ext cx="5443537" cy="4471988"/>
          </a:xfrm>
          <a:prstGeom prst="rect">
            <a:avLst/>
          </a:prstGeom>
        </p:spPr>
        <p:txBody>
          <a:bodyPr vert="horz" lIns="91440" tIns="45720" rIns="91440" bIns="45720" rtlCol="0"/>
          <a:lstStyle/>
          <a:p>
            <a:pPr lvl="0"/>
            <a:r>
              <a:rPr lang="sk-SK" noProof="0"/>
              <a:t>Upravte štýl predlohy textu.</a:t>
            </a:r>
          </a:p>
          <a:p>
            <a:pPr lvl="1"/>
            <a:r>
              <a:rPr lang="sk-SK" noProof="0"/>
              <a:t>Druhá úroveň</a:t>
            </a:r>
          </a:p>
          <a:p>
            <a:pPr lvl="2"/>
            <a:r>
              <a:rPr lang="sk-SK" noProof="0"/>
              <a:t>Tretia úroveň</a:t>
            </a:r>
          </a:p>
          <a:p>
            <a:pPr lvl="3"/>
            <a:r>
              <a:rPr lang="sk-SK" noProof="0"/>
              <a:t>Štvrtá úroveň</a:t>
            </a:r>
          </a:p>
          <a:p>
            <a:pPr lvl="4"/>
            <a:r>
              <a:rPr lang="sk-SK" noProof="0"/>
              <a:t>Piata úroveň</a:t>
            </a:r>
          </a:p>
        </p:txBody>
      </p:sp>
      <p:sp>
        <p:nvSpPr>
          <p:cNvPr id="6" name="Zástupný symbol päty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defTabSz="4176394" fontAlgn="auto">
              <a:spcBef>
                <a:spcPts val="0"/>
              </a:spcBef>
              <a:spcAft>
                <a:spcPts val="0"/>
              </a:spcAft>
              <a:defRPr sz="1200">
                <a:latin typeface="+mn-lt"/>
                <a:cs typeface="+mn-cs"/>
              </a:defRPr>
            </a:lvl1pPr>
          </a:lstStyle>
          <a:p>
            <a:pPr>
              <a:defRPr/>
            </a:pPr>
            <a:endParaRPr lang="sk-SK"/>
          </a:p>
        </p:txBody>
      </p:sp>
      <p:sp>
        <p:nvSpPr>
          <p:cNvPr id="7" name="Zástupný symbol čísla snímky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defTabSz="4176394" fontAlgn="auto">
              <a:spcBef>
                <a:spcPts val="0"/>
              </a:spcBef>
              <a:spcAft>
                <a:spcPts val="0"/>
              </a:spcAft>
              <a:defRPr sz="1200" smtClean="0">
                <a:latin typeface="+mn-lt"/>
                <a:cs typeface="+mn-cs"/>
              </a:defRPr>
            </a:lvl1pPr>
          </a:lstStyle>
          <a:p>
            <a:pPr>
              <a:defRPr/>
            </a:pPr>
            <a:fld id="{74C904A7-3B44-48DD-BC3D-4182AA73EDDC}" type="slidenum">
              <a:rPr lang="sk-SK"/>
              <a:pPr>
                <a:defRPr/>
              </a:pPr>
              <a:t>‹#›</a:t>
            </a:fld>
            <a:endParaRPr lang="sk-SK"/>
          </a:p>
        </p:txBody>
      </p:sp>
    </p:spTree>
    <p:extLst>
      <p:ext uri="{BB962C8B-B14F-4D97-AF65-F5344CB8AC3E}">
        <p14:creationId xmlns:p14="http://schemas.microsoft.com/office/powerpoint/2010/main" val="42035994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2270998" y="13298398"/>
            <a:ext cx="25737979" cy="9176084"/>
          </a:xfrm>
        </p:spPr>
        <p:txBody>
          <a:bodyPr/>
          <a:lstStyle/>
          <a:p>
            <a:r>
              <a:rPr lang="sk-SK"/>
              <a:t>Upravte štýly predlohy textu</a:t>
            </a:r>
          </a:p>
        </p:txBody>
      </p:sp>
      <p:sp>
        <p:nvSpPr>
          <p:cNvPr id="3" name="Podnadpis 2"/>
          <p:cNvSpPr>
            <a:spLocks noGrp="1"/>
          </p:cNvSpPr>
          <p:nvPr>
            <p:ph type="subTitle" idx="1"/>
          </p:nvPr>
        </p:nvSpPr>
        <p:spPr>
          <a:xfrm>
            <a:off x="4541996" y="24258164"/>
            <a:ext cx="21195983" cy="10939956"/>
          </a:xfrm>
        </p:spPr>
        <p:txBody>
          <a:bodyPr/>
          <a:lstStyle>
            <a:lvl1pPr marL="0" indent="0" algn="ctr">
              <a:buNone/>
              <a:defRPr>
                <a:solidFill>
                  <a:schemeClr val="tx1">
                    <a:tint val="75000"/>
                  </a:schemeClr>
                </a:solidFill>
              </a:defRPr>
            </a:lvl1pPr>
            <a:lvl2pPr marL="2088197" indent="0" algn="ctr">
              <a:buNone/>
              <a:defRPr>
                <a:solidFill>
                  <a:schemeClr val="tx1">
                    <a:tint val="75000"/>
                  </a:schemeClr>
                </a:solidFill>
              </a:defRPr>
            </a:lvl2pPr>
            <a:lvl3pPr marL="4176394" indent="0" algn="ctr">
              <a:buNone/>
              <a:defRPr>
                <a:solidFill>
                  <a:schemeClr val="tx1">
                    <a:tint val="75000"/>
                  </a:schemeClr>
                </a:solidFill>
              </a:defRPr>
            </a:lvl3pPr>
            <a:lvl4pPr marL="6264591" indent="0" algn="ctr">
              <a:buNone/>
              <a:defRPr>
                <a:solidFill>
                  <a:schemeClr val="tx1">
                    <a:tint val="75000"/>
                  </a:schemeClr>
                </a:solidFill>
              </a:defRPr>
            </a:lvl4pPr>
            <a:lvl5pPr marL="8352788" indent="0" algn="ctr">
              <a:buNone/>
              <a:defRPr>
                <a:solidFill>
                  <a:schemeClr val="tx1">
                    <a:tint val="75000"/>
                  </a:schemeClr>
                </a:solidFill>
              </a:defRPr>
            </a:lvl5pPr>
            <a:lvl6pPr marL="10440985" indent="0" algn="ctr">
              <a:buNone/>
              <a:defRPr>
                <a:solidFill>
                  <a:schemeClr val="tx1">
                    <a:tint val="75000"/>
                  </a:schemeClr>
                </a:solidFill>
              </a:defRPr>
            </a:lvl6pPr>
            <a:lvl7pPr marL="12529182" indent="0" algn="ctr">
              <a:buNone/>
              <a:defRPr>
                <a:solidFill>
                  <a:schemeClr val="tx1">
                    <a:tint val="75000"/>
                  </a:schemeClr>
                </a:solidFill>
              </a:defRPr>
            </a:lvl7pPr>
            <a:lvl8pPr marL="14617379" indent="0" algn="ctr">
              <a:buNone/>
              <a:defRPr>
                <a:solidFill>
                  <a:schemeClr val="tx1">
                    <a:tint val="75000"/>
                  </a:schemeClr>
                </a:solidFill>
              </a:defRPr>
            </a:lvl8pPr>
            <a:lvl9pPr marL="16705576" indent="0" algn="ctr">
              <a:buNone/>
              <a:defRPr>
                <a:solidFill>
                  <a:schemeClr val="tx1">
                    <a:tint val="75000"/>
                  </a:schemeClr>
                </a:solidFill>
              </a:defRPr>
            </a:lvl9pPr>
          </a:lstStyle>
          <a:p>
            <a:r>
              <a:rPr lang="sk-SK"/>
              <a:t>Upravte štýl predlohy podnadpisov</a:t>
            </a:r>
          </a:p>
        </p:txBody>
      </p:sp>
      <p:sp>
        <p:nvSpPr>
          <p:cNvPr id="4" name="Zástupný symbol dátumu 3"/>
          <p:cNvSpPr>
            <a:spLocks noGrp="1"/>
          </p:cNvSpPr>
          <p:nvPr>
            <p:ph type="dt" sz="half" idx="10"/>
          </p:nvPr>
        </p:nvSpPr>
        <p:spPr/>
        <p:txBody>
          <a:bodyPr/>
          <a:lstStyle>
            <a:lvl1pPr>
              <a:defRPr/>
            </a:lvl1pPr>
          </a:lstStyle>
          <a:p>
            <a:pPr>
              <a:defRPr/>
            </a:pPr>
            <a:fld id="{48FC50E7-AAC0-469D-9BA9-FEEDEAB508CF}" type="datetimeFigureOut">
              <a:rPr lang="sk-SK"/>
              <a:pPr>
                <a:defRPr/>
              </a:pPr>
              <a:t>10. 7. 2019</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7635C4B6-B72B-41E2-A5DB-C120D41430C7}"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zvislého textu 2"/>
          <p:cNvSpPr>
            <a:spLocks noGrp="1"/>
          </p:cNvSpPr>
          <p:nvPr>
            <p:ph type="body" orient="vert" idx="1"/>
          </p:nvPr>
        </p:nvSpPr>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lvl1pPr>
              <a:defRPr/>
            </a:lvl1pPr>
          </a:lstStyle>
          <a:p>
            <a:pPr>
              <a:defRPr/>
            </a:pPr>
            <a:fld id="{4E723E5A-F4F0-4E1F-A18F-6B9386094696}" type="datetimeFigureOut">
              <a:rPr lang="sk-SK"/>
              <a:pPr>
                <a:defRPr/>
              </a:pPr>
              <a:t>10. 7. 2019</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7753F667-268A-47FF-8193-88C7B56D2DFC}"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16464737" y="2289070"/>
            <a:ext cx="5109747" cy="48694697"/>
          </a:xfrm>
        </p:spPr>
        <p:txBody>
          <a:bodyPr vert="eaVert"/>
          <a:lstStyle/>
          <a:p>
            <a:r>
              <a:rPr lang="sk-SK"/>
              <a:t>Upravte štýly predlohy textu</a:t>
            </a:r>
          </a:p>
        </p:txBody>
      </p:sp>
      <p:sp>
        <p:nvSpPr>
          <p:cNvPr id="3" name="Zástupný symbol zvislého textu 2"/>
          <p:cNvSpPr>
            <a:spLocks noGrp="1"/>
          </p:cNvSpPr>
          <p:nvPr>
            <p:ph type="body" orient="vert" idx="1"/>
          </p:nvPr>
        </p:nvSpPr>
        <p:spPr>
          <a:xfrm>
            <a:off x="1135502" y="2289070"/>
            <a:ext cx="14824573" cy="48694697"/>
          </a:xfrm>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lvl1pPr>
              <a:defRPr/>
            </a:lvl1pPr>
          </a:lstStyle>
          <a:p>
            <a:pPr>
              <a:defRPr/>
            </a:pPr>
            <a:fld id="{1EAC2369-6B60-47C6-98B8-D0D9174DC521}" type="datetimeFigureOut">
              <a:rPr lang="sk-SK"/>
              <a:pPr>
                <a:defRPr/>
              </a:pPr>
              <a:t>10. 7. 2019</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585E5FE7-CC26-427C-AAEE-1C80C4960D86}"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idx="1"/>
          </p:nvPr>
        </p:nvSpPr>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lvl1pPr>
              <a:defRPr/>
            </a:lvl1pPr>
          </a:lstStyle>
          <a:p>
            <a:pPr>
              <a:defRPr/>
            </a:pPr>
            <a:fld id="{12E2361D-79BC-42A3-B6CA-E2CFA163E04C}" type="datetimeFigureOut">
              <a:rPr lang="sk-SK"/>
              <a:pPr>
                <a:defRPr/>
              </a:pPr>
              <a:t>10. 7. 2019</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78EF0D32-DFC1-4460-8EFD-18FE82AD7229}"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2391910" y="27508443"/>
            <a:ext cx="25737979" cy="8502249"/>
          </a:xfrm>
        </p:spPr>
        <p:txBody>
          <a:bodyPr anchor="t"/>
          <a:lstStyle>
            <a:lvl1pPr algn="l">
              <a:defRPr sz="18300" b="1" cap="all"/>
            </a:lvl1pPr>
          </a:lstStyle>
          <a:p>
            <a:r>
              <a:rPr lang="sk-SK"/>
              <a:t>Upravte štýly predlohy textu</a:t>
            </a:r>
          </a:p>
        </p:txBody>
      </p:sp>
      <p:sp>
        <p:nvSpPr>
          <p:cNvPr id="3" name="Zástupný symbol textu 2"/>
          <p:cNvSpPr>
            <a:spLocks noGrp="1"/>
          </p:cNvSpPr>
          <p:nvPr>
            <p:ph type="body" idx="1"/>
          </p:nvPr>
        </p:nvSpPr>
        <p:spPr>
          <a:xfrm>
            <a:off x="2391910" y="18144087"/>
            <a:ext cx="25737979" cy="9364361"/>
          </a:xfrm>
        </p:spPr>
        <p:txBody>
          <a:bodyPr anchor="b"/>
          <a:lstStyle>
            <a:lvl1pPr marL="0" indent="0">
              <a:buNone/>
              <a:defRPr sz="9100">
                <a:solidFill>
                  <a:schemeClr val="tx1">
                    <a:tint val="75000"/>
                  </a:schemeClr>
                </a:solidFill>
              </a:defRPr>
            </a:lvl1pPr>
            <a:lvl2pPr marL="2088197" indent="0">
              <a:buNone/>
              <a:defRPr sz="8200">
                <a:solidFill>
                  <a:schemeClr val="tx1">
                    <a:tint val="75000"/>
                  </a:schemeClr>
                </a:solidFill>
              </a:defRPr>
            </a:lvl2pPr>
            <a:lvl3pPr marL="4176394" indent="0">
              <a:buNone/>
              <a:defRPr sz="7200">
                <a:solidFill>
                  <a:schemeClr val="tx1">
                    <a:tint val="75000"/>
                  </a:schemeClr>
                </a:solidFill>
              </a:defRPr>
            </a:lvl3pPr>
            <a:lvl4pPr marL="6264591" indent="0">
              <a:buNone/>
              <a:defRPr sz="6500">
                <a:solidFill>
                  <a:schemeClr val="tx1">
                    <a:tint val="75000"/>
                  </a:schemeClr>
                </a:solidFill>
              </a:defRPr>
            </a:lvl4pPr>
            <a:lvl5pPr marL="8352788" indent="0">
              <a:buNone/>
              <a:defRPr sz="6500">
                <a:solidFill>
                  <a:schemeClr val="tx1">
                    <a:tint val="75000"/>
                  </a:schemeClr>
                </a:solidFill>
              </a:defRPr>
            </a:lvl5pPr>
            <a:lvl6pPr marL="10440985" indent="0">
              <a:buNone/>
              <a:defRPr sz="6500">
                <a:solidFill>
                  <a:schemeClr val="tx1">
                    <a:tint val="75000"/>
                  </a:schemeClr>
                </a:solidFill>
              </a:defRPr>
            </a:lvl6pPr>
            <a:lvl7pPr marL="12529182" indent="0">
              <a:buNone/>
              <a:defRPr sz="6500">
                <a:solidFill>
                  <a:schemeClr val="tx1">
                    <a:tint val="75000"/>
                  </a:schemeClr>
                </a:solidFill>
              </a:defRPr>
            </a:lvl7pPr>
            <a:lvl8pPr marL="14617379" indent="0">
              <a:buNone/>
              <a:defRPr sz="6500">
                <a:solidFill>
                  <a:schemeClr val="tx1">
                    <a:tint val="75000"/>
                  </a:schemeClr>
                </a:solidFill>
              </a:defRPr>
            </a:lvl8pPr>
            <a:lvl9pPr marL="16705576" indent="0">
              <a:buNone/>
              <a:defRPr sz="6500">
                <a:solidFill>
                  <a:schemeClr val="tx1">
                    <a:tint val="75000"/>
                  </a:schemeClr>
                </a:solidFill>
              </a:defRPr>
            </a:lvl9pPr>
          </a:lstStyle>
          <a:p>
            <a:pPr lvl="0"/>
            <a:r>
              <a:rPr lang="sk-SK"/>
              <a:t>Upravte štýl predlohy textu.</a:t>
            </a:r>
          </a:p>
        </p:txBody>
      </p:sp>
      <p:sp>
        <p:nvSpPr>
          <p:cNvPr id="4" name="Zástupný symbol dátumu 3"/>
          <p:cNvSpPr>
            <a:spLocks noGrp="1"/>
          </p:cNvSpPr>
          <p:nvPr>
            <p:ph type="dt" sz="half" idx="10"/>
          </p:nvPr>
        </p:nvSpPr>
        <p:spPr/>
        <p:txBody>
          <a:bodyPr/>
          <a:lstStyle>
            <a:lvl1pPr>
              <a:defRPr/>
            </a:lvl1pPr>
          </a:lstStyle>
          <a:p>
            <a:pPr>
              <a:defRPr/>
            </a:pPr>
            <a:fld id="{71611F81-88AE-4344-921F-0FD00541B630}" type="datetimeFigureOut">
              <a:rPr lang="sk-SK"/>
              <a:pPr>
                <a:defRPr/>
              </a:pPr>
              <a:t>10. 7. 2019</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154D004F-5038-4109-ADFD-ACDFB7C04666}"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sz="half" idx="1"/>
          </p:nvPr>
        </p:nvSpPr>
        <p:spPr>
          <a:xfrm>
            <a:off x="1135504" y="13318213"/>
            <a:ext cx="9967158" cy="37665560"/>
          </a:xfrm>
        </p:spPr>
        <p:txBody>
          <a:bodyPr/>
          <a:lstStyle>
            <a:lvl1pPr>
              <a:defRPr sz="12700"/>
            </a:lvl1pPr>
            <a:lvl2pPr>
              <a:defRPr sz="11100"/>
            </a:lvl2pPr>
            <a:lvl3pPr>
              <a:defRPr sz="9100"/>
            </a:lvl3pPr>
            <a:lvl4pPr>
              <a:defRPr sz="8200"/>
            </a:lvl4pPr>
            <a:lvl5pPr>
              <a:defRPr sz="8200"/>
            </a:lvl5pPr>
            <a:lvl6pPr>
              <a:defRPr sz="8200"/>
            </a:lvl6pPr>
            <a:lvl7pPr>
              <a:defRPr sz="8200"/>
            </a:lvl7pPr>
            <a:lvl8pPr>
              <a:defRPr sz="8200"/>
            </a:lvl8pPr>
            <a:lvl9pPr>
              <a:defRPr sz="82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11607329" y="13318213"/>
            <a:ext cx="9967158" cy="37665560"/>
          </a:xfrm>
        </p:spPr>
        <p:txBody>
          <a:bodyPr/>
          <a:lstStyle>
            <a:lvl1pPr>
              <a:defRPr sz="12700"/>
            </a:lvl1pPr>
            <a:lvl2pPr>
              <a:defRPr sz="11100"/>
            </a:lvl2pPr>
            <a:lvl3pPr>
              <a:defRPr sz="9100"/>
            </a:lvl3pPr>
            <a:lvl4pPr>
              <a:defRPr sz="8200"/>
            </a:lvl4pPr>
            <a:lvl5pPr>
              <a:defRPr sz="8200"/>
            </a:lvl5pPr>
            <a:lvl6pPr>
              <a:defRPr sz="8200"/>
            </a:lvl6pPr>
            <a:lvl7pPr>
              <a:defRPr sz="8200"/>
            </a:lvl7pPr>
            <a:lvl8pPr>
              <a:defRPr sz="8200"/>
            </a:lvl8pPr>
            <a:lvl9pPr>
              <a:defRPr sz="82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3"/>
          <p:cNvSpPr>
            <a:spLocks noGrp="1"/>
          </p:cNvSpPr>
          <p:nvPr>
            <p:ph type="dt" sz="half" idx="10"/>
          </p:nvPr>
        </p:nvSpPr>
        <p:spPr/>
        <p:txBody>
          <a:bodyPr/>
          <a:lstStyle>
            <a:lvl1pPr>
              <a:defRPr/>
            </a:lvl1pPr>
          </a:lstStyle>
          <a:p>
            <a:pPr>
              <a:defRPr/>
            </a:pPr>
            <a:fld id="{792EA158-5CEA-4C34-B1AD-70C233C360C4}" type="datetimeFigureOut">
              <a:rPr lang="sk-SK"/>
              <a:pPr>
                <a:defRPr/>
              </a:pPr>
              <a:t>10. 7. 2019</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C5C348A7-12BB-43A1-ADBA-0967A571045D}"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1513999" y="1714327"/>
            <a:ext cx="27251978" cy="7134754"/>
          </a:xfrm>
        </p:spPr>
        <p:txBody>
          <a:bodyPr/>
          <a:lstStyle>
            <a:lvl1pPr>
              <a:defRPr/>
            </a:lvl1pPr>
          </a:lstStyle>
          <a:p>
            <a:r>
              <a:rPr lang="sk-SK"/>
              <a:t>Upravte štýly predlohy textu</a:t>
            </a:r>
          </a:p>
        </p:txBody>
      </p:sp>
      <p:sp>
        <p:nvSpPr>
          <p:cNvPr id="3" name="Zástupný symbol textu 2"/>
          <p:cNvSpPr>
            <a:spLocks noGrp="1"/>
          </p:cNvSpPr>
          <p:nvPr>
            <p:ph type="body" idx="1"/>
          </p:nvPr>
        </p:nvSpPr>
        <p:spPr>
          <a:xfrm>
            <a:off x="1514003" y="9582373"/>
            <a:ext cx="13378913" cy="3993476"/>
          </a:xfrm>
        </p:spPr>
        <p:txBody>
          <a:bodyPr anchor="b"/>
          <a:lstStyle>
            <a:lvl1pPr marL="0" indent="0">
              <a:buNone/>
              <a:defRPr sz="11100" b="1"/>
            </a:lvl1pPr>
            <a:lvl2pPr marL="2088197" indent="0">
              <a:buNone/>
              <a:defRPr sz="9100" b="1"/>
            </a:lvl2pPr>
            <a:lvl3pPr marL="4176394" indent="0">
              <a:buNone/>
              <a:defRPr sz="8200" b="1"/>
            </a:lvl3pPr>
            <a:lvl4pPr marL="6264591" indent="0">
              <a:buNone/>
              <a:defRPr sz="7200" b="1"/>
            </a:lvl4pPr>
            <a:lvl5pPr marL="8352788" indent="0">
              <a:buNone/>
              <a:defRPr sz="7200" b="1"/>
            </a:lvl5pPr>
            <a:lvl6pPr marL="10440985" indent="0">
              <a:buNone/>
              <a:defRPr sz="7200" b="1"/>
            </a:lvl6pPr>
            <a:lvl7pPr marL="12529182" indent="0">
              <a:buNone/>
              <a:defRPr sz="7200" b="1"/>
            </a:lvl7pPr>
            <a:lvl8pPr marL="14617379" indent="0">
              <a:buNone/>
              <a:defRPr sz="7200" b="1"/>
            </a:lvl8pPr>
            <a:lvl9pPr marL="16705576" indent="0">
              <a:buNone/>
              <a:defRPr sz="7200" b="1"/>
            </a:lvl9pPr>
          </a:lstStyle>
          <a:p>
            <a:pPr lvl="0"/>
            <a:r>
              <a:rPr lang="sk-SK"/>
              <a:t>Upravte štýl predlohy textu.</a:t>
            </a:r>
          </a:p>
        </p:txBody>
      </p:sp>
      <p:sp>
        <p:nvSpPr>
          <p:cNvPr id="4" name="Zástupný symbol obsahu 3"/>
          <p:cNvSpPr>
            <a:spLocks noGrp="1"/>
          </p:cNvSpPr>
          <p:nvPr>
            <p:ph sz="half" idx="2"/>
          </p:nvPr>
        </p:nvSpPr>
        <p:spPr>
          <a:xfrm>
            <a:off x="1514003" y="13575850"/>
            <a:ext cx="13378913" cy="24664453"/>
          </a:xfrm>
        </p:spPr>
        <p:txBody>
          <a:bodyPr/>
          <a:lstStyle>
            <a:lvl1pPr>
              <a:defRPr sz="11100"/>
            </a:lvl1pPr>
            <a:lvl2pPr>
              <a:defRPr sz="9100"/>
            </a:lvl2pPr>
            <a:lvl3pPr>
              <a:defRPr sz="8200"/>
            </a:lvl3pPr>
            <a:lvl4pPr>
              <a:defRPr sz="7200"/>
            </a:lvl4pPr>
            <a:lvl5pPr>
              <a:defRPr sz="7200"/>
            </a:lvl5pPr>
            <a:lvl6pPr>
              <a:defRPr sz="7200"/>
            </a:lvl6pPr>
            <a:lvl7pPr>
              <a:defRPr sz="7200"/>
            </a:lvl7pPr>
            <a:lvl8pPr>
              <a:defRPr sz="7200"/>
            </a:lvl8pPr>
            <a:lvl9pPr>
              <a:defRPr sz="72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15381814" y="9582373"/>
            <a:ext cx="13384167" cy="3993476"/>
          </a:xfrm>
        </p:spPr>
        <p:txBody>
          <a:bodyPr anchor="b"/>
          <a:lstStyle>
            <a:lvl1pPr marL="0" indent="0">
              <a:buNone/>
              <a:defRPr sz="11100" b="1"/>
            </a:lvl1pPr>
            <a:lvl2pPr marL="2088197" indent="0">
              <a:buNone/>
              <a:defRPr sz="9100" b="1"/>
            </a:lvl2pPr>
            <a:lvl3pPr marL="4176394" indent="0">
              <a:buNone/>
              <a:defRPr sz="8200" b="1"/>
            </a:lvl3pPr>
            <a:lvl4pPr marL="6264591" indent="0">
              <a:buNone/>
              <a:defRPr sz="7200" b="1"/>
            </a:lvl4pPr>
            <a:lvl5pPr marL="8352788" indent="0">
              <a:buNone/>
              <a:defRPr sz="7200" b="1"/>
            </a:lvl5pPr>
            <a:lvl6pPr marL="10440985" indent="0">
              <a:buNone/>
              <a:defRPr sz="7200" b="1"/>
            </a:lvl6pPr>
            <a:lvl7pPr marL="12529182" indent="0">
              <a:buNone/>
              <a:defRPr sz="7200" b="1"/>
            </a:lvl7pPr>
            <a:lvl8pPr marL="14617379" indent="0">
              <a:buNone/>
              <a:defRPr sz="7200" b="1"/>
            </a:lvl8pPr>
            <a:lvl9pPr marL="16705576" indent="0">
              <a:buNone/>
              <a:defRPr sz="7200" b="1"/>
            </a:lvl9pPr>
          </a:lstStyle>
          <a:p>
            <a:pPr lvl="0"/>
            <a:r>
              <a:rPr lang="sk-SK"/>
              <a:t>Upravte štýl predlohy textu.</a:t>
            </a:r>
          </a:p>
        </p:txBody>
      </p:sp>
      <p:sp>
        <p:nvSpPr>
          <p:cNvPr id="6" name="Zástupný symbol obsahu 5"/>
          <p:cNvSpPr>
            <a:spLocks noGrp="1"/>
          </p:cNvSpPr>
          <p:nvPr>
            <p:ph sz="quarter" idx="4"/>
          </p:nvPr>
        </p:nvSpPr>
        <p:spPr>
          <a:xfrm>
            <a:off x="15381814" y="13575850"/>
            <a:ext cx="13384167" cy="24664453"/>
          </a:xfrm>
        </p:spPr>
        <p:txBody>
          <a:bodyPr/>
          <a:lstStyle>
            <a:lvl1pPr>
              <a:defRPr sz="11100"/>
            </a:lvl1pPr>
            <a:lvl2pPr>
              <a:defRPr sz="9100"/>
            </a:lvl2pPr>
            <a:lvl3pPr>
              <a:defRPr sz="8200"/>
            </a:lvl3pPr>
            <a:lvl4pPr>
              <a:defRPr sz="7200"/>
            </a:lvl4pPr>
            <a:lvl5pPr>
              <a:defRPr sz="7200"/>
            </a:lvl5pPr>
            <a:lvl6pPr>
              <a:defRPr sz="7200"/>
            </a:lvl6pPr>
            <a:lvl7pPr>
              <a:defRPr sz="7200"/>
            </a:lvl7pPr>
            <a:lvl8pPr>
              <a:defRPr sz="7200"/>
            </a:lvl8pPr>
            <a:lvl9pPr>
              <a:defRPr sz="72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symbol dátumu 3"/>
          <p:cNvSpPr>
            <a:spLocks noGrp="1"/>
          </p:cNvSpPr>
          <p:nvPr>
            <p:ph type="dt" sz="half" idx="10"/>
          </p:nvPr>
        </p:nvSpPr>
        <p:spPr/>
        <p:txBody>
          <a:bodyPr/>
          <a:lstStyle>
            <a:lvl1pPr>
              <a:defRPr/>
            </a:lvl1pPr>
          </a:lstStyle>
          <a:p>
            <a:pPr>
              <a:defRPr/>
            </a:pPr>
            <a:fld id="{06BC376C-0F6E-4874-AFFA-C553CC558DE3}" type="datetimeFigureOut">
              <a:rPr lang="sk-SK"/>
              <a:pPr>
                <a:defRPr/>
              </a:pPr>
              <a:t>10. 7. 2019</a:t>
            </a:fld>
            <a:endParaRPr lang="sk-SK"/>
          </a:p>
        </p:txBody>
      </p:sp>
      <p:sp>
        <p:nvSpPr>
          <p:cNvPr id="8" name="Zástupný symbol päty 4"/>
          <p:cNvSpPr>
            <a:spLocks noGrp="1"/>
          </p:cNvSpPr>
          <p:nvPr>
            <p:ph type="ftr" sz="quarter" idx="11"/>
          </p:nvPr>
        </p:nvSpPr>
        <p:spPr/>
        <p:txBody>
          <a:bodyPr/>
          <a:lstStyle>
            <a:lvl1pPr>
              <a:defRPr/>
            </a:lvl1pPr>
          </a:lstStyle>
          <a:p>
            <a:pPr>
              <a:defRPr/>
            </a:pPr>
            <a:endParaRPr lang="sk-SK"/>
          </a:p>
        </p:txBody>
      </p:sp>
      <p:sp>
        <p:nvSpPr>
          <p:cNvPr id="9" name="Zástupný symbol čísla snímky 5"/>
          <p:cNvSpPr>
            <a:spLocks noGrp="1"/>
          </p:cNvSpPr>
          <p:nvPr>
            <p:ph type="sldNum" sz="quarter" idx="12"/>
          </p:nvPr>
        </p:nvSpPr>
        <p:spPr/>
        <p:txBody>
          <a:bodyPr/>
          <a:lstStyle>
            <a:lvl1pPr>
              <a:defRPr/>
            </a:lvl1pPr>
          </a:lstStyle>
          <a:p>
            <a:pPr>
              <a:defRPr/>
            </a:pPr>
            <a:fld id="{E61FD845-8D93-4962-BB4B-1DAADDA0857E}"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dátumu 3"/>
          <p:cNvSpPr>
            <a:spLocks noGrp="1"/>
          </p:cNvSpPr>
          <p:nvPr>
            <p:ph type="dt" sz="half" idx="10"/>
          </p:nvPr>
        </p:nvSpPr>
        <p:spPr/>
        <p:txBody>
          <a:bodyPr/>
          <a:lstStyle>
            <a:lvl1pPr>
              <a:defRPr/>
            </a:lvl1pPr>
          </a:lstStyle>
          <a:p>
            <a:pPr>
              <a:defRPr/>
            </a:pPr>
            <a:fld id="{C262BDF3-8180-40C4-9FA6-1C7A75FA8783}" type="datetimeFigureOut">
              <a:rPr lang="sk-SK"/>
              <a:pPr>
                <a:defRPr/>
              </a:pPr>
              <a:t>10. 7. 2019</a:t>
            </a:fld>
            <a:endParaRPr lang="sk-SK"/>
          </a:p>
        </p:txBody>
      </p:sp>
      <p:sp>
        <p:nvSpPr>
          <p:cNvPr id="4" name="Zástupný symbol päty 4"/>
          <p:cNvSpPr>
            <a:spLocks noGrp="1"/>
          </p:cNvSpPr>
          <p:nvPr>
            <p:ph type="ftr" sz="quarter" idx="11"/>
          </p:nvPr>
        </p:nvSpPr>
        <p:spPr/>
        <p:txBody>
          <a:bodyPr/>
          <a:lstStyle>
            <a:lvl1pPr>
              <a:defRPr/>
            </a:lvl1pPr>
          </a:lstStyle>
          <a:p>
            <a:pPr>
              <a:defRPr/>
            </a:pPr>
            <a:endParaRPr lang="sk-SK"/>
          </a:p>
        </p:txBody>
      </p:sp>
      <p:sp>
        <p:nvSpPr>
          <p:cNvPr id="5" name="Zástupný symbol čísla snímky 5"/>
          <p:cNvSpPr>
            <a:spLocks noGrp="1"/>
          </p:cNvSpPr>
          <p:nvPr>
            <p:ph type="sldNum" sz="quarter" idx="12"/>
          </p:nvPr>
        </p:nvSpPr>
        <p:spPr/>
        <p:txBody>
          <a:bodyPr/>
          <a:lstStyle>
            <a:lvl1pPr>
              <a:defRPr/>
            </a:lvl1pPr>
          </a:lstStyle>
          <a:p>
            <a:pPr>
              <a:defRPr/>
            </a:pPr>
            <a:fld id="{E2B808DD-7FAC-4D93-8CF9-3F2D7E1E53D8}"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3"/>
          <p:cNvSpPr>
            <a:spLocks noGrp="1"/>
          </p:cNvSpPr>
          <p:nvPr>
            <p:ph type="dt" sz="half" idx="10"/>
          </p:nvPr>
        </p:nvSpPr>
        <p:spPr/>
        <p:txBody>
          <a:bodyPr/>
          <a:lstStyle>
            <a:lvl1pPr>
              <a:defRPr/>
            </a:lvl1pPr>
          </a:lstStyle>
          <a:p>
            <a:pPr>
              <a:defRPr/>
            </a:pPr>
            <a:fld id="{CAD8EA59-D0E8-4814-8C07-200B49EEA6A9}" type="datetimeFigureOut">
              <a:rPr lang="sk-SK"/>
              <a:pPr>
                <a:defRPr/>
              </a:pPr>
              <a:t>10. 7. 2019</a:t>
            </a:fld>
            <a:endParaRPr lang="sk-SK"/>
          </a:p>
        </p:txBody>
      </p:sp>
      <p:sp>
        <p:nvSpPr>
          <p:cNvPr id="3" name="Zástupný symbol päty 4"/>
          <p:cNvSpPr>
            <a:spLocks noGrp="1"/>
          </p:cNvSpPr>
          <p:nvPr>
            <p:ph type="ftr" sz="quarter" idx="11"/>
          </p:nvPr>
        </p:nvSpPr>
        <p:spPr/>
        <p:txBody>
          <a:bodyPr/>
          <a:lstStyle>
            <a:lvl1pPr>
              <a:defRPr/>
            </a:lvl1pPr>
          </a:lstStyle>
          <a:p>
            <a:pPr>
              <a:defRPr/>
            </a:pPr>
            <a:endParaRPr lang="sk-SK"/>
          </a:p>
        </p:txBody>
      </p:sp>
      <p:sp>
        <p:nvSpPr>
          <p:cNvPr id="4" name="Zástupný symbol čísla snímky 5"/>
          <p:cNvSpPr>
            <a:spLocks noGrp="1"/>
          </p:cNvSpPr>
          <p:nvPr>
            <p:ph type="sldNum" sz="quarter" idx="12"/>
          </p:nvPr>
        </p:nvSpPr>
        <p:spPr/>
        <p:txBody>
          <a:bodyPr/>
          <a:lstStyle>
            <a:lvl1pPr>
              <a:defRPr/>
            </a:lvl1pPr>
          </a:lstStyle>
          <a:p>
            <a:pPr>
              <a:defRPr/>
            </a:pPr>
            <a:fld id="{D4818172-806C-4FC2-999A-FF48BEFAD02E}"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514004" y="1704416"/>
            <a:ext cx="9961904" cy="7253667"/>
          </a:xfrm>
        </p:spPr>
        <p:txBody>
          <a:bodyPr anchor="b"/>
          <a:lstStyle>
            <a:lvl1pPr algn="l">
              <a:defRPr sz="9100" b="1"/>
            </a:lvl1pPr>
          </a:lstStyle>
          <a:p>
            <a:r>
              <a:rPr lang="sk-SK"/>
              <a:t>Upravte štýly predlohy textu</a:t>
            </a:r>
          </a:p>
        </p:txBody>
      </p:sp>
      <p:sp>
        <p:nvSpPr>
          <p:cNvPr id="3" name="Zástupný symbol obsahu 2"/>
          <p:cNvSpPr>
            <a:spLocks noGrp="1"/>
          </p:cNvSpPr>
          <p:nvPr>
            <p:ph idx="1"/>
          </p:nvPr>
        </p:nvSpPr>
        <p:spPr>
          <a:xfrm>
            <a:off x="11838631" y="1704421"/>
            <a:ext cx="16927349" cy="36535890"/>
          </a:xfrm>
        </p:spPr>
        <p:txBody>
          <a:bodyPr/>
          <a:lstStyle>
            <a:lvl1pPr>
              <a:defRPr sz="14700"/>
            </a:lvl1pPr>
            <a:lvl2pPr>
              <a:defRPr sz="12700"/>
            </a:lvl2pPr>
            <a:lvl3pPr>
              <a:defRPr sz="11100"/>
            </a:lvl3pPr>
            <a:lvl4pPr>
              <a:defRPr sz="9100"/>
            </a:lvl4pPr>
            <a:lvl5pPr>
              <a:defRPr sz="9100"/>
            </a:lvl5pPr>
            <a:lvl6pPr>
              <a:defRPr sz="9100"/>
            </a:lvl6pPr>
            <a:lvl7pPr>
              <a:defRPr sz="9100"/>
            </a:lvl7pPr>
            <a:lvl8pPr>
              <a:defRPr sz="9100"/>
            </a:lvl8pPr>
            <a:lvl9pPr>
              <a:defRPr sz="91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1514004" y="8958087"/>
            <a:ext cx="9961904" cy="29282224"/>
          </a:xfrm>
        </p:spPr>
        <p:txBody>
          <a:bodyPr/>
          <a:lstStyle>
            <a:lvl1pPr marL="0" indent="0">
              <a:buNone/>
              <a:defRPr sz="6500"/>
            </a:lvl1pPr>
            <a:lvl2pPr marL="2088197" indent="0">
              <a:buNone/>
              <a:defRPr sz="5500"/>
            </a:lvl2pPr>
            <a:lvl3pPr marL="4176394" indent="0">
              <a:buNone/>
              <a:defRPr sz="4600"/>
            </a:lvl3pPr>
            <a:lvl4pPr marL="6264591" indent="0">
              <a:buNone/>
              <a:defRPr sz="4200"/>
            </a:lvl4pPr>
            <a:lvl5pPr marL="8352788" indent="0">
              <a:buNone/>
              <a:defRPr sz="4200"/>
            </a:lvl5pPr>
            <a:lvl6pPr marL="10440985" indent="0">
              <a:buNone/>
              <a:defRPr sz="4200"/>
            </a:lvl6pPr>
            <a:lvl7pPr marL="12529182" indent="0">
              <a:buNone/>
              <a:defRPr sz="4200"/>
            </a:lvl7pPr>
            <a:lvl8pPr marL="14617379" indent="0">
              <a:buNone/>
              <a:defRPr sz="4200"/>
            </a:lvl8pPr>
            <a:lvl9pPr marL="16705576" indent="0">
              <a:buNone/>
              <a:defRPr sz="4200"/>
            </a:lvl9pPr>
          </a:lstStyle>
          <a:p>
            <a:pPr lvl="0"/>
            <a:r>
              <a:rPr lang="sk-SK"/>
              <a:t>Upravte štýl predlohy textu.</a:t>
            </a:r>
          </a:p>
        </p:txBody>
      </p:sp>
      <p:sp>
        <p:nvSpPr>
          <p:cNvPr id="5" name="Zástupný symbol dátumu 3"/>
          <p:cNvSpPr>
            <a:spLocks noGrp="1"/>
          </p:cNvSpPr>
          <p:nvPr>
            <p:ph type="dt" sz="half" idx="10"/>
          </p:nvPr>
        </p:nvSpPr>
        <p:spPr/>
        <p:txBody>
          <a:bodyPr/>
          <a:lstStyle>
            <a:lvl1pPr>
              <a:defRPr/>
            </a:lvl1pPr>
          </a:lstStyle>
          <a:p>
            <a:pPr>
              <a:defRPr/>
            </a:pPr>
            <a:fld id="{39CE5BD1-7DAF-4FBE-AAB9-1E0C2534A622}" type="datetimeFigureOut">
              <a:rPr lang="sk-SK"/>
              <a:pPr>
                <a:defRPr/>
              </a:pPr>
              <a:t>10. 7. 2019</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2145CA06-E592-4115-82AA-E479273EF84E}"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5935086" y="29965973"/>
            <a:ext cx="18167985" cy="3537652"/>
          </a:xfrm>
        </p:spPr>
        <p:txBody>
          <a:bodyPr anchor="b"/>
          <a:lstStyle>
            <a:lvl1pPr algn="l">
              <a:defRPr sz="9100" b="1"/>
            </a:lvl1pPr>
          </a:lstStyle>
          <a:p>
            <a:r>
              <a:rPr lang="sk-SK"/>
              <a:t>Upravte štýly predlohy textu</a:t>
            </a:r>
          </a:p>
        </p:txBody>
      </p:sp>
      <p:sp>
        <p:nvSpPr>
          <p:cNvPr id="3" name="Zástupný symbol obrázka 2"/>
          <p:cNvSpPr>
            <a:spLocks noGrp="1"/>
          </p:cNvSpPr>
          <p:nvPr>
            <p:ph type="pic" idx="1"/>
          </p:nvPr>
        </p:nvSpPr>
        <p:spPr>
          <a:xfrm>
            <a:off x="5935086" y="3825019"/>
            <a:ext cx="18167985" cy="25685115"/>
          </a:xfrm>
        </p:spPr>
        <p:txBody>
          <a:bodyPr rtlCol="0">
            <a:normAutofit/>
          </a:bodyPr>
          <a:lstStyle>
            <a:lvl1pPr marL="0" indent="0">
              <a:buNone/>
              <a:defRPr sz="14700"/>
            </a:lvl1pPr>
            <a:lvl2pPr marL="2088197" indent="0">
              <a:buNone/>
              <a:defRPr sz="12700"/>
            </a:lvl2pPr>
            <a:lvl3pPr marL="4176394" indent="0">
              <a:buNone/>
              <a:defRPr sz="11100"/>
            </a:lvl3pPr>
            <a:lvl4pPr marL="6264591" indent="0">
              <a:buNone/>
              <a:defRPr sz="9100"/>
            </a:lvl4pPr>
            <a:lvl5pPr marL="8352788" indent="0">
              <a:buNone/>
              <a:defRPr sz="9100"/>
            </a:lvl5pPr>
            <a:lvl6pPr marL="10440985" indent="0">
              <a:buNone/>
              <a:defRPr sz="9100"/>
            </a:lvl6pPr>
            <a:lvl7pPr marL="12529182" indent="0">
              <a:buNone/>
              <a:defRPr sz="9100"/>
            </a:lvl7pPr>
            <a:lvl8pPr marL="14617379" indent="0">
              <a:buNone/>
              <a:defRPr sz="9100"/>
            </a:lvl8pPr>
            <a:lvl9pPr marL="16705576" indent="0">
              <a:buNone/>
              <a:defRPr sz="9100"/>
            </a:lvl9pPr>
          </a:lstStyle>
          <a:p>
            <a:pPr lvl="0"/>
            <a:endParaRPr lang="sk-SK" noProof="0"/>
          </a:p>
        </p:txBody>
      </p:sp>
      <p:sp>
        <p:nvSpPr>
          <p:cNvPr id="4" name="Zástupný symbol textu 3"/>
          <p:cNvSpPr>
            <a:spLocks noGrp="1"/>
          </p:cNvSpPr>
          <p:nvPr>
            <p:ph type="body" sz="half" idx="2"/>
          </p:nvPr>
        </p:nvSpPr>
        <p:spPr>
          <a:xfrm>
            <a:off x="5935086" y="33503625"/>
            <a:ext cx="18167985" cy="5024053"/>
          </a:xfrm>
        </p:spPr>
        <p:txBody>
          <a:bodyPr/>
          <a:lstStyle>
            <a:lvl1pPr marL="0" indent="0">
              <a:buNone/>
              <a:defRPr sz="6500"/>
            </a:lvl1pPr>
            <a:lvl2pPr marL="2088197" indent="0">
              <a:buNone/>
              <a:defRPr sz="5500"/>
            </a:lvl2pPr>
            <a:lvl3pPr marL="4176394" indent="0">
              <a:buNone/>
              <a:defRPr sz="4600"/>
            </a:lvl3pPr>
            <a:lvl4pPr marL="6264591" indent="0">
              <a:buNone/>
              <a:defRPr sz="4200"/>
            </a:lvl4pPr>
            <a:lvl5pPr marL="8352788" indent="0">
              <a:buNone/>
              <a:defRPr sz="4200"/>
            </a:lvl5pPr>
            <a:lvl6pPr marL="10440985" indent="0">
              <a:buNone/>
              <a:defRPr sz="4200"/>
            </a:lvl6pPr>
            <a:lvl7pPr marL="12529182" indent="0">
              <a:buNone/>
              <a:defRPr sz="4200"/>
            </a:lvl7pPr>
            <a:lvl8pPr marL="14617379" indent="0">
              <a:buNone/>
              <a:defRPr sz="4200"/>
            </a:lvl8pPr>
            <a:lvl9pPr marL="16705576" indent="0">
              <a:buNone/>
              <a:defRPr sz="4200"/>
            </a:lvl9pPr>
          </a:lstStyle>
          <a:p>
            <a:pPr lvl="0"/>
            <a:r>
              <a:rPr lang="sk-SK"/>
              <a:t>Upravte štýl predlohy textu.</a:t>
            </a:r>
          </a:p>
        </p:txBody>
      </p:sp>
      <p:sp>
        <p:nvSpPr>
          <p:cNvPr id="5" name="Zástupný symbol dátumu 3"/>
          <p:cNvSpPr>
            <a:spLocks noGrp="1"/>
          </p:cNvSpPr>
          <p:nvPr>
            <p:ph type="dt" sz="half" idx="10"/>
          </p:nvPr>
        </p:nvSpPr>
        <p:spPr/>
        <p:txBody>
          <a:bodyPr/>
          <a:lstStyle>
            <a:lvl1pPr>
              <a:defRPr/>
            </a:lvl1pPr>
          </a:lstStyle>
          <a:p>
            <a:pPr>
              <a:defRPr/>
            </a:pPr>
            <a:fld id="{977FBDAB-FC77-41E7-A3FD-7C71FB392C84}" type="datetimeFigureOut">
              <a:rPr lang="sk-SK"/>
              <a:pPr>
                <a:defRPr/>
              </a:pPr>
              <a:t>10. 7. 2019</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94B48414-2F9F-43DB-B610-D96197D8043A}"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nadpisu 1"/>
          <p:cNvSpPr>
            <a:spLocks noGrp="1"/>
          </p:cNvSpPr>
          <p:nvPr>
            <p:ph type="title"/>
          </p:nvPr>
        </p:nvSpPr>
        <p:spPr bwMode="auto">
          <a:xfrm>
            <a:off x="1514475" y="1714500"/>
            <a:ext cx="27251025" cy="7134225"/>
          </a:xfrm>
          <a:prstGeom prst="rect">
            <a:avLst/>
          </a:prstGeom>
          <a:noFill/>
          <a:ln w="9525">
            <a:noFill/>
            <a:miter lim="800000"/>
            <a:headEnd/>
            <a:tailEnd/>
          </a:ln>
        </p:spPr>
        <p:txBody>
          <a:bodyPr vert="horz" wrap="square" lIns="417639" tIns="208820" rIns="417639" bIns="208820" numCol="1" anchor="ctr" anchorCtr="0" compatLnSpc="1">
            <a:prstTxWarp prst="textNoShape">
              <a:avLst/>
            </a:prstTxWarp>
          </a:bodyPr>
          <a:lstStyle/>
          <a:p>
            <a:pPr lvl="0"/>
            <a:r>
              <a:rPr lang="sk-SK"/>
              <a:t>Upravte štýly predlohy textu</a:t>
            </a:r>
          </a:p>
        </p:txBody>
      </p:sp>
      <p:sp>
        <p:nvSpPr>
          <p:cNvPr id="1027" name="Zástupný symbol textu 2"/>
          <p:cNvSpPr>
            <a:spLocks noGrp="1"/>
          </p:cNvSpPr>
          <p:nvPr>
            <p:ph type="body" idx="1"/>
          </p:nvPr>
        </p:nvSpPr>
        <p:spPr bwMode="auto">
          <a:xfrm>
            <a:off x="1514475" y="9988550"/>
            <a:ext cx="27251025" cy="28251150"/>
          </a:xfrm>
          <a:prstGeom prst="rect">
            <a:avLst/>
          </a:prstGeom>
          <a:noFill/>
          <a:ln w="9525">
            <a:noFill/>
            <a:miter lim="800000"/>
            <a:headEnd/>
            <a:tailEnd/>
          </a:ln>
        </p:spPr>
        <p:txBody>
          <a:bodyPr vert="horz" wrap="square" lIns="417639" tIns="208820" rIns="417639" bIns="208820" numCol="1" anchor="t" anchorCtr="0" compatLnSpc="1">
            <a:prstTxWarp prst="textNoShape">
              <a:avLst/>
            </a:prstTxWarp>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2"/>
          </p:nvPr>
        </p:nvSpPr>
        <p:spPr>
          <a:xfrm>
            <a:off x="1514475" y="39676388"/>
            <a:ext cx="7064375" cy="2279650"/>
          </a:xfrm>
          <a:prstGeom prst="rect">
            <a:avLst/>
          </a:prstGeom>
        </p:spPr>
        <p:txBody>
          <a:bodyPr vert="horz" lIns="417639" tIns="208820" rIns="417639" bIns="208820" rtlCol="0" anchor="ctr"/>
          <a:lstStyle>
            <a:lvl1pPr algn="l" defTabSz="4176394" fontAlgn="auto">
              <a:spcBef>
                <a:spcPts val="0"/>
              </a:spcBef>
              <a:spcAft>
                <a:spcPts val="0"/>
              </a:spcAft>
              <a:defRPr sz="5500" smtClean="0">
                <a:solidFill>
                  <a:schemeClr val="tx1">
                    <a:tint val="75000"/>
                  </a:schemeClr>
                </a:solidFill>
                <a:latin typeface="+mn-lt"/>
                <a:cs typeface="+mn-cs"/>
              </a:defRPr>
            </a:lvl1pPr>
          </a:lstStyle>
          <a:p>
            <a:pPr>
              <a:defRPr/>
            </a:pPr>
            <a:fld id="{ECB56839-5DCB-4842-B173-3C0686909C85}" type="datetimeFigureOut">
              <a:rPr lang="sk-SK"/>
              <a:pPr>
                <a:defRPr/>
              </a:pPr>
              <a:t>10. 7. 2019</a:t>
            </a:fld>
            <a:endParaRPr lang="sk-SK"/>
          </a:p>
        </p:txBody>
      </p:sp>
      <p:sp>
        <p:nvSpPr>
          <p:cNvPr id="5" name="Zástupný symbol päty 4"/>
          <p:cNvSpPr>
            <a:spLocks noGrp="1"/>
          </p:cNvSpPr>
          <p:nvPr>
            <p:ph type="ftr" sz="quarter" idx="3"/>
          </p:nvPr>
        </p:nvSpPr>
        <p:spPr>
          <a:xfrm>
            <a:off x="10345738" y="39676388"/>
            <a:ext cx="9588500" cy="2279650"/>
          </a:xfrm>
          <a:prstGeom prst="rect">
            <a:avLst/>
          </a:prstGeom>
        </p:spPr>
        <p:txBody>
          <a:bodyPr vert="horz" lIns="417639" tIns="208820" rIns="417639" bIns="208820" rtlCol="0" anchor="ctr"/>
          <a:lstStyle>
            <a:lvl1pPr algn="ctr" defTabSz="4176394" fontAlgn="auto">
              <a:spcBef>
                <a:spcPts val="0"/>
              </a:spcBef>
              <a:spcAft>
                <a:spcPts val="0"/>
              </a:spcAft>
              <a:defRPr sz="5500">
                <a:solidFill>
                  <a:schemeClr val="tx1">
                    <a:tint val="75000"/>
                  </a:schemeClr>
                </a:solidFill>
                <a:latin typeface="+mn-lt"/>
                <a:cs typeface="+mn-cs"/>
              </a:defRPr>
            </a:lvl1pPr>
          </a:lstStyle>
          <a:p>
            <a:pPr>
              <a:defRPr/>
            </a:pPr>
            <a:endParaRPr lang="sk-SK"/>
          </a:p>
        </p:txBody>
      </p:sp>
      <p:sp>
        <p:nvSpPr>
          <p:cNvPr id="6" name="Zástupný symbol čísla snímky 5"/>
          <p:cNvSpPr>
            <a:spLocks noGrp="1"/>
          </p:cNvSpPr>
          <p:nvPr>
            <p:ph type="sldNum" sz="quarter" idx="4"/>
          </p:nvPr>
        </p:nvSpPr>
        <p:spPr>
          <a:xfrm>
            <a:off x="21701125" y="39676388"/>
            <a:ext cx="7064375" cy="2279650"/>
          </a:xfrm>
          <a:prstGeom prst="rect">
            <a:avLst/>
          </a:prstGeom>
        </p:spPr>
        <p:txBody>
          <a:bodyPr vert="horz" lIns="417639" tIns="208820" rIns="417639" bIns="208820" rtlCol="0" anchor="ctr"/>
          <a:lstStyle>
            <a:lvl1pPr algn="r" defTabSz="4176394" fontAlgn="auto">
              <a:spcBef>
                <a:spcPts val="0"/>
              </a:spcBef>
              <a:spcAft>
                <a:spcPts val="0"/>
              </a:spcAft>
              <a:defRPr sz="5500" smtClean="0">
                <a:solidFill>
                  <a:schemeClr val="tx1">
                    <a:tint val="75000"/>
                  </a:schemeClr>
                </a:solidFill>
                <a:latin typeface="+mn-lt"/>
                <a:cs typeface="+mn-cs"/>
              </a:defRPr>
            </a:lvl1pPr>
          </a:lstStyle>
          <a:p>
            <a:pPr>
              <a:defRPr/>
            </a:pPr>
            <a:fld id="{92FF9AA0-0643-401A-9B6C-66E3CA289FFE}"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175125" rtl="0" fontAlgn="base">
        <a:spcBef>
          <a:spcPct val="0"/>
        </a:spcBef>
        <a:spcAft>
          <a:spcPct val="0"/>
        </a:spcAft>
        <a:defRPr sz="20200" kern="1200">
          <a:solidFill>
            <a:schemeClr val="tx1"/>
          </a:solidFill>
          <a:latin typeface="+mj-lt"/>
          <a:ea typeface="+mj-ea"/>
          <a:cs typeface="+mj-cs"/>
        </a:defRPr>
      </a:lvl1pPr>
      <a:lvl2pPr algn="ctr" defTabSz="4175125" rtl="0" fontAlgn="base">
        <a:spcBef>
          <a:spcPct val="0"/>
        </a:spcBef>
        <a:spcAft>
          <a:spcPct val="0"/>
        </a:spcAft>
        <a:defRPr sz="20200">
          <a:solidFill>
            <a:schemeClr val="tx1"/>
          </a:solidFill>
          <a:latin typeface="Calibri" pitchFamily="34" charset="0"/>
        </a:defRPr>
      </a:lvl2pPr>
      <a:lvl3pPr algn="ctr" defTabSz="4175125" rtl="0" fontAlgn="base">
        <a:spcBef>
          <a:spcPct val="0"/>
        </a:spcBef>
        <a:spcAft>
          <a:spcPct val="0"/>
        </a:spcAft>
        <a:defRPr sz="20200">
          <a:solidFill>
            <a:schemeClr val="tx1"/>
          </a:solidFill>
          <a:latin typeface="Calibri" pitchFamily="34" charset="0"/>
        </a:defRPr>
      </a:lvl3pPr>
      <a:lvl4pPr algn="ctr" defTabSz="4175125" rtl="0" fontAlgn="base">
        <a:spcBef>
          <a:spcPct val="0"/>
        </a:spcBef>
        <a:spcAft>
          <a:spcPct val="0"/>
        </a:spcAft>
        <a:defRPr sz="20200">
          <a:solidFill>
            <a:schemeClr val="tx1"/>
          </a:solidFill>
          <a:latin typeface="Calibri" pitchFamily="34" charset="0"/>
        </a:defRPr>
      </a:lvl4pPr>
      <a:lvl5pPr algn="ctr" defTabSz="4175125" rtl="0" fontAlgn="base">
        <a:spcBef>
          <a:spcPct val="0"/>
        </a:spcBef>
        <a:spcAft>
          <a:spcPct val="0"/>
        </a:spcAft>
        <a:defRPr sz="20200">
          <a:solidFill>
            <a:schemeClr val="tx1"/>
          </a:solidFill>
          <a:latin typeface="Calibri" pitchFamily="34" charset="0"/>
        </a:defRPr>
      </a:lvl5pPr>
      <a:lvl6pPr marL="457200" algn="ctr" defTabSz="4175125" rtl="0" fontAlgn="base">
        <a:spcBef>
          <a:spcPct val="0"/>
        </a:spcBef>
        <a:spcAft>
          <a:spcPct val="0"/>
        </a:spcAft>
        <a:defRPr sz="20200">
          <a:solidFill>
            <a:schemeClr val="tx1"/>
          </a:solidFill>
          <a:latin typeface="Calibri" pitchFamily="34" charset="0"/>
        </a:defRPr>
      </a:lvl6pPr>
      <a:lvl7pPr marL="914400" algn="ctr" defTabSz="4175125" rtl="0" fontAlgn="base">
        <a:spcBef>
          <a:spcPct val="0"/>
        </a:spcBef>
        <a:spcAft>
          <a:spcPct val="0"/>
        </a:spcAft>
        <a:defRPr sz="20200">
          <a:solidFill>
            <a:schemeClr val="tx1"/>
          </a:solidFill>
          <a:latin typeface="Calibri" pitchFamily="34" charset="0"/>
        </a:defRPr>
      </a:lvl7pPr>
      <a:lvl8pPr marL="1371600" algn="ctr" defTabSz="4175125" rtl="0" fontAlgn="base">
        <a:spcBef>
          <a:spcPct val="0"/>
        </a:spcBef>
        <a:spcAft>
          <a:spcPct val="0"/>
        </a:spcAft>
        <a:defRPr sz="20200">
          <a:solidFill>
            <a:schemeClr val="tx1"/>
          </a:solidFill>
          <a:latin typeface="Calibri" pitchFamily="34" charset="0"/>
        </a:defRPr>
      </a:lvl8pPr>
      <a:lvl9pPr marL="1828800" algn="ctr" defTabSz="4175125" rtl="0" fontAlgn="base">
        <a:spcBef>
          <a:spcPct val="0"/>
        </a:spcBef>
        <a:spcAft>
          <a:spcPct val="0"/>
        </a:spcAft>
        <a:defRPr sz="20200">
          <a:solidFill>
            <a:schemeClr val="tx1"/>
          </a:solidFill>
          <a:latin typeface="Calibri" pitchFamily="34" charset="0"/>
        </a:defRPr>
      </a:lvl9pPr>
    </p:titleStyle>
    <p:bodyStyle>
      <a:lvl1pPr marL="1565275" indent="-1565275" algn="l" defTabSz="4175125" rtl="0" fontAlgn="base">
        <a:spcBef>
          <a:spcPct val="20000"/>
        </a:spcBef>
        <a:spcAft>
          <a:spcPct val="0"/>
        </a:spcAft>
        <a:buFont typeface="Arial" charset="0"/>
        <a:buChar char="•"/>
        <a:defRPr sz="14700" kern="1200">
          <a:solidFill>
            <a:schemeClr val="tx1"/>
          </a:solidFill>
          <a:latin typeface="+mn-lt"/>
          <a:ea typeface="+mn-ea"/>
          <a:cs typeface="+mn-cs"/>
        </a:defRPr>
      </a:lvl1pPr>
      <a:lvl2pPr marL="3392488" indent="-1304925" algn="l" defTabSz="4175125" rtl="0" fontAlgn="base">
        <a:spcBef>
          <a:spcPct val="20000"/>
        </a:spcBef>
        <a:spcAft>
          <a:spcPct val="0"/>
        </a:spcAft>
        <a:buFont typeface="Arial" charset="0"/>
        <a:buChar char="–"/>
        <a:defRPr sz="12700" kern="1200">
          <a:solidFill>
            <a:schemeClr val="tx1"/>
          </a:solidFill>
          <a:latin typeface="+mn-lt"/>
          <a:ea typeface="+mn-ea"/>
          <a:cs typeface="+mn-cs"/>
        </a:defRPr>
      </a:lvl2pPr>
      <a:lvl3pPr marL="5219700" indent="-1042988" algn="l" defTabSz="4175125" rtl="0" fontAlgn="base">
        <a:spcBef>
          <a:spcPct val="20000"/>
        </a:spcBef>
        <a:spcAft>
          <a:spcPct val="0"/>
        </a:spcAft>
        <a:buFont typeface="Arial" charset="0"/>
        <a:buChar char="•"/>
        <a:defRPr sz="11100" kern="1200">
          <a:solidFill>
            <a:schemeClr val="tx1"/>
          </a:solidFill>
          <a:latin typeface="+mn-lt"/>
          <a:ea typeface="+mn-ea"/>
          <a:cs typeface="+mn-cs"/>
        </a:defRPr>
      </a:lvl3pPr>
      <a:lvl4pPr marL="7307263" indent="-1042988" algn="l" defTabSz="4175125" rtl="0" fontAlgn="base">
        <a:spcBef>
          <a:spcPct val="20000"/>
        </a:spcBef>
        <a:spcAft>
          <a:spcPct val="0"/>
        </a:spcAft>
        <a:buFont typeface="Arial" charset="0"/>
        <a:buChar char="–"/>
        <a:defRPr sz="9100" kern="1200">
          <a:solidFill>
            <a:schemeClr val="tx1"/>
          </a:solidFill>
          <a:latin typeface="+mn-lt"/>
          <a:ea typeface="+mn-ea"/>
          <a:cs typeface="+mn-cs"/>
        </a:defRPr>
      </a:lvl4pPr>
      <a:lvl5pPr marL="9396413" indent="-1042988" algn="l" defTabSz="4175125" rtl="0" fontAlgn="base">
        <a:spcBef>
          <a:spcPct val="20000"/>
        </a:spcBef>
        <a:spcAft>
          <a:spcPct val="0"/>
        </a:spcAft>
        <a:buFont typeface="Arial" charset="0"/>
        <a:buChar char="»"/>
        <a:defRPr sz="9100" kern="1200">
          <a:solidFill>
            <a:schemeClr val="tx1"/>
          </a:solidFill>
          <a:latin typeface="+mn-lt"/>
          <a:ea typeface="+mn-ea"/>
          <a:cs typeface="+mn-cs"/>
        </a:defRPr>
      </a:lvl5pPr>
      <a:lvl6pPr marL="11485083" indent="-1044098" algn="l" defTabSz="4176394"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6pPr>
      <a:lvl7pPr marL="13573280" indent="-1044098" algn="l" defTabSz="4176394"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7pPr>
      <a:lvl8pPr marL="15661477" indent="-1044098" algn="l" defTabSz="4176394"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8pPr>
      <a:lvl9pPr marL="17749674" indent="-1044098" algn="l" defTabSz="4176394" rtl="0" eaLnBrk="1" latinLnBrk="0" hangingPunct="1">
        <a:spcBef>
          <a:spcPct val="20000"/>
        </a:spcBef>
        <a:buFont typeface="Arial" panose="020B0604020202020204" pitchFamily="34" charset="0"/>
        <a:buChar char="•"/>
        <a:defRPr sz="9100" kern="1200">
          <a:solidFill>
            <a:schemeClr val="tx1"/>
          </a:solidFill>
          <a:latin typeface="+mn-lt"/>
          <a:ea typeface="+mn-ea"/>
          <a:cs typeface="+mn-cs"/>
        </a:defRPr>
      </a:lvl9pPr>
    </p:bodyStyle>
    <p:otherStyle>
      <a:defPPr>
        <a:defRPr lang="sk-SK"/>
      </a:defPPr>
      <a:lvl1pPr marL="0" algn="l" defTabSz="4176394" rtl="0" eaLnBrk="1" latinLnBrk="0" hangingPunct="1">
        <a:defRPr sz="8200" kern="1200">
          <a:solidFill>
            <a:schemeClr val="tx1"/>
          </a:solidFill>
          <a:latin typeface="+mn-lt"/>
          <a:ea typeface="+mn-ea"/>
          <a:cs typeface="+mn-cs"/>
        </a:defRPr>
      </a:lvl1pPr>
      <a:lvl2pPr marL="2088197" algn="l" defTabSz="4176394" rtl="0" eaLnBrk="1" latinLnBrk="0" hangingPunct="1">
        <a:defRPr sz="8200" kern="1200">
          <a:solidFill>
            <a:schemeClr val="tx1"/>
          </a:solidFill>
          <a:latin typeface="+mn-lt"/>
          <a:ea typeface="+mn-ea"/>
          <a:cs typeface="+mn-cs"/>
        </a:defRPr>
      </a:lvl2pPr>
      <a:lvl3pPr marL="4176394" algn="l" defTabSz="4176394" rtl="0" eaLnBrk="1" latinLnBrk="0" hangingPunct="1">
        <a:defRPr sz="8200" kern="1200">
          <a:solidFill>
            <a:schemeClr val="tx1"/>
          </a:solidFill>
          <a:latin typeface="+mn-lt"/>
          <a:ea typeface="+mn-ea"/>
          <a:cs typeface="+mn-cs"/>
        </a:defRPr>
      </a:lvl3pPr>
      <a:lvl4pPr marL="6264591" algn="l" defTabSz="4176394" rtl="0" eaLnBrk="1" latinLnBrk="0" hangingPunct="1">
        <a:defRPr sz="8200" kern="1200">
          <a:solidFill>
            <a:schemeClr val="tx1"/>
          </a:solidFill>
          <a:latin typeface="+mn-lt"/>
          <a:ea typeface="+mn-ea"/>
          <a:cs typeface="+mn-cs"/>
        </a:defRPr>
      </a:lvl4pPr>
      <a:lvl5pPr marL="8352788" algn="l" defTabSz="4176394" rtl="0" eaLnBrk="1" latinLnBrk="0" hangingPunct="1">
        <a:defRPr sz="8200" kern="1200">
          <a:solidFill>
            <a:schemeClr val="tx1"/>
          </a:solidFill>
          <a:latin typeface="+mn-lt"/>
          <a:ea typeface="+mn-ea"/>
          <a:cs typeface="+mn-cs"/>
        </a:defRPr>
      </a:lvl5pPr>
      <a:lvl6pPr marL="10440985" algn="l" defTabSz="4176394" rtl="0" eaLnBrk="1" latinLnBrk="0" hangingPunct="1">
        <a:defRPr sz="8200" kern="1200">
          <a:solidFill>
            <a:schemeClr val="tx1"/>
          </a:solidFill>
          <a:latin typeface="+mn-lt"/>
          <a:ea typeface="+mn-ea"/>
          <a:cs typeface="+mn-cs"/>
        </a:defRPr>
      </a:lvl6pPr>
      <a:lvl7pPr marL="12529182" algn="l" defTabSz="4176394" rtl="0" eaLnBrk="1" latinLnBrk="0" hangingPunct="1">
        <a:defRPr sz="8200" kern="1200">
          <a:solidFill>
            <a:schemeClr val="tx1"/>
          </a:solidFill>
          <a:latin typeface="+mn-lt"/>
          <a:ea typeface="+mn-ea"/>
          <a:cs typeface="+mn-cs"/>
        </a:defRPr>
      </a:lvl7pPr>
      <a:lvl8pPr marL="14617379" algn="l" defTabSz="4176394" rtl="0" eaLnBrk="1" latinLnBrk="0" hangingPunct="1">
        <a:defRPr sz="8200" kern="1200">
          <a:solidFill>
            <a:schemeClr val="tx1"/>
          </a:solidFill>
          <a:latin typeface="+mn-lt"/>
          <a:ea typeface="+mn-ea"/>
          <a:cs typeface="+mn-cs"/>
        </a:defRPr>
      </a:lvl8pPr>
      <a:lvl9pPr marL="16705576" algn="l" defTabSz="4176394"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Relationship Id="rId13" Type="http://schemas.openxmlformats.org/officeDocument/2006/relationships/image" Target="../media/image12.tif"/><Relationship Id="rId18" Type="http://schemas.openxmlformats.org/officeDocument/2006/relationships/image" Target="../media/image17.jpg"/><Relationship Id="rId3" Type="http://schemas.openxmlformats.org/officeDocument/2006/relationships/image" Target="../media/image2.tif"/><Relationship Id="rId7" Type="http://schemas.openxmlformats.org/officeDocument/2006/relationships/image" Target="../media/image6.jpg"/><Relationship Id="rId12" Type="http://schemas.openxmlformats.org/officeDocument/2006/relationships/image" Target="../media/image11.tif"/><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tif"/><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tif"/><Relationship Id="rId4" Type="http://schemas.openxmlformats.org/officeDocument/2006/relationships/image" Target="../media/image3.png"/><Relationship Id="rId9" Type="http://schemas.openxmlformats.org/officeDocument/2006/relationships/image" Target="../media/image8.tif"/><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32"/>
          <p:cNvPicPr preferRelativeResize="0">
            <a:picLocks noChangeAspect="1" noChangeArrowheads="1"/>
          </p:cNvPicPr>
          <p:nvPr/>
        </p:nvPicPr>
        <p:blipFill>
          <a:blip r:embed="rId2"/>
          <a:srcRect/>
          <a:stretch>
            <a:fillRect/>
          </a:stretch>
        </p:blipFill>
        <p:spPr bwMode="auto">
          <a:xfrm>
            <a:off x="1242443" y="2964361"/>
            <a:ext cx="2788534" cy="2788535"/>
          </a:xfrm>
          <a:prstGeom prst="rect">
            <a:avLst/>
          </a:prstGeom>
          <a:noFill/>
          <a:ln w="9525">
            <a:noFill/>
            <a:miter lim="800000"/>
            <a:headEnd/>
            <a:tailEnd/>
          </a:ln>
        </p:spPr>
      </p:pic>
      <p:sp>
        <p:nvSpPr>
          <p:cNvPr id="74" name="Text Box 146">
            <a:extLst>
              <a:ext uri="{FF2B5EF4-FFF2-40B4-BE49-F238E27FC236}">
                <a16:creationId xmlns:a16="http://schemas.microsoft.com/office/drawing/2014/main" id="{4B67A931-FA6E-4B75-9014-F4943BAD29A5}"/>
              </a:ext>
            </a:extLst>
          </p:cNvPr>
          <p:cNvSpPr txBox="1">
            <a:spLocks noChangeArrowheads="1"/>
          </p:cNvSpPr>
          <p:nvPr/>
        </p:nvSpPr>
        <p:spPr bwMode="auto">
          <a:xfrm>
            <a:off x="21211795" y="33357590"/>
            <a:ext cx="8169749" cy="439200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800" dirty="0">
              <a:latin typeface="Gill Sans MT" panose="020B0502020104020203" pitchFamily="34" charset="-18"/>
            </a:endParaRPr>
          </a:p>
          <a:p>
            <a:pPr algn="just" defTabSz="2940050"/>
            <a:r>
              <a:rPr lang="en-US" sz="1600" dirty="0">
                <a:latin typeface="Gill Sans MT" panose="020B0502020104020203" pitchFamily="34" charset="-18"/>
              </a:rPr>
              <a:t>Comparison of </a:t>
            </a:r>
            <a:r>
              <a:rPr lang="sk-SK" sz="1600" dirty="0">
                <a:latin typeface="Gill Sans MT" panose="020B0502020104020203" pitchFamily="34" charset="-18"/>
              </a:rPr>
              <a:t>d</a:t>
            </a:r>
            <a:r>
              <a:rPr lang="en-US" sz="1600" dirty="0" err="1">
                <a:latin typeface="Gill Sans MT" panose="020B0502020104020203" pitchFamily="34" charset="-18"/>
              </a:rPr>
              <a:t>ifferences</a:t>
            </a:r>
            <a:r>
              <a:rPr lang="en-US" sz="1600" dirty="0">
                <a:latin typeface="Gill Sans MT" panose="020B0502020104020203" pitchFamily="34" charset="-18"/>
              </a:rPr>
              <a:t> between the Landsat 8 LST and the modelled LST in degrees Kelvin, and their linear relationship portrayed as a scatterplot with regression parameters. Linear trend is shown by the red solid line, black dashed line denotes 1:1 relationship. </a:t>
            </a:r>
            <a:r>
              <a:rPr lang="sk-SK" sz="1600" dirty="0">
                <a:latin typeface="Gill Sans MT" panose="020B0502020104020203" pitchFamily="34" charset="-18"/>
              </a:rPr>
              <a:t/>
            </a:r>
            <a:br>
              <a:rPr lang="sk-SK" sz="1600" dirty="0">
                <a:latin typeface="Gill Sans MT" panose="020B0502020104020203" pitchFamily="34" charset="-18"/>
              </a:rPr>
            </a:br>
            <a:r>
              <a:rPr lang="en-US" sz="1600" dirty="0">
                <a:latin typeface="Gill Sans MT" panose="020B0502020104020203" pitchFamily="34" charset="-18"/>
              </a:rPr>
              <a:t>The spatial resolution of the raster layers is 30 m.</a:t>
            </a:r>
            <a:endParaRPr lang="sk-SK" sz="1600" dirty="0">
              <a:latin typeface="Gill Sans MT" panose="020B0502020104020203" pitchFamily="34" charset="-18"/>
            </a:endParaRPr>
          </a:p>
          <a:p>
            <a:pPr algn="just" defTabSz="2940050"/>
            <a:endParaRPr lang="en-GB" altLang="sk-SK" sz="1000" i="1" dirty="0">
              <a:solidFill>
                <a:schemeClr val="tx1">
                  <a:lumMod val="75000"/>
                  <a:lumOff val="25000"/>
                </a:schemeClr>
              </a:solidFill>
              <a:latin typeface="Gill Sans MT" panose="020B0502020104020203" pitchFamily="34" charset="-18"/>
            </a:endParaRPr>
          </a:p>
        </p:txBody>
      </p:sp>
      <p:sp>
        <p:nvSpPr>
          <p:cNvPr id="73" name="Text Box 146">
            <a:extLst>
              <a:ext uri="{FF2B5EF4-FFF2-40B4-BE49-F238E27FC236}">
                <a16:creationId xmlns:a16="http://schemas.microsoft.com/office/drawing/2014/main" id="{24AAFA8B-C882-4277-B5E8-13FBE2E5E452}"/>
              </a:ext>
            </a:extLst>
          </p:cNvPr>
          <p:cNvSpPr txBox="1">
            <a:spLocks noChangeArrowheads="1"/>
          </p:cNvSpPr>
          <p:nvPr/>
        </p:nvSpPr>
        <p:spPr bwMode="auto">
          <a:xfrm>
            <a:off x="21211795" y="19995694"/>
            <a:ext cx="8155144" cy="1321200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000" dirty="0">
              <a:latin typeface="Gill Sans MT" panose="020B0502020104020203" pitchFamily="34" charset="-18"/>
            </a:endParaRPr>
          </a:p>
          <a:p>
            <a:pPr algn="just" defTabSz="2940050"/>
            <a:r>
              <a:rPr lang="en-US" sz="1600" dirty="0">
                <a:latin typeface="Gill Sans MT" panose="020B0502020104020203" pitchFamily="34" charset="-18"/>
              </a:rPr>
              <a:t>Modelled land surface temperature in degrees Kelvin for the entire study area and the smaller site in the black outline as (A) scenario 1, (B) scenario 2 and (C) scenario 3.</a:t>
            </a:r>
            <a:endParaRPr lang="en-GB" altLang="sk-SK" sz="1600" i="1" dirty="0">
              <a:solidFill>
                <a:schemeClr val="tx1">
                  <a:lumMod val="75000"/>
                  <a:lumOff val="25000"/>
                </a:schemeClr>
              </a:solidFill>
              <a:latin typeface="Gill Sans MT" panose="020B0502020104020203" pitchFamily="34" charset="-18"/>
            </a:endParaRPr>
          </a:p>
        </p:txBody>
      </p:sp>
      <p:grpSp>
        <p:nvGrpSpPr>
          <p:cNvPr id="13" name="Skupina 12">
            <a:extLst>
              <a:ext uri="{FF2B5EF4-FFF2-40B4-BE49-F238E27FC236}">
                <a16:creationId xmlns:a16="http://schemas.microsoft.com/office/drawing/2014/main" id="{3524054B-46EC-4311-AC1E-8236DBA6F361}"/>
              </a:ext>
            </a:extLst>
          </p:cNvPr>
          <p:cNvGrpSpPr/>
          <p:nvPr/>
        </p:nvGrpSpPr>
        <p:grpSpPr>
          <a:xfrm>
            <a:off x="6806455" y="20180126"/>
            <a:ext cx="8215467" cy="4029546"/>
            <a:chOff x="6806455" y="21033027"/>
            <a:chExt cx="8215467" cy="4029546"/>
          </a:xfrm>
        </p:grpSpPr>
        <p:pic>
          <p:nvPicPr>
            <p:cNvPr id="7" name="Obrázok 6"/>
            <p:cNvPicPr>
              <a:picLocks noChangeAspect="1"/>
            </p:cNvPicPr>
            <p:nvPr/>
          </p:nvPicPr>
          <p:blipFill rotWithShape="1">
            <a:blip r:embed="rId3">
              <a:extLst>
                <a:ext uri="{28A0092B-C50C-407E-A947-70E740481C1C}">
                  <a14:useLocalDpi xmlns:a14="http://schemas.microsoft.com/office/drawing/2010/main" val="0"/>
                </a:ext>
              </a:extLst>
            </a:blip>
            <a:srcRect l="8262" t="14300" r="31101" b="54200"/>
            <a:stretch/>
          </p:blipFill>
          <p:spPr>
            <a:xfrm>
              <a:off x="6806455" y="21033027"/>
              <a:ext cx="8215467" cy="3218802"/>
            </a:xfrm>
            <a:prstGeom prst="rect">
              <a:avLst/>
            </a:prstGeom>
            <a:effectLst>
              <a:outerShdw blurRad="50800" dist="38100" dir="2700000" algn="tl" rotWithShape="0">
                <a:prstClr val="black">
                  <a:alpha val="40000"/>
                </a:prstClr>
              </a:outerShdw>
            </a:effectLst>
          </p:spPr>
        </p:pic>
        <p:sp>
          <p:nvSpPr>
            <p:cNvPr id="61" name="Text Box 146">
              <a:extLst>
                <a:ext uri="{FF2B5EF4-FFF2-40B4-BE49-F238E27FC236}">
                  <a16:creationId xmlns:a16="http://schemas.microsoft.com/office/drawing/2014/main" id="{D34D1E5B-2756-4728-86A1-86D7EC1C9F2E}"/>
                </a:ext>
              </a:extLst>
            </p:cNvPr>
            <p:cNvSpPr txBox="1">
              <a:spLocks noChangeArrowheads="1"/>
            </p:cNvSpPr>
            <p:nvPr/>
          </p:nvSpPr>
          <p:spPr bwMode="auto">
            <a:xfrm>
              <a:off x="6852316" y="23985355"/>
              <a:ext cx="8169606" cy="107721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defTabSz="2940050"/>
              <a:r>
                <a:rPr lang="en-US" sz="1600" dirty="0">
                  <a:latin typeface="Gill Sans MT" panose="020B0502020104020203" pitchFamily="34" charset="-18"/>
                </a:rPr>
                <a:t>Detailed view of the source data  for the smaller site (</a:t>
              </a:r>
              <a:r>
                <a:rPr lang="en-US" sz="1600" dirty="0" err="1">
                  <a:latin typeface="Gill Sans MT" panose="020B0502020104020203" pitchFamily="34" charset="-18"/>
                </a:rPr>
                <a:t>Moyzesova</a:t>
              </a:r>
              <a:r>
                <a:rPr lang="en-US" sz="1600" dirty="0">
                  <a:latin typeface="Gill Sans MT" panose="020B0502020104020203" pitchFamily="34" charset="-18"/>
                </a:rPr>
                <a:t> street) comprising 3-D models of buildings (LoD2), lidar based digital terrain and point cloud of high vegetation (green points) (A) which were used to derive a raster-based digital surface model (DSM) including buildings (B), and high vegetation (C). The area size is 200 m by 400 m. DSM cell size is 0.50 m.</a:t>
              </a:r>
              <a:endParaRPr lang="en-GB" altLang="sk-SK" sz="1600" i="1" dirty="0">
                <a:solidFill>
                  <a:schemeClr val="tx1">
                    <a:lumMod val="75000"/>
                    <a:lumOff val="25000"/>
                  </a:schemeClr>
                </a:solidFill>
                <a:latin typeface="Gill Sans MT" panose="020B0502020104020203" pitchFamily="34" charset="-18"/>
              </a:endParaRPr>
            </a:p>
          </p:txBody>
        </p:sp>
      </p:grpSp>
      <p:sp>
        <p:nvSpPr>
          <p:cNvPr id="141" name="Obdĺžnik 140"/>
          <p:cNvSpPr/>
          <p:nvPr/>
        </p:nvSpPr>
        <p:spPr>
          <a:xfrm>
            <a:off x="991494" y="38167067"/>
            <a:ext cx="19446291" cy="4293483"/>
          </a:xfrm>
          <a:prstGeom prst="rect">
            <a:avLst/>
          </a:prstGeom>
        </p:spPr>
        <p:txBody>
          <a:bodyPr wrap="square" numCol="4" spcCol="252000">
            <a:spAutoFit/>
          </a:bodyPr>
          <a:lstStyle/>
          <a:p>
            <a:pPr algn="just">
              <a:lnSpc>
                <a:spcPct val="107000"/>
              </a:lnSpc>
              <a:spcAft>
                <a:spcPts val="800"/>
              </a:spcAft>
            </a:pP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r>
              <a:rPr lang="sk-SK" sz="1200" dirty="0">
                <a:latin typeface="Gill Sans MT" panose="020B0502020104020203" pitchFamily="34" charset="-18"/>
                <a:ea typeface="Calibri" panose="020F0502020204030204" pitchFamily="34" charset="0"/>
                <a:cs typeface="Times New Roman" panose="02020603050405020304" pitchFamily="18" charset="0"/>
              </a:rPr>
              <a:t>AMIR, A. K., KATOH, Y., KATSURAYAMA, H., KOGANEI., M., MIZUNUMA, M., 2018. </a:t>
            </a:r>
            <a:r>
              <a:rPr lang="sk-SK" sz="1200" dirty="0" err="1">
                <a:latin typeface="Gill Sans MT" panose="020B0502020104020203" pitchFamily="34" charset="-18"/>
                <a:ea typeface="Calibri" panose="020F0502020204030204" pitchFamily="34" charset="0"/>
                <a:cs typeface="Times New Roman" panose="02020603050405020304" pitchFamily="18" charset="0"/>
              </a:rPr>
              <a:t>Effects</a:t>
            </a:r>
            <a:r>
              <a:rPr lang="sk-SK" sz="1200" dirty="0">
                <a:latin typeface="Gill Sans MT" panose="020B0502020104020203" pitchFamily="34" charset="-18"/>
                <a:ea typeface="Calibri" panose="020F0502020204030204" pitchFamily="34" charset="0"/>
                <a:cs typeface="Times New Roman" panose="02020603050405020304" pitchFamily="18" charset="0"/>
              </a:rPr>
              <a:t> of </a:t>
            </a:r>
            <a:r>
              <a:rPr lang="sk-SK" sz="1200" dirty="0" err="1">
                <a:latin typeface="Gill Sans MT" panose="020B0502020104020203" pitchFamily="34" charset="-18"/>
                <a:ea typeface="Calibri" panose="020F0502020204030204" pitchFamily="34" charset="0"/>
                <a:cs typeface="Times New Roman" panose="02020603050405020304" pitchFamily="18" charset="0"/>
              </a:rPr>
              <a:t>convection</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heat</a:t>
            </a:r>
            <a:r>
              <a:rPr lang="sk-SK" sz="1200" dirty="0">
                <a:latin typeface="Gill Sans MT" panose="020B0502020104020203" pitchFamily="34" charset="-18"/>
                <a:ea typeface="Calibri" panose="020F0502020204030204" pitchFamily="34" charset="0"/>
                <a:cs typeface="Times New Roman" panose="02020603050405020304" pitchFamily="18" charset="0"/>
              </a:rPr>
              <a:t> transfer on </a:t>
            </a:r>
            <a:r>
              <a:rPr lang="sk-SK" sz="1200" dirty="0" err="1">
                <a:latin typeface="Gill Sans MT" panose="020B0502020104020203" pitchFamily="34" charset="-18"/>
                <a:ea typeface="Calibri" panose="020F0502020204030204" pitchFamily="34" charset="0"/>
                <a:cs typeface="Times New Roman" panose="02020603050405020304" pitchFamily="18" charset="0"/>
              </a:rPr>
              <a:t>Sunagoke</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moss</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green</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roof</a:t>
            </a:r>
            <a:r>
              <a:rPr lang="sk-SK" sz="1200" dirty="0">
                <a:latin typeface="Gill Sans MT" panose="020B0502020104020203" pitchFamily="34" charset="-18"/>
                <a:ea typeface="Calibri" panose="020F0502020204030204" pitchFamily="34" charset="0"/>
                <a:cs typeface="Times New Roman" panose="02020603050405020304" pitchFamily="18" charset="0"/>
              </a:rPr>
              <a:t>: A </a:t>
            </a:r>
            <a:r>
              <a:rPr lang="sk-SK" sz="1200" dirty="0" err="1">
                <a:latin typeface="Gill Sans MT" panose="020B0502020104020203" pitchFamily="34" charset="-18"/>
                <a:ea typeface="Calibri" panose="020F0502020204030204" pitchFamily="34" charset="0"/>
                <a:cs typeface="Times New Roman" panose="02020603050405020304" pitchFamily="18" charset="0"/>
              </a:rPr>
              <a:t>laboratory</a:t>
            </a:r>
            <a:r>
              <a:rPr lang="sk-SK" sz="1200" dirty="0">
                <a:latin typeface="Gill Sans MT" panose="020B0502020104020203" pitchFamily="34" charset="-18"/>
                <a:ea typeface="Calibri" panose="020F0502020204030204" pitchFamily="34" charset="0"/>
                <a:cs typeface="Times New Roman" panose="02020603050405020304" pitchFamily="18" charset="0"/>
              </a:rPr>
              <a:t> study. Energy and </a:t>
            </a:r>
            <a:r>
              <a:rPr lang="sk-SK" sz="1200" dirty="0" err="1">
                <a:latin typeface="Gill Sans MT" panose="020B0502020104020203" pitchFamily="34" charset="-18"/>
                <a:ea typeface="Calibri" panose="020F0502020204030204" pitchFamily="34" charset="0"/>
                <a:cs typeface="Times New Roman" panose="02020603050405020304" pitchFamily="18" charset="0"/>
              </a:rPr>
              <a:t>Buildings</a:t>
            </a:r>
            <a:r>
              <a:rPr lang="sk-SK" sz="1200" dirty="0">
                <a:latin typeface="Gill Sans MT" panose="020B0502020104020203" pitchFamily="34" charset="-18"/>
                <a:ea typeface="Calibri" panose="020F0502020204030204" pitchFamily="34" charset="0"/>
                <a:cs typeface="Times New Roman" panose="02020603050405020304" pitchFamily="18" charset="0"/>
              </a:rPr>
              <a:t> 158, 1417–1428. </a:t>
            </a:r>
          </a:p>
          <a:p>
            <a:pPr algn="just">
              <a:lnSpc>
                <a:spcPct val="107000"/>
              </a:lnSpc>
              <a:spcAft>
                <a:spcPts val="800"/>
              </a:spcAft>
            </a:pPr>
            <a:r>
              <a:rPr lang="en-US" sz="1200" dirty="0">
                <a:latin typeface="Gill Sans MT" panose="020B0502020104020203" pitchFamily="34" charset="-18"/>
                <a:ea typeface="Calibri" panose="020F0502020204030204" pitchFamily="34" charset="0"/>
                <a:cs typeface="Times New Roman" panose="02020603050405020304" pitchFamily="18" charset="0"/>
              </a:rPr>
              <a:t>D'URSO, G., CALERA, B., 2006. Operative approaches to determine crop water requirements from Earth observation data: Methodologies and applications. AIP conference proceedings, 852, 14-25. </a:t>
            </a: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latin typeface="Gill Sans MT" panose="020B0502020104020203" pitchFamily="34" charset="-18"/>
                <a:ea typeface="Calibri" panose="020F0502020204030204" pitchFamily="34" charset="0"/>
                <a:cs typeface="Times New Roman" panose="02020603050405020304" pitchFamily="18" charset="0"/>
              </a:rPr>
              <a:t>GRASS, 2018. GRASS GIS. http://grass.osgeo.org/ (accessed 26 January 2019).</a:t>
            </a: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r>
              <a:rPr lang="sk-SK" sz="1200" dirty="0">
                <a:latin typeface="Gill Sans MT" panose="020B0502020104020203" pitchFamily="34" charset="-18"/>
                <a:ea typeface="Calibri" panose="020F0502020204030204" pitchFamily="34" charset="0"/>
                <a:cs typeface="Times New Roman" panose="02020603050405020304" pitchFamily="18" charset="0"/>
              </a:rPr>
              <a:t>HOFIERKA, J., GALLAY, M., KAŇUK, J., ŠUPINSKÝ, J., ŠAŠAK, J., (2017). </a:t>
            </a:r>
            <a:r>
              <a:rPr lang="sk-SK" sz="1200" dirty="0" err="1">
                <a:latin typeface="Gill Sans MT" panose="020B0502020104020203" pitchFamily="34" charset="-18"/>
                <a:ea typeface="Calibri" panose="020F0502020204030204" pitchFamily="34" charset="0"/>
                <a:cs typeface="Times New Roman" panose="02020603050405020304" pitchFamily="18" charset="0"/>
              </a:rPr>
              <a:t>High-resolution</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urban</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greenery</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mapping</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for</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micro-climate</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modelling</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based</a:t>
            </a:r>
            <a:r>
              <a:rPr lang="sk-SK" sz="1200" dirty="0">
                <a:latin typeface="Gill Sans MT" panose="020B0502020104020203" pitchFamily="34" charset="-18"/>
                <a:ea typeface="Calibri" panose="020F0502020204030204" pitchFamily="34" charset="0"/>
                <a:cs typeface="Times New Roman" panose="02020603050405020304" pitchFamily="18" charset="0"/>
              </a:rPr>
              <a:t> on 3-D city </a:t>
            </a:r>
            <a:r>
              <a:rPr lang="sk-SK" sz="1200" dirty="0" err="1">
                <a:latin typeface="Gill Sans MT" panose="020B0502020104020203" pitchFamily="34" charset="-18"/>
                <a:ea typeface="Calibri" panose="020F0502020204030204" pitchFamily="34" charset="0"/>
                <a:cs typeface="Times New Roman" panose="02020603050405020304" pitchFamily="18" charset="0"/>
              </a:rPr>
              <a:t>models</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The</a:t>
            </a:r>
            <a:r>
              <a:rPr lang="sk-SK" sz="1200" dirty="0">
                <a:latin typeface="Gill Sans MT" panose="020B0502020104020203" pitchFamily="34" charset="-18"/>
                <a:ea typeface="Calibri" panose="020F0502020204030204" pitchFamily="34" charset="0"/>
                <a:cs typeface="Times New Roman" panose="02020603050405020304" pitchFamily="18" charset="0"/>
              </a:rPr>
              <a:t> International </a:t>
            </a:r>
            <a:r>
              <a:rPr lang="sk-SK" sz="1200" dirty="0" err="1">
                <a:latin typeface="Gill Sans MT" panose="020B0502020104020203" pitchFamily="34" charset="-18"/>
                <a:ea typeface="Calibri" panose="020F0502020204030204" pitchFamily="34" charset="0"/>
                <a:cs typeface="Times New Roman" panose="02020603050405020304" pitchFamily="18" charset="0"/>
              </a:rPr>
              <a:t>Archives</a:t>
            </a:r>
            <a:r>
              <a:rPr lang="sk-SK" sz="1200" dirty="0">
                <a:latin typeface="Gill Sans MT" panose="020B0502020104020203" pitchFamily="34" charset="-18"/>
                <a:ea typeface="Calibri" panose="020F0502020204030204" pitchFamily="34" charset="0"/>
                <a:cs typeface="Times New Roman" panose="02020603050405020304" pitchFamily="18" charset="0"/>
              </a:rPr>
              <a:t> of </a:t>
            </a:r>
            <a:r>
              <a:rPr lang="sk-SK" sz="1200" dirty="0" err="1">
                <a:latin typeface="Gill Sans MT" panose="020B0502020104020203" pitchFamily="34" charset="-18"/>
                <a:ea typeface="Calibri" panose="020F0502020204030204" pitchFamily="34" charset="0"/>
                <a:cs typeface="Times New Roman" panose="02020603050405020304" pitchFamily="18" charset="0"/>
              </a:rPr>
              <a:t>the</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Photogrammetry</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Remote</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Sensing</a:t>
            </a:r>
            <a:r>
              <a:rPr lang="sk-SK" sz="1200" dirty="0">
                <a:latin typeface="Gill Sans MT" panose="020B0502020104020203" pitchFamily="34" charset="-18"/>
                <a:ea typeface="Calibri" panose="020F0502020204030204" pitchFamily="34" charset="0"/>
                <a:cs typeface="Times New Roman" panose="02020603050405020304" pitchFamily="18" charset="0"/>
              </a:rPr>
              <a:t> and </a:t>
            </a:r>
            <a:r>
              <a:rPr lang="sk-SK" sz="1200" dirty="0" err="1">
                <a:latin typeface="Gill Sans MT" panose="020B0502020104020203" pitchFamily="34" charset="-18"/>
                <a:ea typeface="Calibri" panose="020F0502020204030204" pitchFamily="34" charset="0"/>
                <a:cs typeface="Times New Roman" panose="02020603050405020304" pitchFamily="18" charset="0"/>
              </a:rPr>
              <a:t>Spatial</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Information</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Sciences</a:t>
            </a:r>
            <a:r>
              <a:rPr lang="sk-SK" sz="1200" dirty="0">
                <a:latin typeface="Gill Sans MT" panose="020B0502020104020203" pitchFamily="34" charset="-18"/>
                <a:ea typeface="Calibri" panose="020F0502020204030204" pitchFamily="34" charset="0"/>
                <a:cs typeface="Times New Roman" panose="02020603050405020304" pitchFamily="18" charset="0"/>
              </a:rPr>
              <a:t> (ISPRS </a:t>
            </a:r>
            <a:r>
              <a:rPr lang="sk-SK" sz="1200" dirty="0" err="1">
                <a:latin typeface="Gill Sans MT" panose="020B0502020104020203" pitchFamily="34" charset="-18"/>
                <a:ea typeface="Calibri" panose="020F0502020204030204" pitchFamily="34" charset="0"/>
                <a:cs typeface="Times New Roman" panose="02020603050405020304" pitchFamily="18" charset="0"/>
              </a:rPr>
              <a:t>Archives</a:t>
            </a:r>
            <a:r>
              <a:rPr lang="sk-SK" sz="1200" dirty="0">
                <a:latin typeface="Gill Sans MT" panose="020B0502020104020203" pitchFamily="34" charset="-18"/>
                <a:ea typeface="Calibri" panose="020F0502020204030204" pitchFamily="34" charset="0"/>
                <a:cs typeface="Times New Roman" panose="02020603050405020304" pitchFamily="18" charset="0"/>
              </a:rPr>
              <a:t>), XLII-4/W7, </a:t>
            </a:r>
            <a:r>
              <a:rPr lang="sk-SK" sz="1200" dirty="0" err="1">
                <a:latin typeface="Gill Sans MT" panose="020B0502020104020203" pitchFamily="34" charset="-18"/>
                <a:ea typeface="Calibri" panose="020F0502020204030204" pitchFamily="34" charset="0"/>
                <a:cs typeface="Times New Roman" panose="02020603050405020304" pitchFamily="18" charset="0"/>
              </a:rPr>
              <a:t>pp</a:t>
            </a:r>
            <a:r>
              <a:rPr lang="sk-SK" sz="1200" dirty="0">
                <a:latin typeface="Gill Sans MT" panose="020B0502020104020203" pitchFamily="34" charset="-18"/>
                <a:ea typeface="Calibri" panose="020F0502020204030204" pitchFamily="34" charset="0"/>
                <a:cs typeface="Times New Roman" panose="02020603050405020304" pitchFamily="18" charset="0"/>
              </a:rPr>
              <a:t>. 7–12. </a:t>
            </a:r>
          </a:p>
          <a:p>
            <a:pPr algn="just">
              <a:lnSpc>
                <a:spcPct val="107000"/>
              </a:lnSpc>
              <a:spcAft>
                <a:spcPts val="800"/>
              </a:spcAft>
            </a:pPr>
            <a:r>
              <a:rPr lang="sk-SK" sz="1200" dirty="0">
                <a:latin typeface="Gill Sans MT" panose="020B0502020104020203" pitchFamily="34" charset="-18"/>
                <a:ea typeface="Calibri" panose="020F0502020204030204" pitchFamily="34" charset="0"/>
                <a:cs typeface="Times New Roman" panose="02020603050405020304" pitchFamily="18" charset="0"/>
              </a:rPr>
              <a:t>HOFIERKA, J., GALLAY, M., ONAČILLOVÁ, K., HOFIERKA, J. JR. 2019: </a:t>
            </a:r>
            <a:r>
              <a:rPr lang="sk-SK" sz="1200" dirty="0" err="1">
                <a:latin typeface="Gill Sans MT" panose="020B0502020104020203" pitchFamily="34" charset="-18"/>
                <a:ea typeface="Calibri" panose="020F0502020204030204" pitchFamily="34" charset="0"/>
                <a:cs typeface="Times New Roman" panose="02020603050405020304" pitchFamily="18" charset="0"/>
              </a:rPr>
              <a:t>Physically-based</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land</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surface</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temperature</a:t>
            </a:r>
            <a:r>
              <a:rPr lang="sk-SK" sz="1200" dirty="0">
                <a:latin typeface="Gill Sans MT" panose="020B0502020104020203" pitchFamily="34" charset="-18"/>
                <a:ea typeface="Calibri" panose="020F0502020204030204" pitchFamily="34" charset="0"/>
                <a:cs typeface="Times New Roman" panose="02020603050405020304" pitchFamily="18" charset="0"/>
              </a:rPr>
              <a:t> modeling in </a:t>
            </a:r>
            <a:r>
              <a:rPr lang="sk-SK" sz="1200" dirty="0" err="1">
                <a:latin typeface="Gill Sans MT" panose="020B0502020104020203" pitchFamily="34" charset="-18"/>
                <a:ea typeface="Calibri" panose="020F0502020204030204" pitchFamily="34" charset="0"/>
                <a:cs typeface="Times New Roman" panose="02020603050405020304" pitchFamily="18" charset="0"/>
              </a:rPr>
              <a:t>urban</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areas</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using</a:t>
            </a:r>
            <a:r>
              <a:rPr lang="sk-SK" sz="1200" dirty="0">
                <a:latin typeface="Gill Sans MT" panose="020B0502020104020203" pitchFamily="34" charset="-18"/>
                <a:ea typeface="Calibri" panose="020F0502020204030204" pitchFamily="34" charset="0"/>
                <a:cs typeface="Times New Roman" panose="02020603050405020304" pitchFamily="18" charset="0"/>
              </a:rPr>
              <a:t> a 3-D city model and </a:t>
            </a:r>
            <a:r>
              <a:rPr lang="sk-SK" sz="1200" dirty="0" err="1">
                <a:latin typeface="Gill Sans MT" panose="020B0502020104020203" pitchFamily="34" charset="-18"/>
                <a:ea typeface="Calibri" panose="020F0502020204030204" pitchFamily="34" charset="0"/>
                <a:cs typeface="Times New Roman" panose="02020603050405020304" pitchFamily="18" charset="0"/>
              </a:rPr>
              <a:t>multispectral</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satellite</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data</a:t>
            </a:r>
            <a:r>
              <a:rPr lang="sk-SK" sz="1200" dirty="0">
                <a:latin typeface="Gill Sans MT" panose="020B0502020104020203" pitchFamily="34" charset="-18"/>
                <a:ea typeface="Calibri" panose="020F0502020204030204" pitchFamily="34" charset="0"/>
                <a:cs typeface="Times New Roman" panose="02020603050405020304" pitchFamily="18" charset="0"/>
              </a:rPr>
              <a:t>. Urban </a:t>
            </a:r>
            <a:r>
              <a:rPr lang="sk-SK" sz="1200" dirty="0" err="1">
                <a:latin typeface="Gill Sans MT" panose="020B0502020104020203" pitchFamily="34" charset="-18"/>
                <a:ea typeface="Calibri" panose="020F0502020204030204" pitchFamily="34" charset="0"/>
                <a:cs typeface="Times New Roman" panose="02020603050405020304" pitchFamily="18" charset="0"/>
              </a:rPr>
              <a:t>Climate</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accepted</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manuscript</a:t>
            </a:r>
            <a:r>
              <a:rPr lang="sk-SK" sz="1200" dirty="0">
                <a:latin typeface="Gill Sans MT" panose="020B0502020104020203" pitchFamily="34" charset="-18"/>
                <a:ea typeface="Calibri" panose="020F0502020204030204" pitchFamily="34" charset="0"/>
                <a:cs typeface="Times New Roman" panose="02020603050405020304" pitchFamily="18" charset="0"/>
              </a:rPr>
              <a:t>).</a:t>
            </a:r>
          </a:p>
          <a:p>
            <a:pPr algn="just">
              <a:lnSpc>
                <a:spcPct val="107000"/>
              </a:lnSpc>
              <a:spcAft>
                <a:spcPts val="800"/>
              </a:spcAft>
            </a:pPr>
            <a:r>
              <a:rPr lang="en-US" sz="1200" dirty="0">
                <a:latin typeface="Gill Sans MT" panose="020B0502020104020203" pitchFamily="34" charset="-18"/>
                <a:ea typeface="Calibri" panose="020F0502020204030204" pitchFamily="34" charset="0"/>
                <a:cs typeface="Times New Roman" panose="02020603050405020304" pitchFamily="18" charset="0"/>
              </a:rPr>
              <a:t>ISENBURG, M., 2018. </a:t>
            </a:r>
            <a:r>
              <a:rPr lang="en-US" sz="1200" dirty="0" err="1">
                <a:latin typeface="Gill Sans MT" panose="020B0502020104020203" pitchFamily="34" charset="-18"/>
                <a:ea typeface="Calibri" panose="020F0502020204030204" pitchFamily="34" charset="0"/>
                <a:cs typeface="Times New Roman" panose="02020603050405020304" pitchFamily="18" charset="0"/>
              </a:rPr>
              <a:t>LAStools</a:t>
            </a:r>
            <a:r>
              <a:rPr lang="en-US" sz="1200" dirty="0">
                <a:latin typeface="Gill Sans MT" panose="020B0502020104020203" pitchFamily="34" charset="-18"/>
                <a:ea typeface="Calibri" panose="020F0502020204030204" pitchFamily="34" charset="0"/>
                <a:cs typeface="Times New Roman" panose="02020603050405020304" pitchFamily="18" charset="0"/>
              </a:rPr>
              <a:t> - efficient LiDAR processing software. (v</a:t>
            </a:r>
            <a:r>
              <a:rPr lang="sk-SK" sz="1200" dirty="0" err="1">
                <a:latin typeface="Gill Sans MT" panose="020B0502020104020203" pitchFamily="34" charset="-18"/>
                <a:ea typeface="Calibri" panose="020F0502020204030204" pitchFamily="34" charset="0"/>
                <a:cs typeface="Times New Roman" panose="02020603050405020304" pitchFamily="18" charset="0"/>
              </a:rPr>
              <a:t>ersion</a:t>
            </a:r>
            <a:r>
              <a:rPr lang="en-US" sz="1200" dirty="0">
                <a:latin typeface="Gill Sans MT" panose="020B0502020104020203" pitchFamily="34" charset="-18"/>
                <a:ea typeface="Calibri" panose="020F0502020204030204" pitchFamily="34" charset="0"/>
                <a:cs typeface="Times New Roman" panose="02020603050405020304" pitchFamily="18" charset="0"/>
              </a:rPr>
              <a:t>190114, licensed), obtained from http://rapidlasso.com/</a:t>
            </a:r>
            <a:r>
              <a:rPr lang="sk-SK" sz="1200" dirty="0">
                <a:latin typeface="Gill Sans MT" panose="020B0502020104020203" pitchFamily="34" charset="-18"/>
                <a:ea typeface="Calibri" panose="020F0502020204030204" pitchFamily="34" charset="0"/>
                <a:cs typeface="Times New Roman" panose="02020603050405020304" pitchFamily="18" charset="0"/>
              </a:rPr>
              <a:t/>
            </a:r>
            <a:br>
              <a:rPr lang="sk-SK" sz="1200" dirty="0">
                <a:latin typeface="Gill Sans MT" panose="020B0502020104020203" pitchFamily="34" charset="-18"/>
                <a:ea typeface="Calibri" panose="020F0502020204030204" pitchFamily="34" charset="0"/>
                <a:cs typeface="Times New Roman" panose="02020603050405020304" pitchFamily="18" charset="0"/>
              </a:rPr>
            </a:br>
            <a:r>
              <a:rPr lang="en-US" sz="1200" dirty="0" err="1">
                <a:latin typeface="Gill Sans MT" panose="020B0502020104020203" pitchFamily="34" charset="-18"/>
                <a:ea typeface="Calibri" panose="020F0502020204030204" pitchFamily="34" charset="0"/>
                <a:cs typeface="Times New Roman" panose="02020603050405020304" pitchFamily="18" charset="0"/>
              </a:rPr>
              <a:t>LAStools</a:t>
            </a:r>
            <a:r>
              <a:rPr lang="en-US" sz="1200" dirty="0">
                <a:latin typeface="Gill Sans MT" panose="020B0502020104020203" pitchFamily="34" charset="-18"/>
                <a:ea typeface="Calibri" panose="020F0502020204030204" pitchFamily="34" charset="0"/>
                <a:cs typeface="Times New Roman" panose="02020603050405020304" pitchFamily="18" charset="0"/>
              </a:rPr>
              <a:t>.</a:t>
            </a: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latin typeface="Gill Sans MT" panose="020B0502020104020203" pitchFamily="34" charset="-18"/>
                <a:ea typeface="Calibri" panose="020F0502020204030204" pitchFamily="34" charset="0"/>
                <a:cs typeface="Times New Roman" panose="02020603050405020304" pitchFamily="18" charset="0"/>
              </a:rPr>
              <a:t>LIU, J., HEIDARINEJAD, M., GRACI, S., SREBRIC, J., 2015. The impact of exterior surface convective heat transfer coefficients on the building energy consumption in urban neighborhoods with different plan area densities. Energy and buildings 86, 449–463. </a:t>
            </a: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latin typeface="Gill Sans MT" panose="020B0502020104020203" pitchFamily="34" charset="-18"/>
                <a:ea typeface="Calibri" panose="020F0502020204030204" pitchFamily="34" charset="0"/>
                <a:cs typeface="Times New Roman" panose="02020603050405020304" pitchFamily="18" charset="0"/>
              </a:rPr>
              <a:t>MIRSADEGHI, M., COSTOLA, D., BLOCKEN, B., HENSEN, J.L.M., 2013. Review of external convective heat transfer coefficient models in building energy simulation programs: implementation and uncertainty, </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en-US" sz="1200" dirty="0">
                <a:latin typeface="Gill Sans MT" panose="020B0502020104020203" pitchFamily="34" charset="-18"/>
                <a:ea typeface="Calibri" panose="020F0502020204030204" pitchFamily="34" charset="0"/>
                <a:cs typeface="Times New Roman" panose="02020603050405020304" pitchFamily="18" charset="0"/>
              </a:rPr>
              <a:t>Applied Thermal Engineering 56, 134–151. </a:t>
            </a: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latin typeface="Gill Sans MT" panose="020B0502020104020203" pitchFamily="34" charset="-18"/>
                <a:ea typeface="Calibri" panose="020F0502020204030204" pitchFamily="34" charset="0"/>
                <a:cs typeface="Times New Roman" panose="02020603050405020304" pitchFamily="18" charset="0"/>
              </a:rPr>
              <a:t>ONAČILLOVÁ, K., GALLAY, M., 2018. </a:t>
            </a:r>
            <a:r>
              <a:rPr lang="en-US" sz="1200" dirty="0" err="1">
                <a:latin typeface="Gill Sans MT" panose="020B0502020104020203" pitchFamily="34" charset="-18"/>
                <a:ea typeface="Calibri" panose="020F0502020204030204" pitchFamily="34" charset="0"/>
                <a:cs typeface="Times New Roman" panose="02020603050405020304" pitchFamily="18" charset="0"/>
              </a:rPr>
              <a:t>Spatio</a:t>
            </a:r>
            <a:r>
              <a:rPr lang="en-US" sz="1200" dirty="0">
                <a:latin typeface="Gill Sans MT" panose="020B0502020104020203" pitchFamily="34" charset="-18"/>
                <a:ea typeface="Calibri" panose="020F0502020204030204" pitchFamily="34" charset="0"/>
                <a:cs typeface="Times New Roman" panose="02020603050405020304" pitchFamily="18" charset="0"/>
              </a:rPr>
              <a:t>-temporal analysis of surface urban heat island based on LANDSAT ETM+ and OLI/TIRS imagery in the city of </a:t>
            </a:r>
            <a:r>
              <a:rPr lang="en-US" sz="1200" dirty="0" err="1">
                <a:latin typeface="Gill Sans MT" panose="020B0502020104020203" pitchFamily="34" charset="-18"/>
                <a:ea typeface="Calibri" panose="020F0502020204030204" pitchFamily="34" charset="0"/>
                <a:cs typeface="Times New Roman" panose="02020603050405020304" pitchFamily="18" charset="0"/>
              </a:rPr>
              <a:t>Košice</a:t>
            </a:r>
            <a:r>
              <a:rPr lang="en-US" sz="1200" dirty="0">
                <a:latin typeface="Gill Sans MT" panose="020B0502020104020203" pitchFamily="34" charset="-18"/>
                <a:ea typeface="Calibri" panose="020F0502020204030204" pitchFamily="34" charset="0"/>
                <a:cs typeface="Times New Roman" panose="02020603050405020304" pitchFamily="18" charset="0"/>
              </a:rPr>
              <a:t>, Slovakia. Carpathian Journal of Earth and Environmental Sciences 13, 395–408.</a:t>
            </a:r>
            <a:r>
              <a:rPr lang="sk-SK" sz="1200" dirty="0">
                <a:latin typeface="Gill Sans MT" panose="020B0502020104020203" pitchFamily="34" charset="-18"/>
                <a:ea typeface="Calibri" panose="020F0502020204030204" pitchFamily="34" charset="0"/>
                <a:cs typeface="Times New Roman" panose="02020603050405020304" pitchFamily="18" charset="0"/>
              </a:rPr>
              <a:t> </a:t>
            </a:r>
          </a:p>
          <a:p>
            <a:pPr algn="just">
              <a:lnSpc>
                <a:spcPct val="107000"/>
              </a:lnSpc>
              <a:spcAft>
                <a:spcPts val="800"/>
              </a:spcAft>
            </a:pP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latin typeface="Gill Sans MT" panose="020B0502020104020203" pitchFamily="34" charset="-18"/>
                <a:ea typeface="Calibri" panose="020F0502020204030204" pitchFamily="34" charset="0"/>
                <a:cs typeface="Times New Roman" panose="02020603050405020304" pitchFamily="18" charset="0"/>
              </a:rPr>
              <a:t>ŠÚRI, M., HOFIERKA, J., 2004. A new GIS-based solar radiation model and its application to photovoltaic assessments. Transactions in GIS 8, 175–190. </a:t>
            </a: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r>
              <a:rPr lang="sk-SK" sz="1200" dirty="0">
                <a:latin typeface="Gill Sans MT" panose="020B0502020104020203" pitchFamily="34" charset="-18"/>
                <a:ea typeface="Calibri" panose="020F0502020204030204" pitchFamily="34" charset="0"/>
                <a:cs typeface="Times New Roman" panose="02020603050405020304" pitchFamily="18" charset="0"/>
              </a:rPr>
              <a:t>USGS, 2018. Landsat 8 </a:t>
            </a:r>
            <a:r>
              <a:rPr lang="sk-SK" sz="1200" dirty="0" err="1">
                <a:latin typeface="Gill Sans MT" panose="020B0502020104020203" pitchFamily="34" charset="-18"/>
                <a:ea typeface="Calibri" panose="020F0502020204030204" pitchFamily="34" charset="0"/>
                <a:cs typeface="Times New Roman" panose="02020603050405020304" pitchFamily="18" charset="0"/>
              </a:rPr>
              <a:t>Data</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Users</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Handbook</a:t>
            </a:r>
            <a:r>
              <a:rPr lang="sk-SK" sz="1200" dirty="0">
                <a:latin typeface="Gill Sans MT" panose="020B0502020104020203" pitchFamily="34" charset="-18"/>
                <a:ea typeface="Calibri" panose="020F0502020204030204" pitchFamily="34" charset="0"/>
                <a:cs typeface="Times New Roman" panose="02020603050405020304" pitchFamily="18" charset="0"/>
              </a:rPr>
              <a:t>. LSDS-1574 </a:t>
            </a:r>
            <a:r>
              <a:rPr lang="sk-SK" sz="1200" dirty="0" err="1">
                <a:latin typeface="Gill Sans MT" panose="020B0502020104020203" pitchFamily="34" charset="-18"/>
                <a:ea typeface="Calibri" panose="020F0502020204030204" pitchFamily="34" charset="0"/>
                <a:cs typeface="Times New Roman" panose="02020603050405020304" pitchFamily="18" charset="0"/>
              </a:rPr>
              <a:t>Version</a:t>
            </a:r>
            <a:r>
              <a:rPr lang="sk-SK" sz="1200" dirty="0">
                <a:latin typeface="Gill Sans MT" panose="020B0502020104020203" pitchFamily="34" charset="-18"/>
                <a:ea typeface="Calibri" panose="020F0502020204030204" pitchFamily="34" charset="0"/>
                <a:cs typeface="Times New Roman" panose="02020603050405020304" pitchFamily="18" charset="0"/>
              </a:rPr>
              <a:t> 3.0, 18 </a:t>
            </a:r>
            <a:r>
              <a:rPr lang="sk-SK" sz="1200" dirty="0" err="1">
                <a:latin typeface="Gill Sans MT" panose="020B0502020104020203" pitchFamily="34" charset="-18"/>
                <a:ea typeface="Calibri" panose="020F0502020204030204" pitchFamily="34" charset="0"/>
                <a:cs typeface="Times New Roman" panose="02020603050405020304" pitchFamily="18" charset="0"/>
              </a:rPr>
              <a:t>October</a:t>
            </a:r>
            <a:r>
              <a:rPr lang="sk-SK" sz="1200" dirty="0">
                <a:latin typeface="Gill Sans MT" panose="020B0502020104020203" pitchFamily="34" charset="-18"/>
                <a:ea typeface="Calibri" panose="020F0502020204030204" pitchFamily="34" charset="0"/>
                <a:cs typeface="Times New Roman" panose="02020603050405020304" pitchFamily="18" charset="0"/>
              </a:rPr>
              <a:t> 2018.  Department of </a:t>
            </a:r>
            <a:r>
              <a:rPr lang="sk-SK" sz="1200" dirty="0" err="1">
                <a:latin typeface="Gill Sans MT" panose="020B0502020104020203" pitchFamily="34" charset="-18"/>
                <a:ea typeface="Calibri" panose="020F0502020204030204" pitchFamily="34" charset="0"/>
                <a:cs typeface="Times New Roman" panose="02020603050405020304" pitchFamily="18" charset="0"/>
              </a:rPr>
              <a:t>the</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Interior</a:t>
            </a:r>
            <a:r>
              <a:rPr lang="sk-SK" sz="1200" dirty="0">
                <a:latin typeface="Gill Sans MT" panose="020B0502020104020203" pitchFamily="34" charset="-18"/>
                <a:ea typeface="Calibri" panose="020F0502020204030204" pitchFamily="34" charset="0"/>
                <a:cs typeface="Times New Roman" panose="02020603050405020304" pitchFamily="18" charset="0"/>
              </a:rPr>
              <a:t> U.S. </a:t>
            </a:r>
            <a:r>
              <a:rPr lang="sk-SK" sz="1200" dirty="0" err="1">
                <a:latin typeface="Gill Sans MT" panose="020B0502020104020203" pitchFamily="34" charset="-18"/>
                <a:ea typeface="Calibri" panose="020F0502020204030204" pitchFamily="34" charset="0"/>
                <a:cs typeface="Times New Roman" panose="02020603050405020304" pitchFamily="18" charset="0"/>
              </a:rPr>
              <a:t>Geological</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Survey</a:t>
            </a:r>
            <a:r>
              <a:rPr lang="sk-SK" sz="1200" dirty="0">
                <a:latin typeface="Gill Sans MT" panose="020B0502020104020203" pitchFamily="34" charset="-18"/>
                <a:ea typeface="Calibri" panose="020F0502020204030204" pitchFamily="34" charset="0"/>
                <a:cs typeface="Times New Roman" panose="02020603050405020304" pitchFamily="18" charset="0"/>
              </a:rPr>
              <a:t>. EROS, </a:t>
            </a:r>
            <a:r>
              <a:rPr lang="sk-SK" sz="1200" dirty="0" err="1">
                <a:latin typeface="Gill Sans MT" panose="020B0502020104020203" pitchFamily="34" charset="-18"/>
                <a:ea typeface="Calibri" panose="020F0502020204030204" pitchFamily="34" charset="0"/>
                <a:cs typeface="Times New Roman" panose="02020603050405020304" pitchFamily="18" charset="0"/>
              </a:rPr>
              <a:t>Sioux</a:t>
            </a:r>
            <a:r>
              <a:rPr lang="sk-SK" sz="1200" dirty="0">
                <a:latin typeface="Gill Sans MT" panose="020B0502020104020203" pitchFamily="34" charset="-18"/>
                <a:ea typeface="Calibri" panose="020F0502020204030204" pitchFamily="34" charset="0"/>
                <a:cs typeface="Times New Roman" panose="02020603050405020304" pitchFamily="18" charset="0"/>
              </a:rPr>
              <a:t> </a:t>
            </a:r>
            <a:r>
              <a:rPr lang="sk-SK" sz="1200" dirty="0" err="1">
                <a:latin typeface="Gill Sans MT" panose="020B0502020104020203" pitchFamily="34" charset="-18"/>
                <a:ea typeface="Calibri" panose="020F0502020204030204" pitchFamily="34" charset="0"/>
                <a:cs typeface="Times New Roman" panose="02020603050405020304" pitchFamily="18" charset="0"/>
              </a:rPr>
              <a:t>Falls</a:t>
            </a:r>
            <a:r>
              <a:rPr lang="sk-SK" sz="1200" dirty="0">
                <a:latin typeface="Gill Sans MT" panose="020B0502020104020203" pitchFamily="34" charset="-18"/>
                <a:ea typeface="Calibri" panose="020F0502020204030204" pitchFamily="34" charset="0"/>
                <a:cs typeface="Times New Roman" panose="02020603050405020304" pitchFamily="18" charset="0"/>
              </a:rPr>
              <a:t>, South Dakota, USA. https://www.usgs.gov/media/</a:t>
            </a:r>
            <a:br>
              <a:rPr lang="sk-SK" sz="1200" dirty="0">
                <a:latin typeface="Gill Sans MT" panose="020B0502020104020203" pitchFamily="34" charset="-18"/>
                <a:ea typeface="Calibri" panose="020F0502020204030204" pitchFamily="34" charset="0"/>
                <a:cs typeface="Times New Roman" panose="02020603050405020304" pitchFamily="18" charset="0"/>
              </a:rPr>
            </a:br>
            <a:r>
              <a:rPr lang="sk-SK" sz="1200" dirty="0" err="1">
                <a:latin typeface="Gill Sans MT" panose="020B0502020104020203" pitchFamily="34" charset="-18"/>
                <a:ea typeface="Calibri" panose="020F0502020204030204" pitchFamily="34" charset="0"/>
                <a:cs typeface="Times New Roman" panose="02020603050405020304" pitchFamily="18" charset="0"/>
              </a:rPr>
              <a:t>files</a:t>
            </a:r>
            <a:r>
              <a:rPr lang="sk-SK" sz="1200" dirty="0">
                <a:latin typeface="Gill Sans MT" panose="020B0502020104020203" pitchFamily="34" charset="-18"/>
                <a:ea typeface="Calibri" panose="020F0502020204030204" pitchFamily="34" charset="0"/>
                <a:cs typeface="Times New Roman" panose="02020603050405020304" pitchFamily="18" charset="0"/>
              </a:rPr>
              <a:t>/landsat-8-data-users-handbook(accessed 21 December  2018).</a:t>
            </a:r>
          </a:p>
          <a:p>
            <a:pPr algn="just">
              <a:lnSpc>
                <a:spcPct val="107000"/>
              </a:lnSpc>
              <a:spcAft>
                <a:spcPts val="800"/>
              </a:spcAft>
            </a:pPr>
            <a:r>
              <a:rPr lang="sk-SK" sz="1200" dirty="0">
                <a:latin typeface="Gill Sans MT" panose="020B0502020104020203" pitchFamily="34" charset="-18"/>
                <a:ea typeface="Calibri" panose="020F0502020204030204" pitchFamily="34" charset="0"/>
                <a:cs typeface="Times New Roman" panose="02020603050405020304" pitchFamily="18" charset="0"/>
              </a:rPr>
              <a:t>VANINO, S., NINO, P.,  DE MICHELE, C., BOLOGNESI, S. F., D'URSO, G., DI BENE, C., PENNELLI, B., VUOLO, F., FARINA, R., PULIGHE, G., </a:t>
            </a:r>
          </a:p>
          <a:p>
            <a:pPr algn="just">
              <a:lnSpc>
                <a:spcPct val="107000"/>
              </a:lnSpc>
              <a:spcAft>
                <a:spcPts val="800"/>
              </a:spcAft>
            </a:pPr>
            <a:r>
              <a:rPr lang="en-US" sz="1200" dirty="0">
                <a:latin typeface="Gill Sans MT" panose="020B0502020104020203" pitchFamily="34" charset="-18"/>
                <a:ea typeface="Calibri" panose="020F0502020204030204" pitchFamily="34" charset="0"/>
                <a:cs typeface="Times New Roman" panose="02020603050405020304" pitchFamily="18" charset="0"/>
              </a:rPr>
              <a:t>VOLLARO, A., GALLI, G., VALLATI, A., 2015. CFD Analysis of Convective Heat Transfer Coefficient on External Surfaces of Buildings. Sustainability 7, 9088–9099. https://doi.org/10.3390/su7079088.</a:t>
            </a:r>
            <a:endParaRPr lang="sk-SK" sz="12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1200" dirty="0">
              <a:latin typeface="Gill Sans MT" panose="020B0502020104020203" pitchFamily="34" charset="-18"/>
              <a:ea typeface="Calibri" panose="020F0502020204030204" pitchFamily="34" charset="0"/>
              <a:cs typeface="Times New Roman" panose="02020603050405020304" pitchFamily="18" charset="0"/>
            </a:endParaRPr>
          </a:p>
        </p:txBody>
      </p:sp>
      <p:sp>
        <p:nvSpPr>
          <p:cNvPr id="14338" name="BlokTextu 1"/>
          <p:cNvSpPr txBox="1">
            <a:spLocks noChangeArrowheads="1"/>
          </p:cNvSpPr>
          <p:nvPr/>
        </p:nvSpPr>
        <p:spPr bwMode="auto">
          <a:xfrm>
            <a:off x="711199" y="1025998"/>
            <a:ext cx="29089349" cy="5840060"/>
          </a:xfrm>
          <a:prstGeom prst="rect">
            <a:avLst/>
          </a:prstGeom>
          <a:noFill/>
          <a:ln w="9525">
            <a:noFill/>
            <a:miter lim="800000"/>
            <a:headEnd/>
            <a:tailEnd/>
          </a:ln>
        </p:spPr>
        <p:txBody>
          <a:bodyPr wrap="square">
            <a:spAutoFit/>
          </a:bodyPr>
          <a:lstStyle/>
          <a:p>
            <a:pPr algn="ctr">
              <a:spcBef>
                <a:spcPts val="1000"/>
              </a:spcBef>
              <a:spcAft>
                <a:spcPts val="1000"/>
              </a:spcAft>
            </a:pPr>
            <a:r>
              <a:rPr lang="en-US" sz="6300" b="1" spc="30" dirty="0">
                <a:latin typeface="Gill Sans MT" panose="020B0502020104020203" pitchFamily="34" charset="-18"/>
              </a:rPr>
              <a:t>Mapping urban greenery to create the optimal cooling effect</a:t>
            </a:r>
            <a:r>
              <a:rPr lang="sk-SK" sz="6300" b="1" spc="30" dirty="0">
                <a:latin typeface="Gill Sans MT" panose="020B0502020104020203" pitchFamily="34" charset="-18"/>
              </a:rPr>
              <a:t> </a:t>
            </a:r>
            <a:r>
              <a:rPr lang="en-US" sz="6300" b="1" spc="30" dirty="0">
                <a:latin typeface="Gill Sans MT" panose="020B0502020104020203" pitchFamily="34" charset="-18"/>
              </a:rPr>
              <a:t>model </a:t>
            </a:r>
            <a:endParaRPr lang="sk-SK" sz="6300" b="1" spc="30" dirty="0">
              <a:latin typeface="Gill Sans MT" panose="020B0502020104020203" pitchFamily="34" charset="-18"/>
            </a:endParaRPr>
          </a:p>
          <a:p>
            <a:pPr algn="ctr">
              <a:spcBef>
                <a:spcPts val="1000"/>
              </a:spcBef>
              <a:spcAft>
                <a:spcPts val="1000"/>
              </a:spcAft>
            </a:pPr>
            <a:r>
              <a:rPr lang="en-US" sz="6300" b="1" spc="30" dirty="0">
                <a:latin typeface="Gill Sans MT" panose="020B0502020104020203" pitchFamily="34" charset="-18"/>
              </a:rPr>
              <a:t>against solar radiation under the conditions of a smart</a:t>
            </a:r>
            <a:r>
              <a:rPr lang="sk-SK" sz="6300" b="1" spc="30" dirty="0">
                <a:latin typeface="Gill Sans MT" panose="020B0502020104020203" pitchFamily="34" charset="-18"/>
              </a:rPr>
              <a:t> </a:t>
            </a:r>
            <a:r>
              <a:rPr lang="en-US" sz="6300" b="1" spc="30" dirty="0">
                <a:latin typeface="Gill Sans MT" panose="020B0502020104020203" pitchFamily="34" charset="-18"/>
              </a:rPr>
              <a:t>city</a:t>
            </a:r>
            <a:endParaRPr lang="en-GB" altLang="sk-SK" sz="6300" spc="30" dirty="0">
              <a:latin typeface="Gill Sans MT" panose="020B0502020104020203" pitchFamily="34" charset="-18"/>
            </a:endParaRPr>
          </a:p>
          <a:p>
            <a:pPr algn="ctr">
              <a:lnSpc>
                <a:spcPct val="90000"/>
              </a:lnSpc>
            </a:pPr>
            <a:endParaRPr lang="sk-SK" altLang="sk-SK" sz="3000" b="1" spc="50" dirty="0">
              <a:latin typeface="Gill Sans MT" panose="020B0502020104020203" pitchFamily="34" charset="-18"/>
            </a:endParaRPr>
          </a:p>
          <a:p>
            <a:pPr algn="ctr">
              <a:lnSpc>
                <a:spcPct val="90000"/>
              </a:lnSpc>
              <a:spcAft>
                <a:spcPts val="300"/>
              </a:spcAft>
            </a:pPr>
            <a:r>
              <a:rPr lang="sk-SK" altLang="sk-SK" sz="4000" b="1" spc="50" dirty="0">
                <a:latin typeface="Gill Sans MT" panose="020B0502020104020203" pitchFamily="34" charset="-18"/>
              </a:rPr>
              <a:t>Vladimír Sedlák </a:t>
            </a:r>
            <a:r>
              <a:rPr lang="en-GB" altLang="sk-SK" sz="4000" b="1" spc="50" dirty="0">
                <a:latin typeface="Gill Sans MT" panose="020B0502020104020203" pitchFamily="34" charset="-18"/>
              </a:rPr>
              <a:t>– </a:t>
            </a:r>
            <a:r>
              <a:rPr lang="sk-SK" altLang="sk-SK" sz="4000" b="1" spc="50" dirty="0">
                <a:latin typeface="Gill Sans MT" panose="020B0502020104020203" pitchFamily="34" charset="-18"/>
              </a:rPr>
              <a:t>Katarína Onačillová </a:t>
            </a:r>
            <a:r>
              <a:rPr lang="en-GB" altLang="sk-SK" sz="4000" b="1" spc="50" dirty="0">
                <a:latin typeface="Gill Sans MT" panose="020B0502020104020203" pitchFamily="34" charset="-18"/>
              </a:rPr>
              <a:t>– </a:t>
            </a:r>
            <a:r>
              <a:rPr lang="sk-SK" altLang="sk-SK" sz="4000" b="1" spc="50" dirty="0">
                <a:latin typeface="Gill Sans MT" panose="020B0502020104020203" pitchFamily="34" charset="-18"/>
              </a:rPr>
              <a:t>Michal </a:t>
            </a:r>
            <a:r>
              <a:rPr lang="sk-SK" altLang="sk-SK" sz="4000" b="1" spc="50" dirty="0" err="1">
                <a:latin typeface="Gill Sans MT" panose="020B0502020104020203" pitchFamily="34" charset="-18"/>
              </a:rPr>
              <a:t>Gallay</a:t>
            </a:r>
            <a:r>
              <a:rPr lang="sk-SK" altLang="sk-SK" sz="4000" b="1" spc="50" dirty="0">
                <a:latin typeface="Gill Sans MT" panose="020B0502020104020203" pitchFamily="34" charset="-18"/>
              </a:rPr>
              <a:t> </a:t>
            </a:r>
            <a:r>
              <a:rPr lang="en-GB" altLang="sk-SK" sz="4000" b="1" spc="50" dirty="0">
                <a:latin typeface="Gill Sans MT" panose="020B0502020104020203" pitchFamily="34" charset="-18"/>
              </a:rPr>
              <a:t>– </a:t>
            </a:r>
            <a:r>
              <a:rPr lang="sk-SK" altLang="sk-SK" sz="4000" b="1" spc="50" dirty="0">
                <a:latin typeface="Gill Sans MT" panose="020B0502020104020203" pitchFamily="34" charset="-18"/>
              </a:rPr>
              <a:t>Jaroslav Hofierka</a:t>
            </a:r>
            <a:br>
              <a:rPr lang="sk-SK" altLang="sk-SK" sz="4000" b="1" spc="50" dirty="0">
                <a:latin typeface="Gill Sans MT" panose="020B0502020104020203" pitchFamily="34" charset="-18"/>
              </a:rPr>
            </a:br>
            <a:r>
              <a:rPr lang="sk-SK" altLang="sk-SK" sz="4000" b="1" spc="50" dirty="0">
                <a:latin typeface="Gill Sans MT" panose="020B0502020104020203" pitchFamily="34" charset="-18"/>
              </a:rPr>
              <a:t> </a:t>
            </a:r>
            <a:r>
              <a:rPr lang="en-GB" altLang="sk-SK" sz="4000" b="1" spc="50" dirty="0">
                <a:latin typeface="Gill Sans MT" panose="020B0502020104020203" pitchFamily="34" charset="-18"/>
              </a:rPr>
              <a:t>– </a:t>
            </a:r>
            <a:r>
              <a:rPr lang="sk-SK" altLang="sk-SK" sz="4000" b="1" spc="50" dirty="0">
                <a:latin typeface="Gill Sans MT" panose="020B0502020104020203" pitchFamily="34" charset="-18"/>
              </a:rPr>
              <a:t>Ján </a:t>
            </a:r>
            <a:r>
              <a:rPr lang="sk-SK" altLang="sk-SK" sz="4000" b="1" spc="50" dirty="0" err="1">
                <a:latin typeface="Gill Sans MT" panose="020B0502020104020203" pitchFamily="34" charset="-18"/>
              </a:rPr>
              <a:t>Kaňuk</a:t>
            </a:r>
            <a:r>
              <a:rPr lang="sk-SK" altLang="sk-SK" sz="4000" b="1" spc="50" dirty="0">
                <a:latin typeface="Gill Sans MT" panose="020B0502020104020203" pitchFamily="34" charset="-18"/>
              </a:rPr>
              <a:t> </a:t>
            </a:r>
            <a:r>
              <a:rPr lang="en-GB" altLang="sk-SK" sz="4000" b="1" spc="50" dirty="0">
                <a:latin typeface="Gill Sans MT" panose="020B0502020104020203" pitchFamily="34" charset="-18"/>
              </a:rPr>
              <a:t>– </a:t>
            </a:r>
            <a:r>
              <a:rPr lang="sk-SK" altLang="sk-SK" sz="4000" b="1" spc="50" dirty="0">
                <a:latin typeface="Gill Sans MT" panose="020B0502020104020203" pitchFamily="34" charset="-18"/>
              </a:rPr>
              <a:t>Ján </a:t>
            </a:r>
            <a:r>
              <a:rPr lang="sk-SK" altLang="sk-SK" sz="4000" b="1" spc="50" dirty="0" err="1">
                <a:latin typeface="Gill Sans MT" panose="020B0502020104020203" pitchFamily="34" charset="-18"/>
              </a:rPr>
              <a:t>Šašak</a:t>
            </a:r>
            <a:r>
              <a:rPr lang="sk-SK" altLang="sk-SK" sz="4000" b="1" spc="50" dirty="0">
                <a:latin typeface="Gill Sans MT" panose="020B0502020104020203" pitchFamily="34" charset="-18"/>
              </a:rPr>
              <a:t> </a:t>
            </a:r>
            <a:r>
              <a:rPr lang="en-GB" altLang="sk-SK" sz="4000" b="1" spc="50" dirty="0">
                <a:latin typeface="Gill Sans MT" panose="020B0502020104020203" pitchFamily="34" charset="-18"/>
              </a:rPr>
              <a:t>– </a:t>
            </a:r>
            <a:r>
              <a:rPr lang="sk-SK" altLang="sk-SK" sz="4000" b="1" spc="50" dirty="0">
                <a:latin typeface="Gill Sans MT" panose="020B0502020104020203" pitchFamily="34" charset="-18"/>
              </a:rPr>
              <a:t>Jozef </a:t>
            </a:r>
            <a:r>
              <a:rPr lang="sk-SK" altLang="sk-SK" sz="4000" b="1" spc="50" dirty="0" err="1">
                <a:latin typeface="Gill Sans MT" panose="020B0502020104020203" pitchFamily="34" charset="-18"/>
              </a:rPr>
              <a:t>Šupinský</a:t>
            </a:r>
            <a:r>
              <a:rPr lang="sk-SK" altLang="sk-SK" sz="4000" b="1" spc="50" dirty="0">
                <a:latin typeface="Gill Sans MT" panose="020B0502020104020203" pitchFamily="34" charset="-18"/>
              </a:rPr>
              <a:t> </a:t>
            </a:r>
            <a:endParaRPr lang="en-GB" altLang="sk-SK" sz="4000" b="1" spc="50" dirty="0">
              <a:latin typeface="Gill Sans MT" panose="020B0502020104020203" pitchFamily="34" charset="-18"/>
            </a:endParaRPr>
          </a:p>
          <a:p>
            <a:pPr algn="ctr">
              <a:lnSpc>
                <a:spcPct val="90000"/>
              </a:lnSpc>
            </a:pPr>
            <a:endParaRPr lang="en-GB" altLang="sk-SK" sz="3000" spc="50" dirty="0">
              <a:latin typeface="Gill Sans MT" panose="020B0502020104020203" pitchFamily="34" charset="-18"/>
            </a:endParaRPr>
          </a:p>
          <a:p>
            <a:pPr algn="ctr">
              <a:lnSpc>
                <a:spcPct val="90000"/>
              </a:lnSpc>
            </a:pPr>
            <a:r>
              <a:rPr lang="sk-SK" altLang="sk-SK" sz="4000" spc="50" dirty="0" err="1">
                <a:latin typeface="Gill Sans MT" panose="020B0502020104020203" pitchFamily="34" charset="-18"/>
              </a:rPr>
              <a:t>Institute</a:t>
            </a:r>
            <a:r>
              <a:rPr lang="sk-SK" altLang="sk-SK" sz="4000" spc="50" dirty="0">
                <a:latin typeface="Gill Sans MT" panose="020B0502020104020203" pitchFamily="34" charset="-18"/>
              </a:rPr>
              <a:t> of </a:t>
            </a:r>
            <a:r>
              <a:rPr lang="sk-SK" altLang="sk-SK" sz="4000" spc="50" dirty="0" err="1">
                <a:latin typeface="Gill Sans MT" panose="020B0502020104020203" pitchFamily="34" charset="-18"/>
              </a:rPr>
              <a:t>Geography</a:t>
            </a:r>
            <a:r>
              <a:rPr lang="sk-SK" altLang="sk-SK" sz="4000" spc="50" dirty="0">
                <a:latin typeface="Gill Sans MT" panose="020B0502020104020203" pitchFamily="34" charset="-18"/>
              </a:rPr>
              <a:t>, </a:t>
            </a:r>
            <a:r>
              <a:rPr lang="en-GB" altLang="sk-SK" sz="4000" spc="50" dirty="0" err="1">
                <a:latin typeface="Gill Sans MT" panose="020B0502020104020203" pitchFamily="34" charset="-18"/>
              </a:rPr>
              <a:t>Pav</a:t>
            </a:r>
            <a:r>
              <a:rPr lang="sk-SK" altLang="sk-SK" sz="4000" spc="50" dirty="0" err="1">
                <a:latin typeface="Gill Sans MT" panose="020B0502020104020203" pitchFamily="34" charset="-18"/>
              </a:rPr>
              <a:t>ol</a:t>
            </a:r>
            <a:r>
              <a:rPr lang="en-GB" altLang="sk-SK" sz="4000" spc="50" dirty="0">
                <a:latin typeface="Gill Sans MT" panose="020B0502020104020203" pitchFamily="34" charset="-18"/>
              </a:rPr>
              <a:t> </a:t>
            </a:r>
            <a:r>
              <a:rPr lang="en-GB" altLang="sk-SK" sz="4000" spc="50" dirty="0" err="1">
                <a:latin typeface="Gill Sans MT" panose="020B0502020104020203" pitchFamily="34" charset="-18"/>
              </a:rPr>
              <a:t>Jozef</a:t>
            </a:r>
            <a:r>
              <a:rPr lang="en-GB" altLang="sk-SK" sz="4000" spc="50" dirty="0">
                <a:latin typeface="Gill Sans MT" panose="020B0502020104020203" pitchFamily="34" charset="-18"/>
              </a:rPr>
              <a:t> </a:t>
            </a:r>
            <a:r>
              <a:rPr lang="en-GB" altLang="sk-SK" sz="4000" spc="50" dirty="0" err="1">
                <a:latin typeface="Gill Sans MT" panose="020B0502020104020203" pitchFamily="34" charset="-18"/>
              </a:rPr>
              <a:t>Šafárik</a:t>
            </a:r>
            <a:r>
              <a:rPr lang="sk-SK" altLang="sk-SK" sz="4000" spc="50" dirty="0">
                <a:latin typeface="Gill Sans MT" panose="020B0502020104020203" pitchFamily="34" charset="-18"/>
              </a:rPr>
              <a:t> </a:t>
            </a:r>
            <a:r>
              <a:rPr lang="sk-SK" altLang="sk-SK" sz="4000" spc="50" dirty="0" err="1">
                <a:latin typeface="Gill Sans MT" panose="020B0502020104020203" pitchFamily="34" charset="-18"/>
              </a:rPr>
              <a:t>University</a:t>
            </a:r>
            <a:r>
              <a:rPr lang="sk-SK" altLang="sk-SK" sz="4000" spc="50" dirty="0">
                <a:latin typeface="Gill Sans MT" panose="020B0502020104020203" pitchFamily="34" charset="-18"/>
              </a:rPr>
              <a:t> in</a:t>
            </a:r>
            <a:r>
              <a:rPr lang="en-GB" altLang="sk-SK" sz="4000" spc="50" dirty="0">
                <a:latin typeface="Gill Sans MT" panose="020B0502020104020203" pitchFamily="34" charset="-18"/>
              </a:rPr>
              <a:t> </a:t>
            </a:r>
            <a:r>
              <a:rPr lang="en-GB" altLang="sk-SK" sz="4000" spc="50" dirty="0" err="1">
                <a:latin typeface="Gill Sans MT" panose="020B0502020104020203" pitchFamily="34" charset="-18"/>
              </a:rPr>
              <a:t>Košic</a:t>
            </a:r>
            <a:r>
              <a:rPr lang="sk-SK" altLang="sk-SK" sz="4000" spc="50" dirty="0">
                <a:latin typeface="Gill Sans MT" panose="020B0502020104020203" pitchFamily="34" charset="-18"/>
              </a:rPr>
              <a:t>e, Slovakia</a:t>
            </a:r>
            <a:r>
              <a:rPr lang="en-GB" altLang="sk-SK" sz="4000" spc="50" dirty="0">
                <a:latin typeface="Gill Sans MT" panose="020B0502020104020203" pitchFamily="34" charset="-18"/>
              </a:rPr>
              <a:t> </a:t>
            </a:r>
          </a:p>
          <a:p>
            <a:pPr algn="ctr">
              <a:lnSpc>
                <a:spcPct val="90000"/>
              </a:lnSpc>
            </a:pPr>
            <a:endParaRPr lang="en-GB" altLang="sk-SK" sz="6000" spc="50" dirty="0">
              <a:latin typeface="Gill Sans MT" panose="020B0502020104020203" pitchFamily="34" charset="-18"/>
            </a:endParaRPr>
          </a:p>
        </p:txBody>
      </p:sp>
      <p:sp>
        <p:nvSpPr>
          <p:cNvPr id="14341" name="Text Box 143"/>
          <p:cNvSpPr txBox="1">
            <a:spLocks noChangeArrowheads="1"/>
          </p:cNvSpPr>
          <p:nvPr/>
        </p:nvSpPr>
        <p:spPr bwMode="auto">
          <a:xfrm>
            <a:off x="1032055" y="9648374"/>
            <a:ext cx="5119156" cy="707886"/>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defTabSz="2940050"/>
            <a:r>
              <a:rPr lang="sk-SK" altLang="sk-SK" sz="4000" b="1" dirty="0">
                <a:latin typeface="Gill Sans MT" panose="020B0502020104020203" pitchFamily="34" charset="-18"/>
              </a:rPr>
              <a:t>Study </a:t>
            </a:r>
            <a:r>
              <a:rPr lang="sk-SK" altLang="sk-SK" sz="4000" b="1" dirty="0" err="1">
                <a:latin typeface="Gill Sans MT" panose="020B0502020104020203" pitchFamily="34" charset="-18"/>
              </a:rPr>
              <a:t>area</a:t>
            </a:r>
            <a:endParaRPr lang="en-GB" altLang="sk-SK" sz="4000" b="1" dirty="0">
              <a:latin typeface="Gill Sans MT" panose="020B0502020104020203" pitchFamily="34" charset="-18"/>
            </a:endParaRPr>
          </a:p>
        </p:txBody>
      </p:sp>
      <p:sp>
        <p:nvSpPr>
          <p:cNvPr id="14343" name="Rectangle 635"/>
          <p:cNvSpPr>
            <a:spLocks noChangeArrowheads="1"/>
          </p:cNvSpPr>
          <p:nvPr/>
        </p:nvSpPr>
        <p:spPr bwMode="auto">
          <a:xfrm>
            <a:off x="-8200035" y="21537901"/>
            <a:ext cx="184150" cy="1416050"/>
          </a:xfrm>
          <a:prstGeom prst="rect">
            <a:avLst/>
          </a:prstGeom>
          <a:noFill/>
          <a:ln w="9525">
            <a:noFill/>
            <a:miter lim="800000"/>
            <a:headEnd/>
            <a:tailEnd/>
          </a:ln>
        </p:spPr>
        <p:txBody>
          <a:bodyPr wrap="none" tIns="101568" bIns="50784" anchor="ctr">
            <a:spAutoFit/>
          </a:bodyPr>
          <a:lstStyle/>
          <a:p>
            <a:endParaRPr lang="en-GB" altLang="sk-SK" dirty="0">
              <a:latin typeface="Gill Sans MT" panose="020B0502020104020203" pitchFamily="34" charset="-18"/>
            </a:endParaRPr>
          </a:p>
        </p:txBody>
      </p:sp>
      <p:sp>
        <p:nvSpPr>
          <p:cNvPr id="14350" name="Rectangle 1330"/>
          <p:cNvSpPr>
            <a:spLocks noChangeArrowheads="1"/>
          </p:cNvSpPr>
          <p:nvPr/>
        </p:nvSpPr>
        <p:spPr bwMode="auto">
          <a:xfrm>
            <a:off x="-8123835" y="23590493"/>
            <a:ext cx="184150" cy="1355725"/>
          </a:xfrm>
          <a:prstGeom prst="rect">
            <a:avLst/>
          </a:prstGeom>
          <a:noFill/>
          <a:ln w="9525">
            <a:noFill/>
            <a:miter lim="800000"/>
            <a:headEnd/>
            <a:tailEnd/>
          </a:ln>
        </p:spPr>
        <p:txBody>
          <a:bodyPr wrap="none" anchor="ctr">
            <a:spAutoFit/>
          </a:bodyPr>
          <a:lstStyle/>
          <a:p>
            <a:endParaRPr lang="en-GB" altLang="sk-SK" dirty="0">
              <a:latin typeface="Gill Sans MT" panose="020B0502020104020203" pitchFamily="34" charset="-18"/>
            </a:endParaRPr>
          </a:p>
        </p:txBody>
      </p:sp>
      <p:sp>
        <p:nvSpPr>
          <p:cNvPr id="14351" name="Rectangle 1332"/>
          <p:cNvSpPr>
            <a:spLocks noChangeArrowheads="1"/>
          </p:cNvSpPr>
          <p:nvPr/>
        </p:nvSpPr>
        <p:spPr bwMode="auto">
          <a:xfrm>
            <a:off x="-8123835" y="23580968"/>
            <a:ext cx="184150" cy="1355725"/>
          </a:xfrm>
          <a:prstGeom prst="rect">
            <a:avLst/>
          </a:prstGeom>
          <a:noFill/>
          <a:ln w="9525">
            <a:noFill/>
            <a:miter lim="800000"/>
            <a:headEnd/>
            <a:tailEnd/>
          </a:ln>
        </p:spPr>
        <p:txBody>
          <a:bodyPr wrap="none" anchor="ctr">
            <a:spAutoFit/>
          </a:bodyPr>
          <a:lstStyle/>
          <a:p>
            <a:endParaRPr lang="en-GB" altLang="sk-SK" dirty="0">
              <a:latin typeface="Gill Sans MT" panose="020B0502020104020203" pitchFamily="34" charset="-18"/>
            </a:endParaRPr>
          </a:p>
        </p:txBody>
      </p:sp>
      <p:sp>
        <p:nvSpPr>
          <p:cNvPr id="14352" name="Rectangle 1339"/>
          <p:cNvSpPr>
            <a:spLocks noChangeArrowheads="1"/>
          </p:cNvSpPr>
          <p:nvPr/>
        </p:nvSpPr>
        <p:spPr bwMode="auto">
          <a:xfrm>
            <a:off x="-8123835" y="23590493"/>
            <a:ext cx="184150" cy="1355725"/>
          </a:xfrm>
          <a:prstGeom prst="rect">
            <a:avLst/>
          </a:prstGeom>
          <a:noFill/>
          <a:ln w="9525">
            <a:noFill/>
            <a:miter lim="800000"/>
            <a:headEnd/>
            <a:tailEnd/>
          </a:ln>
        </p:spPr>
        <p:txBody>
          <a:bodyPr wrap="none" anchor="ctr">
            <a:spAutoFit/>
          </a:bodyPr>
          <a:lstStyle/>
          <a:p>
            <a:endParaRPr lang="en-GB" altLang="sk-SK" dirty="0">
              <a:latin typeface="Gill Sans MT" panose="020B0502020104020203" pitchFamily="34" charset="-18"/>
            </a:endParaRPr>
          </a:p>
        </p:txBody>
      </p:sp>
      <p:sp>
        <p:nvSpPr>
          <p:cNvPr id="14353" name="Rectangle 1341"/>
          <p:cNvSpPr>
            <a:spLocks noChangeArrowheads="1"/>
          </p:cNvSpPr>
          <p:nvPr/>
        </p:nvSpPr>
        <p:spPr bwMode="auto">
          <a:xfrm>
            <a:off x="-8123835" y="23590493"/>
            <a:ext cx="184150" cy="1355725"/>
          </a:xfrm>
          <a:prstGeom prst="rect">
            <a:avLst/>
          </a:prstGeom>
          <a:noFill/>
          <a:ln w="9525">
            <a:noFill/>
            <a:miter lim="800000"/>
            <a:headEnd/>
            <a:tailEnd/>
          </a:ln>
        </p:spPr>
        <p:txBody>
          <a:bodyPr wrap="none" anchor="ctr">
            <a:spAutoFit/>
          </a:bodyPr>
          <a:lstStyle/>
          <a:p>
            <a:endParaRPr lang="en-GB" altLang="sk-SK" dirty="0">
              <a:latin typeface="Gill Sans MT" panose="020B0502020104020203" pitchFamily="34" charset="-18"/>
            </a:endParaRPr>
          </a:p>
        </p:txBody>
      </p:sp>
      <p:sp>
        <p:nvSpPr>
          <p:cNvPr id="14354" name="Rectangle 1343"/>
          <p:cNvSpPr>
            <a:spLocks noChangeArrowheads="1"/>
          </p:cNvSpPr>
          <p:nvPr/>
        </p:nvSpPr>
        <p:spPr bwMode="auto">
          <a:xfrm>
            <a:off x="-8123835" y="23561918"/>
            <a:ext cx="184150" cy="1355725"/>
          </a:xfrm>
          <a:prstGeom prst="rect">
            <a:avLst/>
          </a:prstGeom>
          <a:noFill/>
          <a:ln w="9525">
            <a:noFill/>
            <a:miter lim="800000"/>
            <a:headEnd/>
            <a:tailEnd/>
          </a:ln>
        </p:spPr>
        <p:txBody>
          <a:bodyPr wrap="none" anchor="ctr">
            <a:spAutoFit/>
          </a:bodyPr>
          <a:lstStyle/>
          <a:p>
            <a:endParaRPr lang="en-GB" altLang="sk-SK" dirty="0">
              <a:latin typeface="Gill Sans MT" panose="020B0502020104020203" pitchFamily="34" charset="-18"/>
            </a:endParaRPr>
          </a:p>
        </p:txBody>
      </p:sp>
      <p:sp>
        <p:nvSpPr>
          <p:cNvPr id="2" name="Obdĺžnik 1"/>
          <p:cNvSpPr>
            <a:spLocks noChangeAspect="1"/>
          </p:cNvSpPr>
          <p:nvPr/>
        </p:nvSpPr>
        <p:spPr>
          <a:xfrm>
            <a:off x="8458278" y="15571615"/>
            <a:ext cx="4788000" cy="290849"/>
          </a:xfrm>
          <a:prstGeom prst="rect">
            <a:avLst/>
          </a:prstGeom>
        </p:spPr>
        <p:txBody>
          <a:bodyPr wrap="square">
            <a:spAutoFit/>
          </a:bodyPr>
          <a:lstStyle/>
          <a:p>
            <a:pPr algn="just"/>
            <a:endParaRPr lang="en-GB" sz="2100" dirty="0"/>
          </a:p>
        </p:txBody>
      </p:sp>
      <p:sp>
        <p:nvSpPr>
          <p:cNvPr id="14340" name="Obdĺžnik 11"/>
          <p:cNvSpPr>
            <a:spLocks noChangeArrowheads="1"/>
          </p:cNvSpPr>
          <p:nvPr/>
        </p:nvSpPr>
        <p:spPr bwMode="auto">
          <a:xfrm>
            <a:off x="727635" y="694954"/>
            <a:ext cx="29052000" cy="5354236"/>
          </a:xfrm>
          <a:prstGeom prst="rect">
            <a:avLst/>
          </a:prstGeom>
          <a:noFill/>
          <a:ln w="57150" algn="ctr">
            <a:solidFill>
              <a:schemeClr val="tx1"/>
            </a:solidFill>
            <a:round/>
            <a:headEnd/>
            <a:tailEnd/>
          </a:ln>
        </p:spPr>
        <p:txBody>
          <a:bodyPr/>
          <a:lstStyle/>
          <a:p>
            <a:pPr defTabSz="2940050"/>
            <a:endParaRPr lang="en-GB" altLang="sk-SK" sz="5200" dirty="0">
              <a:latin typeface="Gill Sans MT" panose="020B0502020104020203" pitchFamily="34" charset="-18"/>
            </a:endParaRPr>
          </a:p>
        </p:txBody>
      </p:sp>
      <p:sp>
        <p:nvSpPr>
          <p:cNvPr id="14349" name="Rectangle 890"/>
          <p:cNvSpPr>
            <a:spLocks noChangeArrowheads="1"/>
          </p:cNvSpPr>
          <p:nvPr/>
        </p:nvSpPr>
        <p:spPr bwMode="auto">
          <a:xfrm>
            <a:off x="727635" y="6049190"/>
            <a:ext cx="29052000" cy="35661328"/>
          </a:xfrm>
          <a:prstGeom prst="rect">
            <a:avLst/>
          </a:prstGeom>
          <a:noFill/>
          <a:ln w="53975">
            <a:solidFill>
              <a:schemeClr val="tx1"/>
            </a:solidFill>
            <a:miter lim="800000"/>
            <a:headEnd/>
            <a:tailEnd/>
          </a:ln>
        </p:spPr>
        <p:txBody>
          <a:bodyPr wrap="none" anchor="ctr"/>
          <a:lstStyle/>
          <a:p>
            <a:endParaRPr lang="en-GB" altLang="sk-SK" dirty="0">
              <a:latin typeface="Gill Sans MT" panose="020B0502020104020203" pitchFamily="34" charset="-18"/>
            </a:endParaRPr>
          </a:p>
        </p:txBody>
      </p:sp>
      <p:sp>
        <p:nvSpPr>
          <p:cNvPr id="14344" name="Text Box 871"/>
          <p:cNvSpPr txBox="1">
            <a:spLocks noChangeArrowheads="1"/>
          </p:cNvSpPr>
          <p:nvPr/>
        </p:nvSpPr>
        <p:spPr bwMode="auto">
          <a:xfrm>
            <a:off x="942920" y="38019526"/>
            <a:ext cx="3494617" cy="738664"/>
          </a:xfrm>
          <a:prstGeom prst="rect">
            <a:avLst/>
          </a:prstGeom>
          <a:noFill/>
          <a:ln w="9525">
            <a:noFill/>
            <a:miter lim="800000"/>
            <a:headEnd/>
            <a:tailEnd/>
          </a:ln>
        </p:spPr>
        <p:txBody>
          <a:bodyPr wrap="square">
            <a:spAutoFit/>
          </a:bodyPr>
          <a:lstStyle/>
          <a:p>
            <a:pPr defTabSz="2940050"/>
            <a:r>
              <a:rPr lang="sk-SK" altLang="sk-SK" sz="4200" b="1" dirty="0" err="1">
                <a:latin typeface="Gill Sans MT" panose="020B0502020104020203" pitchFamily="34" charset="-18"/>
              </a:rPr>
              <a:t>References</a:t>
            </a:r>
            <a:endParaRPr lang="en-GB" altLang="sk-SK" sz="4200" b="1" dirty="0">
              <a:latin typeface="Gill Sans MT" panose="020B0502020104020203" pitchFamily="34" charset="-18"/>
            </a:endParaRPr>
          </a:p>
        </p:txBody>
      </p:sp>
      <p:sp>
        <p:nvSpPr>
          <p:cNvPr id="14347" name="Rectangle 879"/>
          <p:cNvSpPr>
            <a:spLocks noChangeArrowheads="1"/>
          </p:cNvSpPr>
          <p:nvPr/>
        </p:nvSpPr>
        <p:spPr bwMode="auto">
          <a:xfrm>
            <a:off x="738387" y="37989714"/>
            <a:ext cx="23088401" cy="3720804"/>
          </a:xfrm>
          <a:prstGeom prst="rect">
            <a:avLst/>
          </a:prstGeom>
          <a:noFill/>
          <a:ln w="12700">
            <a:solidFill>
              <a:schemeClr val="tx1"/>
            </a:solidFill>
            <a:miter lim="800000"/>
            <a:headEnd/>
            <a:tailEnd/>
          </a:ln>
        </p:spPr>
        <p:txBody>
          <a:bodyPr wrap="none" anchor="ctr"/>
          <a:lstStyle/>
          <a:p>
            <a:endParaRPr lang="en-GB" altLang="sk-SK" dirty="0">
              <a:latin typeface="Gill Sans MT" panose="020B0502020104020203" pitchFamily="34" charset="-18"/>
            </a:endParaRPr>
          </a:p>
        </p:txBody>
      </p:sp>
      <p:sp>
        <p:nvSpPr>
          <p:cNvPr id="14345" name="Text Box 872"/>
          <p:cNvSpPr txBox="1">
            <a:spLocks noChangeArrowheads="1"/>
          </p:cNvSpPr>
          <p:nvPr/>
        </p:nvSpPr>
        <p:spPr bwMode="auto">
          <a:xfrm>
            <a:off x="24018798" y="38020766"/>
            <a:ext cx="5738813" cy="769441"/>
          </a:xfrm>
          <a:prstGeom prst="rect">
            <a:avLst/>
          </a:prstGeom>
          <a:noFill/>
          <a:ln w="9525">
            <a:noFill/>
            <a:miter lim="800000"/>
            <a:headEnd/>
            <a:tailEnd/>
          </a:ln>
        </p:spPr>
        <p:txBody>
          <a:bodyPr wrap="square">
            <a:spAutoFit/>
          </a:bodyPr>
          <a:lstStyle/>
          <a:p>
            <a:pPr defTabSz="2940050"/>
            <a:r>
              <a:rPr lang="sk-SK" altLang="sk-SK" sz="4400" b="1" dirty="0" err="1">
                <a:latin typeface="Gill Sans MT" panose="020B0502020104020203" pitchFamily="34" charset="-18"/>
              </a:rPr>
              <a:t>Acknowledgements</a:t>
            </a:r>
            <a:endParaRPr lang="en-GB" altLang="sk-SK" sz="4400" b="1" dirty="0">
              <a:latin typeface="Gill Sans MT" panose="020B0502020104020203" pitchFamily="34" charset="-18"/>
            </a:endParaRPr>
          </a:p>
        </p:txBody>
      </p:sp>
      <p:sp>
        <p:nvSpPr>
          <p:cNvPr id="14346" name="Rectangle 877"/>
          <p:cNvSpPr>
            <a:spLocks noChangeArrowheads="1"/>
          </p:cNvSpPr>
          <p:nvPr/>
        </p:nvSpPr>
        <p:spPr bwMode="auto">
          <a:xfrm>
            <a:off x="23823613" y="37989714"/>
            <a:ext cx="5924550" cy="3720804"/>
          </a:xfrm>
          <a:prstGeom prst="rect">
            <a:avLst/>
          </a:prstGeom>
          <a:noFill/>
          <a:ln w="12700">
            <a:solidFill>
              <a:schemeClr val="tx1"/>
            </a:solidFill>
            <a:miter lim="800000"/>
            <a:headEnd/>
            <a:tailEnd/>
          </a:ln>
        </p:spPr>
        <p:txBody>
          <a:bodyPr wrap="none" anchor="ctr"/>
          <a:lstStyle/>
          <a:p>
            <a:endParaRPr lang="en-GB" altLang="sk-SK" dirty="0">
              <a:latin typeface="Gill Sans MT" panose="020B0502020104020203" pitchFamily="34" charset="-18"/>
            </a:endParaRPr>
          </a:p>
        </p:txBody>
      </p:sp>
      <p:pic>
        <p:nvPicPr>
          <p:cNvPr id="14357" name="Picture 171"/>
          <p:cNvPicPr>
            <a:picLocks noChangeAspect="1" noChangeArrowheads="1"/>
          </p:cNvPicPr>
          <p:nvPr/>
        </p:nvPicPr>
        <p:blipFill>
          <a:blip r:embed="rId4"/>
          <a:srcRect/>
          <a:stretch>
            <a:fillRect/>
          </a:stretch>
        </p:blipFill>
        <p:spPr bwMode="auto">
          <a:xfrm>
            <a:off x="24138486" y="38906948"/>
            <a:ext cx="1730693" cy="1435418"/>
          </a:xfrm>
          <a:prstGeom prst="rect">
            <a:avLst/>
          </a:prstGeom>
          <a:noFill/>
          <a:ln w="9525">
            <a:noFill/>
            <a:miter lim="800000"/>
            <a:headEnd/>
            <a:tailEnd/>
          </a:ln>
        </p:spPr>
      </p:pic>
      <p:pic>
        <p:nvPicPr>
          <p:cNvPr id="14358" name="Picture 184" descr="http://www.nanoved.sav.sk/srda-nazov.png"/>
          <p:cNvPicPr>
            <a:picLocks noChangeAspect="1" noChangeArrowheads="1"/>
          </p:cNvPicPr>
          <p:nvPr/>
        </p:nvPicPr>
        <p:blipFill>
          <a:blip r:embed="rId5"/>
          <a:srcRect/>
          <a:stretch>
            <a:fillRect/>
          </a:stretch>
        </p:blipFill>
        <p:spPr bwMode="auto">
          <a:xfrm>
            <a:off x="26029020" y="38929917"/>
            <a:ext cx="3584575" cy="1273175"/>
          </a:xfrm>
          <a:prstGeom prst="rect">
            <a:avLst/>
          </a:prstGeom>
          <a:noFill/>
          <a:ln w="9525">
            <a:noFill/>
            <a:miter lim="800000"/>
            <a:headEnd/>
            <a:tailEnd/>
          </a:ln>
        </p:spPr>
      </p:pic>
      <p:sp>
        <p:nvSpPr>
          <p:cNvPr id="130" name="Text Box 1463">
            <a:extLst>
              <a:ext uri="{FF2B5EF4-FFF2-40B4-BE49-F238E27FC236}">
                <a16:creationId xmlns:a16="http://schemas.microsoft.com/office/drawing/2014/main" id="{AAA6F3B4-3587-4180-8777-2FB3C4C04BBB}"/>
              </a:ext>
            </a:extLst>
          </p:cNvPr>
          <p:cNvSpPr txBox="1">
            <a:spLocks noChangeArrowheads="1"/>
          </p:cNvSpPr>
          <p:nvPr/>
        </p:nvSpPr>
        <p:spPr bwMode="auto">
          <a:xfrm>
            <a:off x="24038219" y="40502108"/>
            <a:ext cx="5431360" cy="1064394"/>
          </a:xfrm>
          <a:prstGeom prst="rect">
            <a:avLst/>
          </a:prstGeom>
          <a:noFill/>
          <a:ln w="9525">
            <a:noFill/>
            <a:miter lim="800000"/>
            <a:headEnd/>
            <a:tailEnd/>
          </a:ln>
        </p:spPr>
        <p:txBody>
          <a:bodyPr wrap="square">
            <a:spAutoFit/>
          </a:bodyPr>
          <a:lstStyle/>
          <a:p>
            <a:pPr algn="just">
              <a:lnSpc>
                <a:spcPct val="107000"/>
              </a:lnSpc>
              <a:spcAft>
                <a:spcPts val="800"/>
              </a:spcAft>
            </a:pPr>
            <a:r>
              <a:rPr lang="sk-SK" sz="1500" i="1" dirty="0" err="1">
                <a:latin typeface="Gill Sans MT" panose="020B0502020104020203" pitchFamily="34" charset="-18"/>
                <a:ea typeface="Calibri" panose="020F0502020204030204" pitchFamily="34" charset="0"/>
                <a:cs typeface="Times New Roman" panose="02020603050405020304" pitchFamily="18" charset="0"/>
              </a:rPr>
              <a:t>The</a:t>
            </a:r>
            <a:r>
              <a:rPr lang="sk-SK" sz="1500" i="1" dirty="0">
                <a:latin typeface="Gill Sans MT" panose="020B0502020104020203" pitchFamily="34" charset="-18"/>
                <a:ea typeface="Calibri" panose="020F0502020204030204" pitchFamily="34" charset="0"/>
                <a:cs typeface="Times New Roman" panose="02020603050405020304" pitchFamily="18" charset="0"/>
              </a:rPr>
              <a:t>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presented</a:t>
            </a:r>
            <a:r>
              <a:rPr lang="sk-SK" sz="1500" i="1" dirty="0">
                <a:latin typeface="Gill Sans MT" panose="020B0502020104020203" pitchFamily="34" charset="-18"/>
                <a:ea typeface="Calibri" panose="020F0502020204030204" pitchFamily="34" charset="0"/>
                <a:cs typeface="Times New Roman" panose="02020603050405020304" pitchFamily="18" charset="0"/>
              </a:rPr>
              <a:t>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research</a:t>
            </a:r>
            <a:r>
              <a:rPr lang="sk-SK" sz="1500" i="1" dirty="0">
                <a:latin typeface="Gill Sans MT" panose="020B0502020104020203" pitchFamily="34" charset="-18"/>
                <a:ea typeface="Calibri" panose="020F0502020204030204" pitchFamily="34" charset="0"/>
                <a:cs typeface="Times New Roman" panose="02020603050405020304" pitchFamily="18" charset="0"/>
              </a:rPr>
              <a:t> study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was</a:t>
            </a:r>
            <a:r>
              <a:rPr lang="sk-SK" sz="1500" i="1" dirty="0">
                <a:latin typeface="Gill Sans MT" panose="020B0502020104020203" pitchFamily="34" charset="-18"/>
                <a:ea typeface="Calibri" panose="020F0502020204030204" pitchFamily="34" charset="0"/>
                <a:cs typeface="Times New Roman" panose="02020603050405020304" pitchFamily="18" charset="0"/>
              </a:rPr>
              <a:t>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granted</a:t>
            </a:r>
            <a:r>
              <a:rPr lang="sk-SK" sz="1500" i="1" dirty="0">
                <a:latin typeface="Gill Sans MT" panose="020B0502020104020203" pitchFamily="34" charset="-18"/>
                <a:ea typeface="Calibri" panose="020F0502020204030204" pitchFamily="34" charset="0"/>
                <a:cs typeface="Times New Roman" panose="02020603050405020304" pitchFamily="18" charset="0"/>
              </a:rPr>
              <a:t> by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projects</a:t>
            </a:r>
            <a:r>
              <a:rPr lang="sk-SK" sz="1500" i="1" dirty="0">
                <a:latin typeface="Gill Sans MT" panose="020B0502020104020203" pitchFamily="34" charset="-18"/>
                <a:ea typeface="Calibri" panose="020F0502020204030204" pitchFamily="34" charset="0"/>
                <a:cs typeface="Times New Roman" panose="02020603050405020304" pitchFamily="18" charset="0"/>
              </a:rPr>
              <a:t> APVV SK-CN-RD-18-0015, KEGA 007UPJŠ-4/2017 and VEGA 1/0839/18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solved</a:t>
            </a:r>
            <a:r>
              <a:rPr lang="sk-SK" sz="1500" i="1" dirty="0">
                <a:latin typeface="Gill Sans MT" panose="020B0502020104020203" pitchFamily="34" charset="-18"/>
                <a:ea typeface="Calibri" panose="020F0502020204030204" pitchFamily="34" charset="0"/>
                <a:cs typeface="Times New Roman" panose="02020603050405020304" pitchFamily="18" charset="0"/>
              </a:rPr>
              <a:t> at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the</a:t>
            </a:r>
            <a:r>
              <a:rPr lang="sk-SK" sz="1500" i="1" dirty="0">
                <a:latin typeface="Gill Sans MT" panose="020B0502020104020203" pitchFamily="34" charset="-18"/>
                <a:ea typeface="Calibri" panose="020F0502020204030204" pitchFamily="34" charset="0"/>
                <a:cs typeface="Times New Roman" panose="02020603050405020304" pitchFamily="18" charset="0"/>
              </a:rPr>
              <a:t>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Institute</a:t>
            </a:r>
            <a:r>
              <a:rPr lang="sk-SK" sz="1500" i="1" dirty="0">
                <a:latin typeface="Gill Sans MT" panose="020B0502020104020203" pitchFamily="34" charset="-18"/>
                <a:ea typeface="Calibri" panose="020F0502020204030204" pitchFamily="34" charset="0"/>
                <a:cs typeface="Times New Roman" panose="02020603050405020304" pitchFamily="18" charset="0"/>
              </a:rPr>
              <a:t> of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Geography</a:t>
            </a:r>
            <a:r>
              <a:rPr lang="sk-SK" sz="1500" i="1" dirty="0">
                <a:latin typeface="Gill Sans MT" panose="020B0502020104020203" pitchFamily="34" charset="-18"/>
                <a:ea typeface="Calibri" panose="020F0502020204030204" pitchFamily="34" charset="0"/>
                <a:cs typeface="Times New Roman" panose="02020603050405020304" pitchFamily="18" charset="0"/>
              </a:rPr>
              <a:t> of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the</a:t>
            </a:r>
            <a:r>
              <a:rPr lang="sk-SK" sz="1500" i="1" dirty="0">
                <a:latin typeface="Gill Sans MT" panose="020B0502020104020203" pitchFamily="34" charset="-18"/>
                <a:ea typeface="Calibri" panose="020F0502020204030204" pitchFamily="34" charset="0"/>
                <a:cs typeface="Times New Roman" panose="02020603050405020304" pitchFamily="18" charset="0"/>
              </a:rPr>
              <a:t>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Faculty</a:t>
            </a:r>
            <a:r>
              <a:rPr lang="sk-SK" sz="1500" i="1" dirty="0">
                <a:latin typeface="Gill Sans MT" panose="020B0502020104020203" pitchFamily="34" charset="-18"/>
                <a:ea typeface="Calibri" panose="020F0502020204030204" pitchFamily="34" charset="0"/>
                <a:cs typeface="Times New Roman" panose="02020603050405020304" pitchFamily="18" charset="0"/>
              </a:rPr>
              <a:t> of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Science</a:t>
            </a:r>
            <a:r>
              <a:rPr lang="sk-SK" sz="1500" i="1" dirty="0">
                <a:latin typeface="Gill Sans MT" panose="020B0502020104020203" pitchFamily="34" charset="-18"/>
                <a:ea typeface="Calibri" panose="020F0502020204030204" pitchFamily="34" charset="0"/>
                <a:cs typeface="Times New Roman" panose="02020603050405020304" pitchFamily="18" charset="0"/>
              </a:rPr>
              <a:t>, Pavol Jozef Šafárik </a:t>
            </a:r>
            <a:r>
              <a:rPr lang="sk-SK" sz="1500" i="1" dirty="0" err="1">
                <a:latin typeface="Gill Sans MT" panose="020B0502020104020203" pitchFamily="34" charset="-18"/>
                <a:ea typeface="Calibri" panose="020F0502020204030204" pitchFamily="34" charset="0"/>
                <a:cs typeface="Times New Roman" panose="02020603050405020304" pitchFamily="18" charset="0"/>
              </a:rPr>
              <a:t>University</a:t>
            </a:r>
            <a:r>
              <a:rPr lang="sk-SK" sz="1500" i="1" dirty="0">
                <a:latin typeface="Gill Sans MT" panose="020B0502020104020203" pitchFamily="34" charset="-18"/>
                <a:ea typeface="Calibri" panose="020F0502020204030204" pitchFamily="34" charset="0"/>
                <a:cs typeface="Times New Roman" panose="02020603050405020304" pitchFamily="18" charset="0"/>
              </a:rPr>
              <a:t> in Košice, Slovakia.</a:t>
            </a:r>
            <a:endParaRPr lang="sk-SK" sz="1500" dirty="0">
              <a:latin typeface="Gill Sans MT" panose="020B0502020104020203" pitchFamily="34" charset="-18"/>
              <a:ea typeface="Calibri" panose="020F0502020204030204" pitchFamily="34" charset="0"/>
              <a:cs typeface="Times New Roman" panose="02020603050405020304" pitchFamily="18" charset="0"/>
            </a:endParaRPr>
          </a:p>
        </p:txBody>
      </p:sp>
      <p:grpSp>
        <p:nvGrpSpPr>
          <p:cNvPr id="14371" name="Skupina 14370"/>
          <p:cNvGrpSpPr/>
          <p:nvPr/>
        </p:nvGrpSpPr>
        <p:grpSpPr>
          <a:xfrm>
            <a:off x="6836400" y="13296539"/>
            <a:ext cx="8159976" cy="357241"/>
            <a:chOff x="6905244" y="13741068"/>
            <a:chExt cx="8159976" cy="357241"/>
          </a:xfrm>
        </p:grpSpPr>
        <p:sp>
          <p:nvSpPr>
            <p:cNvPr id="150" name="Text Box 146"/>
            <p:cNvSpPr txBox="1">
              <a:spLocks noChangeArrowheads="1"/>
            </p:cNvSpPr>
            <p:nvPr/>
          </p:nvSpPr>
          <p:spPr bwMode="auto">
            <a:xfrm>
              <a:off x="6914817" y="13741068"/>
              <a:ext cx="8104014" cy="338554"/>
            </a:xfrm>
            <a:prstGeom prst="rect">
              <a:avLst/>
            </a:prstGeom>
            <a:noFill/>
            <a:ln w="9525">
              <a:noFill/>
              <a:miter lim="800000"/>
              <a:headEnd/>
              <a:tailEnd/>
            </a:ln>
            <a:effectLst/>
          </p:spPr>
          <p:txBody>
            <a:bodyPr wrap="square">
              <a:spAutoFit/>
            </a:bodyPr>
            <a:lstStyle/>
            <a:p>
              <a:pPr algn="r" defTabSz="2940050"/>
              <a:r>
                <a:rPr lang="sk-SK" altLang="sk-SK" sz="1600" spc="-10" dirty="0">
                  <a:solidFill>
                    <a:schemeClr val="tx1">
                      <a:lumMod val="75000"/>
                      <a:lumOff val="25000"/>
                    </a:schemeClr>
                  </a:solidFill>
                  <a:latin typeface="Gill Sans MT" panose="020B0502020104020203" pitchFamily="34" charset="-18"/>
                  <a:cs typeface="Times New Roman" panose="02020603050405020304" pitchFamily="18" charset="0"/>
                </a:rPr>
                <a:t>A</a:t>
              </a:r>
              <a:endParaRPr lang="en-GB" altLang="sk-SK" sz="1600" i="1" dirty="0">
                <a:solidFill>
                  <a:schemeClr val="tx1">
                    <a:lumMod val="75000"/>
                    <a:lumOff val="25000"/>
                  </a:schemeClr>
                </a:solidFill>
                <a:latin typeface="Gill Sans MT" panose="020B0502020104020203" pitchFamily="34" charset="-18"/>
              </a:endParaRPr>
            </a:p>
          </p:txBody>
        </p:sp>
        <p:cxnSp>
          <p:nvCxnSpPr>
            <p:cNvPr id="151" name="Zalomená spojnica 150"/>
            <p:cNvCxnSpPr/>
            <p:nvPr/>
          </p:nvCxnSpPr>
          <p:spPr>
            <a:xfrm rot="10800000" flipV="1">
              <a:off x="6905244" y="13753451"/>
              <a:ext cx="8159976" cy="344858"/>
            </a:xfrm>
            <a:prstGeom prst="bentConnector3">
              <a:avLst>
                <a:gd name="adj1" fmla="val 40"/>
              </a:avLst>
            </a:prstGeom>
            <a:ln w="3175">
              <a:solidFill>
                <a:schemeClr val="bg1">
                  <a:lumMod val="85000"/>
                </a:schemeClr>
              </a:solidFill>
            </a:ln>
            <a:effectLst>
              <a:outerShdw blurRad="50800" dist="38100" dir="5400000" algn="ctr" rotWithShape="0">
                <a:schemeClr val="bg1"/>
              </a:outerShdw>
            </a:effectLst>
          </p:spPr>
          <p:style>
            <a:lnRef idx="1">
              <a:schemeClr val="dk1"/>
            </a:lnRef>
            <a:fillRef idx="0">
              <a:schemeClr val="dk1"/>
            </a:fillRef>
            <a:effectRef idx="0">
              <a:schemeClr val="dk1"/>
            </a:effectRef>
            <a:fontRef idx="minor">
              <a:schemeClr val="tx1"/>
            </a:fontRef>
          </p:style>
        </p:cxnSp>
      </p:grpSp>
      <p:pic>
        <p:nvPicPr>
          <p:cNvPr id="14392" name="Obrázok 1439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4286" y="2214470"/>
            <a:ext cx="3746974" cy="4601507"/>
          </a:xfrm>
          <a:prstGeom prst="rect">
            <a:avLst/>
          </a:prstGeom>
        </p:spPr>
      </p:pic>
      <p:sp>
        <p:nvSpPr>
          <p:cNvPr id="77" name="Text Box 143"/>
          <p:cNvSpPr txBox="1">
            <a:spLocks noChangeArrowheads="1"/>
          </p:cNvSpPr>
          <p:nvPr/>
        </p:nvSpPr>
        <p:spPr bwMode="auto">
          <a:xfrm>
            <a:off x="982537" y="6286299"/>
            <a:ext cx="28400415" cy="707886"/>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defTabSz="2940050"/>
            <a:r>
              <a:rPr lang="sk-SK" altLang="sk-SK" sz="4000" b="1" dirty="0" err="1">
                <a:latin typeface="Gill Sans MT" panose="020B0502020104020203" pitchFamily="34" charset="-18"/>
              </a:rPr>
              <a:t>Research</a:t>
            </a:r>
            <a:r>
              <a:rPr lang="sk-SK" altLang="sk-SK" sz="4000" b="1" dirty="0">
                <a:latin typeface="Gill Sans MT" panose="020B0502020104020203" pitchFamily="34" charset="-18"/>
              </a:rPr>
              <a:t> </a:t>
            </a:r>
            <a:r>
              <a:rPr lang="sk-SK" altLang="sk-SK" sz="4000" b="1" dirty="0" err="1">
                <a:latin typeface="Gill Sans MT" panose="020B0502020104020203" pitchFamily="34" charset="-18"/>
              </a:rPr>
              <a:t>overview</a:t>
            </a:r>
            <a:endParaRPr lang="en-GB" altLang="sk-SK" sz="4000" b="1" dirty="0">
              <a:latin typeface="Gill Sans MT" panose="020B0502020104020203" pitchFamily="34" charset="-18"/>
            </a:endParaRPr>
          </a:p>
        </p:txBody>
      </p:sp>
      <p:sp>
        <p:nvSpPr>
          <p:cNvPr id="79" name="Obdĺžnik 78"/>
          <p:cNvSpPr/>
          <p:nvPr/>
        </p:nvSpPr>
        <p:spPr>
          <a:xfrm>
            <a:off x="944084" y="7067778"/>
            <a:ext cx="14216658" cy="2167132"/>
          </a:xfrm>
          <a:prstGeom prst="rect">
            <a:avLst/>
          </a:prstGeom>
        </p:spPr>
        <p:txBody>
          <a:bodyPr wrap="square">
            <a:spAutoFit/>
          </a:bodyPr>
          <a:lstStyle/>
          <a:p>
            <a:pPr algn="just">
              <a:lnSpc>
                <a:spcPct val="107000"/>
              </a:lnSpc>
              <a:spcAft>
                <a:spcPts val="800"/>
              </a:spcAft>
            </a:pPr>
            <a:r>
              <a:rPr lang="en-US" sz="2100" dirty="0">
                <a:latin typeface="Gill Sans MT" panose="020B0502020104020203" pitchFamily="34" charset="-18"/>
                <a:ea typeface="Calibri" panose="020F0502020204030204" pitchFamily="34" charset="0"/>
                <a:cs typeface="Times New Roman" panose="02020603050405020304" pitchFamily="18" charset="0"/>
              </a:rPr>
              <a:t>Current climate changes on a global scale require an optimal estimate of heat transfer in a complex urban environment</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as a part of the requirements for optimal urban planning in the conditions of a smart city. Urban greenery has a</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considerable impact on the cooling of the urban environment during thermal waves.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Sentinel-2 </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E</a:t>
            </a:r>
            <a:r>
              <a:rPr lang="en-US" sz="2100" dirty="0" err="1" smtClean="0">
                <a:latin typeface="Gill Sans MT" panose="020B0502020104020203" pitchFamily="34" charset="-18"/>
                <a:ea typeface="Calibri" panose="020F0502020204030204" pitchFamily="34" charset="0"/>
                <a:cs typeface="Times New Roman" panose="02020603050405020304" pitchFamily="18" charset="0"/>
              </a:rPr>
              <a:t>arth</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 observation</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mission </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of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the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European Space Agency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provides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global</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coverage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of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multispectral</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data</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with</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relatively</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high spatial and temporal</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resolution.</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3D city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models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derived</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from</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lidar</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or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photogrammetric</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data</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can</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be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used</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to model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3D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geometry</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in a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very</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high</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spatial</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reosolution</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to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asses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income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of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solar</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irradiation</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a:latin typeface="Gill Sans MT" panose="020B0502020104020203" pitchFamily="34" charset="-18"/>
                <a:ea typeface="Calibri" panose="020F0502020204030204" pitchFamily="34" charset="0"/>
                <a:cs typeface="Times New Roman" panose="02020603050405020304" pitchFamily="18" charset="0"/>
              </a:rPr>
              <a:t>Combining</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sk-SK" sz="2100" dirty="0" err="1">
                <a:latin typeface="Gill Sans MT" panose="020B0502020104020203" pitchFamily="34" charset="-18"/>
                <a:ea typeface="Calibri" panose="020F0502020204030204" pitchFamily="34" charset="0"/>
                <a:cs typeface="Times New Roman" panose="02020603050405020304" pitchFamily="18" charset="0"/>
              </a:rPr>
              <a:t>such</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sk-SK" sz="2100" dirty="0" err="1">
                <a:latin typeface="Gill Sans MT" panose="020B0502020104020203" pitchFamily="34" charset="-18"/>
                <a:ea typeface="Calibri" panose="020F0502020204030204" pitchFamily="34" charset="0"/>
                <a:cs typeface="Times New Roman" panose="02020603050405020304" pitchFamily="18" charset="0"/>
              </a:rPr>
              <a:t>data</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could become a means for quantified assessment different</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urban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scenarios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endParaRPr lang="en-GB" sz="2100" dirty="0">
              <a:latin typeface="Gill Sans MT" panose="020B0502020104020203" pitchFamily="34" charset="-18"/>
            </a:endParaRPr>
          </a:p>
        </p:txBody>
      </p:sp>
      <p:sp>
        <p:nvSpPr>
          <p:cNvPr id="153" name="Text Box 146"/>
          <p:cNvSpPr txBox="1">
            <a:spLocks noChangeArrowheads="1"/>
          </p:cNvSpPr>
          <p:nvPr/>
        </p:nvSpPr>
        <p:spPr bwMode="auto">
          <a:xfrm>
            <a:off x="6455630" y="14059446"/>
            <a:ext cx="8566291" cy="1323439"/>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defTabSz="2940050"/>
            <a:r>
              <a:rPr lang="en-US" sz="1600" dirty="0">
                <a:latin typeface="Gill Sans MT" panose="020B0502020104020203" pitchFamily="34" charset="-18"/>
              </a:rPr>
              <a:t>Location of the study area in the city of </a:t>
            </a:r>
            <a:r>
              <a:rPr lang="en-US" sz="1600" dirty="0" err="1">
                <a:latin typeface="Gill Sans MT" panose="020B0502020104020203" pitchFamily="34" charset="-18"/>
              </a:rPr>
              <a:t>Košice</a:t>
            </a:r>
            <a:r>
              <a:rPr lang="en-US" sz="1600" dirty="0">
                <a:latin typeface="Gill Sans MT" panose="020B0502020104020203" pitchFamily="34" charset="-18"/>
              </a:rPr>
              <a:t>, Slovakia with the surveyed sites. The cyan line outlines the area subject to airborne </a:t>
            </a:r>
            <a:r>
              <a:rPr lang="en-US" sz="1600" dirty="0" err="1">
                <a:latin typeface="Gill Sans MT" panose="020B0502020104020203" pitchFamily="34" charset="-18"/>
              </a:rPr>
              <a:t>lidar</a:t>
            </a:r>
            <a:r>
              <a:rPr lang="en-US" sz="1600" dirty="0">
                <a:latin typeface="Gill Sans MT" panose="020B0502020104020203" pitchFamily="34" charset="-18"/>
              </a:rPr>
              <a:t> and photogrammetric mapping in a single mission, time series of the Sentinel-2 image coverage. The red outline delineates four sites selected for repeated terrestrial laser scanning of urban vegetation. The background maps are </a:t>
            </a:r>
            <a:r>
              <a:rPr lang="sk-SK" sz="1600" dirty="0">
                <a:latin typeface="Gill Sans MT" panose="020B0502020104020203" pitchFamily="34" charset="-18"/>
              </a:rPr>
              <a:t/>
            </a:r>
            <a:br>
              <a:rPr lang="sk-SK" sz="1600" dirty="0">
                <a:latin typeface="Gill Sans MT" panose="020B0502020104020203" pitchFamily="34" charset="-18"/>
              </a:rPr>
            </a:br>
            <a:r>
              <a:rPr lang="en-US" sz="1600" dirty="0">
                <a:latin typeface="Gill Sans MT" panose="020B0502020104020203" pitchFamily="34" charset="-18"/>
              </a:rPr>
              <a:t>© Copernicus, Sentinel-2A image acquired on September 7, 2016</a:t>
            </a:r>
            <a:endParaRPr lang="en-GB" altLang="sk-SK" sz="1600" i="1" dirty="0">
              <a:solidFill>
                <a:schemeClr val="tx1">
                  <a:lumMod val="75000"/>
                  <a:lumOff val="25000"/>
                </a:schemeClr>
              </a:solidFill>
              <a:latin typeface="Gill Sans MT" panose="020B0502020104020203" pitchFamily="34" charset="-18"/>
            </a:endParaRPr>
          </a:p>
        </p:txBody>
      </p:sp>
      <p:pic>
        <p:nvPicPr>
          <p:cNvPr id="3" name="Obrázok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3921" y="9607953"/>
            <a:ext cx="8627608" cy="4265766"/>
          </a:xfrm>
          <a:prstGeom prst="rect">
            <a:avLst/>
          </a:prstGeom>
          <a:effectLst>
            <a:outerShdw blurRad="50800" dist="38100" dir="2700000" algn="tl" rotWithShape="0">
              <a:prstClr val="black">
                <a:alpha val="40000"/>
              </a:prstClr>
            </a:outerShdw>
          </a:effectLst>
        </p:spPr>
      </p:pic>
      <p:sp>
        <p:nvSpPr>
          <p:cNvPr id="94" name="Obdĺžnik 93"/>
          <p:cNvSpPr/>
          <p:nvPr/>
        </p:nvSpPr>
        <p:spPr>
          <a:xfrm>
            <a:off x="15361859" y="7062585"/>
            <a:ext cx="14005497" cy="2167132"/>
          </a:xfrm>
          <a:prstGeom prst="rect">
            <a:avLst/>
          </a:prstGeom>
        </p:spPr>
        <p:txBody>
          <a:bodyPr wrap="square">
            <a:spAutoFit/>
          </a:bodyPr>
          <a:lstStyle/>
          <a:p>
            <a:pPr algn="just">
              <a:lnSpc>
                <a:spcPct val="107000"/>
              </a:lnSpc>
              <a:spcAft>
                <a:spcPts val="800"/>
              </a:spcAft>
            </a:pPr>
            <a:r>
              <a:rPr lang="en-US" sz="2100" dirty="0" smtClean="0">
                <a:latin typeface="Gill Sans MT" panose="020B0502020104020203" pitchFamily="34" charset="-18"/>
                <a:ea typeface="Calibri" panose="020F0502020204030204" pitchFamily="34" charset="0"/>
                <a:cs typeface="Times New Roman" panose="02020603050405020304" pitchFamily="18" charset="0"/>
              </a:rPr>
              <a:t>The </a:t>
            </a:r>
            <a:r>
              <a:rPr lang="en-US" sz="2100" dirty="0">
                <a:latin typeface="Gill Sans MT" panose="020B0502020104020203" pitchFamily="34" charset="-18"/>
                <a:ea typeface="Calibri" panose="020F0502020204030204" pitchFamily="34" charset="0"/>
                <a:cs typeface="Times New Roman" panose="02020603050405020304" pitchFamily="18" charset="0"/>
              </a:rPr>
              <a:t>presented research study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focuses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on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exploiting </a:t>
            </a:r>
            <a:r>
              <a:rPr lang="en-US" sz="2100" dirty="0">
                <a:latin typeface="Gill Sans MT" panose="020B0502020104020203" pitchFamily="34" charset="-18"/>
                <a:ea typeface="Calibri" panose="020F0502020204030204" pitchFamily="34" charset="0"/>
                <a:cs typeface="Times New Roman" panose="02020603050405020304" pitchFamily="18" charset="0"/>
              </a:rPr>
              <a:t>the potential of Sentinel-2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data</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in </a:t>
            </a:r>
            <a:r>
              <a:rPr lang="en-US" sz="2100" dirty="0">
                <a:latin typeface="Gill Sans MT" panose="020B0502020104020203" pitchFamily="34" charset="-18"/>
                <a:ea typeface="Calibri" panose="020F0502020204030204" pitchFamily="34" charset="0"/>
                <a:cs typeface="Times New Roman" panose="02020603050405020304" pitchFamily="18" charset="0"/>
              </a:rPr>
              <a:t>simulating the cooling effect of urban</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greenery as </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to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support</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concept</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of a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smart </a:t>
            </a:r>
            <a:r>
              <a:rPr lang="en-US" sz="2100" dirty="0">
                <a:latin typeface="Gill Sans MT" panose="020B0502020104020203" pitchFamily="34" charset="-18"/>
                <a:ea typeface="Calibri" panose="020F0502020204030204" pitchFamily="34" charset="0"/>
                <a:cs typeface="Times New Roman" panose="02020603050405020304" pitchFamily="18" charset="0"/>
              </a:rPr>
              <a:t>city </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and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asses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s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the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life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quality. </a:t>
            </a:r>
            <a:r>
              <a:rPr lang="en-US" sz="2100" dirty="0">
                <a:latin typeface="Gill Sans MT" panose="020B0502020104020203" pitchFamily="34" charset="-18"/>
                <a:ea typeface="Calibri" panose="020F0502020204030204" pitchFamily="34" charset="0"/>
                <a:cs typeface="Times New Roman" panose="02020603050405020304" pitchFamily="18" charset="0"/>
              </a:rPr>
              <a:t>The main objective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was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to </a:t>
            </a:r>
            <a:r>
              <a:rPr lang="en-US" sz="2100" dirty="0">
                <a:latin typeface="Gill Sans MT" panose="020B0502020104020203" pitchFamily="34" charset="-18"/>
                <a:ea typeface="Calibri" panose="020F0502020204030204" pitchFamily="34" charset="0"/>
                <a:cs typeface="Times New Roman" panose="02020603050405020304" pitchFamily="18" charset="0"/>
              </a:rPr>
              <a:t>define a methodical approach for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land</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surface </a:t>
            </a:r>
            <a:r>
              <a:rPr lang="en-US" sz="2100" dirty="0">
                <a:latin typeface="Gill Sans MT" panose="020B0502020104020203" pitchFamily="34" charset="-18"/>
                <a:ea typeface="Calibri" panose="020F0502020204030204" pitchFamily="34" charset="0"/>
                <a:cs typeface="Times New Roman" panose="02020603050405020304" pitchFamily="18" charset="0"/>
              </a:rPr>
              <a:t>temperature modelling in selected urban areas</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based on the solar radiation modelling and parameterization of the land cover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properties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While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solar irradiation can be accurately calculated at a fine scale using virtual 3D city models, it is difficult to find other</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important parameters for ground</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surface modelling such as surface thermal emissivity, broadband albedo and</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evapotranspiration</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These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were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estimated</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from</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Sentinel</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2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data</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a:t>
            </a:r>
            <a:endParaRPr lang="en-GB" sz="2100" dirty="0">
              <a:latin typeface="Gill Sans MT" panose="020B0502020104020203" pitchFamily="34" charset="-18"/>
            </a:endParaRPr>
          </a:p>
        </p:txBody>
      </p:sp>
      <p:sp>
        <p:nvSpPr>
          <p:cNvPr id="97" name="Obdĺžnik 96"/>
          <p:cNvSpPr/>
          <p:nvPr/>
        </p:nvSpPr>
        <p:spPr>
          <a:xfrm>
            <a:off x="1032055" y="10494068"/>
            <a:ext cx="5119156" cy="4587731"/>
          </a:xfrm>
          <a:prstGeom prst="rect">
            <a:avLst/>
          </a:prstGeom>
        </p:spPr>
        <p:txBody>
          <a:bodyPr wrap="square">
            <a:spAutoFit/>
          </a:bodyPr>
          <a:lstStyle/>
          <a:p>
            <a:pPr algn="just">
              <a:lnSpc>
                <a:spcPct val="107000"/>
              </a:lnSpc>
              <a:spcAft>
                <a:spcPts val="800"/>
              </a:spcAft>
            </a:pP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city of </a:t>
            </a:r>
            <a:r>
              <a:rPr lang="en-US" sz="2100" dirty="0" err="1" smtClean="0">
                <a:latin typeface="Gill Sans MT" panose="020B0502020104020203" pitchFamily="34" charset="-18"/>
                <a:ea typeface="Calibri" panose="020F0502020204030204" pitchFamily="34" charset="0"/>
                <a:cs typeface="Times New Roman" panose="02020603050405020304" pitchFamily="18" charset="0"/>
              </a:rPr>
              <a:t>Košice</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 in </a:t>
            </a:r>
            <a:r>
              <a:rPr lang="en-US" sz="2100" dirty="0">
                <a:latin typeface="Gill Sans MT" panose="020B0502020104020203" pitchFamily="34" charset="-18"/>
                <a:ea typeface="Calibri" panose="020F0502020204030204" pitchFamily="34" charset="0"/>
                <a:cs typeface="Times New Roman" panose="02020603050405020304" pitchFamily="18" charset="0"/>
              </a:rPr>
              <a:t>Eastern Slovakia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is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an </a:t>
            </a:r>
            <a:r>
              <a:rPr lang="en-US" sz="2100" dirty="0">
                <a:latin typeface="Gill Sans MT" panose="020B0502020104020203" pitchFamily="34" charset="-18"/>
                <a:ea typeface="Calibri" panose="020F0502020204030204" pitchFamily="34" charset="0"/>
                <a:cs typeface="Times New Roman" panose="02020603050405020304" pitchFamily="18" charset="0"/>
              </a:rPr>
              <a:t>example of urban space typical for a</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moderate climate of Central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Europe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which</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suffer</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from</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t</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he phenomenon </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of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urban</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heat</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island</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as big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cities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err="1" smtClean="0">
                <a:latin typeface="Gill Sans MT" panose="020B0502020104020203" pitchFamily="34" charset="-18"/>
                <a:ea typeface="Calibri" panose="020F0502020204030204" pitchFamily="34" charset="0"/>
                <a:cs typeface="Times New Roman" panose="02020603050405020304" pitchFamily="18" charset="0"/>
              </a:rPr>
              <a:t>Onačillová</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and </a:t>
            </a:r>
            <a:r>
              <a:rPr lang="en-US" sz="2100" dirty="0" err="1">
                <a:latin typeface="Gill Sans MT" panose="020B0502020104020203" pitchFamily="34" charset="-18"/>
                <a:ea typeface="Calibri" panose="020F0502020204030204" pitchFamily="34" charset="0"/>
                <a:cs typeface="Times New Roman" panose="02020603050405020304" pitchFamily="18" charset="0"/>
              </a:rPr>
              <a:t>Gallay</a:t>
            </a:r>
            <a:r>
              <a:rPr lang="en-US"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2018</a:t>
            </a:r>
            <a:r>
              <a:rPr lang="en-US" sz="2100" dirty="0">
                <a:latin typeface="Gill Sans MT" panose="020B0502020104020203" pitchFamily="34" charset="-18"/>
                <a:ea typeface="Calibri" panose="020F0502020204030204" pitchFamily="34" charset="0"/>
                <a:cs typeface="Times New Roman" panose="02020603050405020304" pitchFamily="18" charset="0"/>
              </a:rPr>
              <a:t>).</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For this study, we selected an area with a feasible size and sufficient diversity of urban greenery which</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would be suitable for ground-based mapping, airborne survey and large enough for monitoring by</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Earth observation missions such as Sentinel 2 and Landsat 8. The area comprises 4 km</a:t>
            </a:r>
            <a:r>
              <a:rPr lang="en-US" sz="2100" baseline="30000" dirty="0">
                <a:latin typeface="Gill Sans MT" panose="020B0502020104020203" pitchFamily="34" charset="-18"/>
                <a:ea typeface="Calibri" panose="020F0502020204030204" pitchFamily="34" charset="0"/>
                <a:cs typeface="Times New Roman" panose="02020603050405020304" pitchFamily="18" charset="0"/>
              </a:rPr>
              <a:t>2</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of the central</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part of the </a:t>
            </a:r>
            <a:r>
              <a:rPr lang="en-US" sz="2100" dirty="0" err="1">
                <a:latin typeface="Gill Sans MT" panose="020B0502020104020203" pitchFamily="34" charset="-18"/>
                <a:ea typeface="Calibri" panose="020F0502020204030204" pitchFamily="34" charset="0"/>
                <a:cs typeface="Times New Roman" panose="02020603050405020304" pitchFamily="18" charset="0"/>
              </a:rPr>
              <a:t>Košice</a:t>
            </a:r>
            <a:r>
              <a:rPr lang="en-US" sz="2100" dirty="0">
                <a:latin typeface="Gill Sans MT" panose="020B0502020104020203" pitchFamily="34" charset="-18"/>
                <a:ea typeface="Calibri" panose="020F0502020204030204" pitchFamily="34" charset="0"/>
                <a:cs typeface="Times New Roman" panose="02020603050405020304" pitchFamily="18" charset="0"/>
              </a:rPr>
              <a:t> City</a:t>
            </a:r>
            <a:r>
              <a:rPr lang="sk-SK" sz="2100" dirty="0">
                <a:latin typeface="Gill Sans MT" panose="020B0502020104020203" pitchFamily="34" charset="-18"/>
                <a:ea typeface="Calibri" panose="020F0502020204030204" pitchFamily="34" charset="0"/>
                <a:cs typeface="Times New Roman" panose="02020603050405020304" pitchFamily="18" charset="0"/>
              </a:rPr>
              <a:t>.</a:t>
            </a:r>
          </a:p>
        </p:txBody>
      </p:sp>
      <p:cxnSp>
        <p:nvCxnSpPr>
          <p:cNvPr id="50" name="Rovná spojnica 49">
            <a:extLst>
              <a:ext uri="{FF2B5EF4-FFF2-40B4-BE49-F238E27FC236}">
                <a16:creationId xmlns:a16="http://schemas.microsoft.com/office/drawing/2014/main" id="{85F26753-8AC3-43EA-8830-CBC4EF2CB1F6}"/>
              </a:ext>
            </a:extLst>
          </p:cNvPr>
          <p:cNvCxnSpPr>
            <a:cxnSpLocks/>
          </p:cNvCxnSpPr>
          <p:nvPr/>
        </p:nvCxnSpPr>
        <p:spPr>
          <a:xfrm>
            <a:off x="690563" y="9378926"/>
            <a:ext cx="290893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Skupina 11">
            <a:extLst>
              <a:ext uri="{FF2B5EF4-FFF2-40B4-BE49-F238E27FC236}">
                <a16:creationId xmlns:a16="http://schemas.microsoft.com/office/drawing/2014/main" id="{8926038D-D1BD-4CCF-9443-44AD72FF18F7}"/>
              </a:ext>
            </a:extLst>
          </p:cNvPr>
          <p:cNvGrpSpPr/>
          <p:nvPr/>
        </p:nvGrpSpPr>
        <p:grpSpPr>
          <a:xfrm>
            <a:off x="15368812" y="9733458"/>
            <a:ext cx="5529600" cy="28606484"/>
            <a:chOff x="944085" y="26372814"/>
            <a:chExt cx="5529600" cy="29547683"/>
          </a:xfrm>
        </p:grpSpPr>
        <p:sp>
          <p:nvSpPr>
            <p:cNvPr id="126" name="Obdĺžnik 125">
              <a:extLst>
                <a:ext uri="{FF2B5EF4-FFF2-40B4-BE49-F238E27FC236}">
                  <a16:creationId xmlns:a16="http://schemas.microsoft.com/office/drawing/2014/main" id="{F16A3E54-8DE1-4CD2-A347-262D52741609}"/>
                </a:ext>
              </a:extLst>
            </p:cNvPr>
            <p:cNvSpPr/>
            <p:nvPr/>
          </p:nvSpPr>
          <p:spPr>
            <a:xfrm>
              <a:off x="944085" y="27831920"/>
              <a:ext cx="5529600" cy="28088577"/>
            </a:xfrm>
            <a:prstGeom prst="rect">
              <a:avLst/>
            </a:prstGeom>
          </p:spPr>
          <p:txBody>
            <a:bodyPr wrap="square">
              <a:spAutoFit/>
            </a:bodyPr>
            <a:lstStyle/>
            <a:p>
              <a:pPr algn="just">
                <a:lnSpc>
                  <a:spcPct val="107000"/>
                </a:lnSpc>
                <a:spcAft>
                  <a:spcPts val="800"/>
                </a:spcAft>
              </a:pP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Solar irradiance is the main source of energy contributing to LST. It consists of three components:</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beam (direct), diffuse and reflected irradiance. The most important component is beam irradiance</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because in average it represents about 50-60% of global irradiance and even more during summer</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sunny days. Beam irradiance depends on solar and local surface geometry. Diffuse irradiance is anisotropic, i.e., it varies over the sky depending on the</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direction of solar rays. It depends on topography and ground reflectance (albedo</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spc="-10" dirty="0">
                  <a:latin typeface="Gill Sans MT" panose="020B0502020104020203" pitchFamily="34" charset="-18"/>
                  <a:ea typeface="Calibri" panose="020F0502020204030204" pitchFamily="34" charset="0"/>
                  <a:cs typeface="Times New Roman" panose="02020603050405020304" pitchFamily="18" charset="0"/>
                </a:rPr>
                <a:t>The attenuation of beam irradiance reduces the amount of beam irradiance on ground beneath the canopy cover.</a:t>
              </a:r>
              <a:r>
                <a:rPr lang="sk-SK" sz="2100" spc="-1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Also, the cooling effects of urban greenery on LST are caused by various factors such as interception of solar radiation, shading and consuming latent heat via evapotranspiration. Spatial distribution of solar irradiance across the land surface depends on many factors</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sk-SK" sz="2100" dirty="0" err="1">
                  <a:latin typeface="Gill Sans MT" panose="020B0502020104020203" pitchFamily="34" charset="-18"/>
                  <a:ea typeface="Calibri" panose="020F0502020204030204" pitchFamily="34" charset="0"/>
                  <a:cs typeface="Times New Roman" panose="02020603050405020304" pitchFamily="18" charset="0"/>
                </a:rPr>
                <a:t>that</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can be described by a set of equations creating a complex model such as </a:t>
              </a:r>
              <a:r>
                <a:rPr lang="en-US" sz="2100" dirty="0" err="1">
                  <a:latin typeface="Gill Sans MT" panose="020B0502020104020203" pitchFamily="34" charset="-18"/>
                  <a:ea typeface="Calibri" panose="020F0502020204030204" pitchFamily="34" charset="0"/>
                  <a:cs typeface="Times New Roman" panose="02020603050405020304" pitchFamily="18" charset="0"/>
                </a:rPr>
                <a:t>r.sun</a:t>
              </a:r>
              <a:r>
                <a:rPr lang="en-US"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err="1">
                  <a:latin typeface="Gill Sans MT" panose="020B0502020104020203" pitchFamily="34" charset="-18"/>
                  <a:ea typeface="Calibri" panose="020F0502020204030204" pitchFamily="34" charset="0"/>
                  <a:cs typeface="Times New Roman" panose="02020603050405020304" pitchFamily="18" charset="0"/>
                </a:rPr>
                <a:t>Šúri</a:t>
              </a:r>
              <a:r>
                <a:rPr lang="en-US" sz="2100" dirty="0">
                  <a:latin typeface="Gill Sans MT" panose="020B0502020104020203" pitchFamily="34" charset="-18"/>
                  <a:ea typeface="Calibri" panose="020F0502020204030204" pitchFamily="34" charset="0"/>
                  <a:cs typeface="Times New Roman" panose="02020603050405020304" pitchFamily="18" charset="0"/>
                </a:rPr>
                <a:t> and </a:t>
              </a:r>
              <a:r>
                <a:rPr lang="en-US" sz="2100" dirty="0" err="1">
                  <a:latin typeface="Gill Sans MT" panose="020B0502020104020203" pitchFamily="34" charset="-18"/>
                  <a:ea typeface="Calibri" panose="020F0502020204030204" pitchFamily="34" charset="0"/>
                  <a:cs typeface="Times New Roman" panose="02020603050405020304" pitchFamily="18" charset="0"/>
                </a:rPr>
                <a:t>Hofierka</a:t>
              </a:r>
              <a:r>
                <a:rPr lang="en-US" sz="2100" dirty="0">
                  <a:latin typeface="Gill Sans MT" panose="020B0502020104020203" pitchFamily="34" charset="-18"/>
                  <a:ea typeface="Calibri" panose="020F0502020204030204" pitchFamily="34" charset="0"/>
                  <a:cs typeface="Times New Roman" panose="02020603050405020304" pitchFamily="18" charset="0"/>
                </a:rPr>
                <a:t>, 2004) that is capable of estimating the amount of global solar irradiance in all of its components for any point on land surface represented by a digital elevation model. </a:t>
              </a:r>
              <a:endParaRPr lang="sk-SK" sz="21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21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21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21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21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endParaRPr lang="sk-SK" sz="2100" b="1"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r>
                <a:rPr lang="en-US" sz="2100" dirty="0">
                  <a:latin typeface="Gill Sans MT" panose="020B0502020104020203" pitchFamily="34" charset="-18"/>
                  <a:ea typeface="Calibri" panose="020F0502020204030204" pitchFamily="34" charset="0"/>
                  <a:cs typeface="Times New Roman" panose="02020603050405020304" pitchFamily="18" charset="0"/>
                </a:rPr>
                <a:t>To assess the effects of high vegetation on LST, we used solar transmittance as a dimensionless parameter derived from Sentinel 2A data to increase the value of hc derived from land cover proportionally to the </a:t>
              </a:r>
              <a:r>
                <a:rPr lang="sk-SK" sz="2100" dirty="0" err="1">
                  <a:latin typeface="Gill Sans MT" panose="020B0502020104020203" pitchFamily="34" charset="-18"/>
                  <a:ea typeface="Calibri" panose="020F0502020204030204" pitchFamily="34" charset="0"/>
                  <a:cs typeface="Times New Roman" panose="02020603050405020304" pitchFamily="18" charset="0"/>
                </a:rPr>
                <a:t>leaf</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sk-SK" sz="2100" dirty="0" err="1">
                  <a:latin typeface="Gill Sans MT" panose="020B0502020104020203" pitchFamily="34" charset="-18"/>
                  <a:ea typeface="Calibri" panose="020F0502020204030204" pitchFamily="34" charset="0"/>
                  <a:cs typeface="Times New Roman" panose="02020603050405020304" pitchFamily="18" charset="0"/>
                </a:rPr>
                <a:t>area</a:t>
              </a:r>
              <a:r>
                <a:rPr lang="sk-SK" sz="2100" dirty="0">
                  <a:latin typeface="Gill Sans MT" panose="020B0502020104020203" pitchFamily="34" charset="-18"/>
                  <a:ea typeface="Calibri" panose="020F0502020204030204" pitchFamily="34" charset="0"/>
                  <a:cs typeface="Times New Roman" panose="02020603050405020304" pitchFamily="18" charset="0"/>
                </a:rPr>
                <a:t> index (</a:t>
              </a:r>
              <a:r>
                <a:rPr lang="en-US" sz="2100" dirty="0">
                  <a:latin typeface="Gill Sans MT" panose="020B0502020104020203" pitchFamily="34" charset="-18"/>
                  <a:ea typeface="Calibri" panose="020F0502020204030204" pitchFamily="34" charset="0"/>
                  <a:cs typeface="Times New Roman" panose="02020603050405020304" pitchFamily="18" charset="0"/>
                </a:rPr>
                <a:t>LAI</a:t>
              </a:r>
              <a:r>
                <a:rPr lang="sk-SK" sz="2100" dirty="0">
                  <a:latin typeface="Gill Sans MT" panose="020B0502020104020203" pitchFamily="34" charset="-18"/>
                  <a:ea typeface="Calibri" panose="020F0502020204030204" pitchFamily="34" charset="0"/>
                  <a:cs typeface="Times New Roman" panose="02020603050405020304" pitchFamily="18" charset="0"/>
                </a:rPr>
                <a:t>)</a:t>
              </a:r>
              <a:r>
                <a:rPr lang="en-US" sz="2100" dirty="0">
                  <a:latin typeface="Gill Sans MT" panose="020B0502020104020203" pitchFamily="34" charset="-18"/>
                  <a:ea typeface="Calibri" panose="020F0502020204030204" pitchFamily="34" charset="0"/>
                  <a:cs typeface="Times New Roman" panose="02020603050405020304" pitchFamily="18" charset="0"/>
                </a:rPr>
                <a:t> values of high vegetation using a simple linear model</a:t>
              </a:r>
              <a:r>
                <a:rPr lang="sk-SK" sz="2100" dirty="0">
                  <a:latin typeface="Gill Sans MT" panose="020B0502020104020203" pitchFamily="34" charset="-18"/>
                  <a:ea typeface="Calibri" panose="020F0502020204030204" pitchFamily="34" charset="0"/>
                  <a:cs typeface="Times New Roman" panose="02020603050405020304" pitchFamily="18" charset="0"/>
                </a:rPr>
                <a:t> (Hofierka et al., 2019). </a:t>
              </a:r>
              <a:r>
                <a:rPr lang="en-US" sz="2100" dirty="0">
                  <a:latin typeface="Gill Sans MT" panose="020B0502020104020203" pitchFamily="34" charset="-18"/>
                  <a:ea typeface="Calibri" panose="020F0502020204030204" pitchFamily="34" charset="0"/>
                  <a:cs typeface="Times New Roman" panose="02020603050405020304" pitchFamily="18" charset="0"/>
                </a:rPr>
                <a:t>This increase in </a:t>
              </a:r>
              <a:r>
                <a:rPr lang="en-US" sz="2100" i="1" dirty="0">
                  <a:latin typeface="Gill Sans MT" panose="020B0502020104020203" pitchFamily="34" charset="-18"/>
                  <a:ea typeface="Calibri" panose="020F0502020204030204" pitchFamily="34" charset="0"/>
                  <a:cs typeface="Times New Roman" panose="02020603050405020304" pitchFamily="18" charset="0"/>
                </a:rPr>
                <a:t>h</a:t>
              </a:r>
              <a:r>
                <a:rPr lang="en-US" sz="2100" i="1" baseline="-25000" dirty="0">
                  <a:latin typeface="Gill Sans MT" panose="020B0502020104020203" pitchFamily="34" charset="-18"/>
                  <a:ea typeface="Calibri" panose="020F0502020204030204" pitchFamily="34" charset="0"/>
                  <a:cs typeface="Times New Roman" panose="02020603050405020304" pitchFamily="18" charset="0"/>
                </a:rPr>
                <a:t>c</a:t>
              </a:r>
              <a:r>
                <a:rPr lang="en-US" sz="2100" dirty="0">
                  <a:latin typeface="Gill Sans MT" panose="020B0502020104020203" pitchFamily="34" charset="-18"/>
                  <a:ea typeface="Calibri" panose="020F0502020204030204" pitchFamily="34" charset="0"/>
                  <a:cs typeface="Times New Roman" panose="02020603050405020304" pitchFamily="18" charset="0"/>
                </a:rPr>
                <a:t> effectively accounts for evapotranspiration</a:t>
              </a:r>
              <a:r>
                <a:rPr lang="sk-SK" sz="2100" dirty="0">
                  <a:latin typeface="Gill Sans MT" panose="020B0502020104020203" pitchFamily="34" charset="-18"/>
                  <a:ea typeface="Calibri" panose="020F0502020204030204" pitchFamily="34" charset="0"/>
                  <a:cs typeface="Times New Roman" panose="02020603050405020304" pitchFamily="18" charset="0"/>
                </a:rPr>
                <a:t> and </a:t>
              </a:r>
              <a:r>
                <a:rPr lang="en-US" sz="2100" dirty="0">
                  <a:latin typeface="Gill Sans MT" panose="020B0502020104020203" pitchFamily="34" charset="-18"/>
                  <a:ea typeface="Calibri" panose="020F0502020204030204" pitchFamily="34" charset="0"/>
                  <a:cs typeface="Times New Roman" panose="02020603050405020304" pitchFamily="18" charset="0"/>
                </a:rPr>
                <a:t>moisture effects of </a:t>
              </a:r>
              <a:r>
                <a:rPr lang="sk-SK" sz="2100" dirty="0" err="1">
                  <a:latin typeface="Gill Sans MT" panose="020B0502020104020203" pitchFamily="34" charset="-18"/>
                  <a:ea typeface="Calibri" panose="020F0502020204030204" pitchFamily="34" charset="0"/>
                  <a:cs typeface="Times New Roman" panose="02020603050405020304" pitchFamily="18" charset="0"/>
                </a:rPr>
                <a:t>vegetation</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leading to lower LST as documented by Amir et al. (2018)</a:t>
              </a:r>
              <a:r>
                <a:rPr lang="sk-SK" sz="2100" dirty="0">
                  <a:latin typeface="Gill Sans MT" panose="020B0502020104020203" pitchFamily="34" charset="-18"/>
                  <a:ea typeface="Calibri" panose="020F0502020204030204" pitchFamily="34" charset="0"/>
                  <a:cs typeface="Times New Roman" panose="02020603050405020304" pitchFamily="18" charset="0"/>
                </a:rPr>
                <a:t>.</a:t>
              </a:r>
            </a:p>
            <a:p>
              <a:pPr algn="just">
                <a:lnSpc>
                  <a:spcPct val="107000"/>
                </a:lnSpc>
                <a:spcAft>
                  <a:spcPts val="800"/>
                </a:spcAft>
              </a:pPr>
              <a:r>
                <a:rPr lang="en-US" sz="2100" dirty="0">
                  <a:latin typeface="Gill Sans MT" panose="020B0502020104020203" pitchFamily="34" charset="-18"/>
                  <a:ea typeface="Calibri" panose="020F0502020204030204" pitchFamily="34" charset="0"/>
                  <a:cs typeface="Times New Roman" panose="02020603050405020304" pitchFamily="18" charset="0"/>
                </a:rPr>
                <a:t>The designed method for LST modelling is capable of calculating spatially distributed LST values on a much higher spatial resolution than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recorded</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by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the </a:t>
              </a:r>
              <a:r>
                <a:rPr lang="en-US" sz="2100" dirty="0">
                  <a:latin typeface="Gill Sans MT" panose="020B0502020104020203" pitchFamily="34" charset="-18"/>
                  <a:ea typeface="Calibri" panose="020F0502020204030204" pitchFamily="34" charset="0"/>
                  <a:cs typeface="Times New Roman" panose="02020603050405020304" pitchFamily="18" charset="0"/>
                </a:rPr>
                <a:t>contemporary spaceborne thermal </a:t>
              </a:r>
              <a:r>
                <a:rPr lang="en-US" sz="2100" dirty="0" err="1" smtClean="0">
                  <a:latin typeface="Gill Sans MT" panose="020B0502020104020203" pitchFamily="34" charset="-18"/>
                  <a:ea typeface="Calibri" panose="020F0502020204030204" pitchFamily="34" charset="0"/>
                  <a:cs typeface="Times New Roman" panose="02020603050405020304" pitchFamily="18" charset="0"/>
                </a:rPr>
                <a:t>sens</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ors</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The results are demonstrated in 3 scenarios</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calculated for 30 June 2016</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9:20 GMT) with available Landsat 8 thermal data needed for comparison. The suggested algorithm (lst.stefan-boltzman.sh) implemented as a shell script in GRASS GIS was used to calculate LST</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We used 10 iterations of the algorithm to get sufficiently accurate results of the LST values. The modelled temperatures are strongly associated with global irradiance, heat transfer coefficient and albedo values. Shadows casted by buildings or trees strongly decrease LST. Low values of heat transfer coefficient increase LST, higher albedo surfaces decreases LST. </a:t>
              </a:r>
              <a:endParaRPr lang="sk-SK" sz="2100"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r>
                <a:rPr lang="en-US" sz="2100" dirty="0">
                  <a:latin typeface="Gill Sans MT" panose="020B0502020104020203" pitchFamily="34" charset="-18"/>
                  <a:ea typeface="Calibri" panose="020F0502020204030204" pitchFamily="34" charset="0"/>
                  <a:cs typeface="Times New Roman" panose="02020603050405020304" pitchFamily="18" charset="0"/>
                </a:rPr>
                <a:t>To validate the modeled values of LST, </a:t>
              </a:r>
              <a:r>
                <a:rPr lang="sk-SK" sz="2100" dirty="0">
                  <a:latin typeface="Gill Sans MT" panose="020B0502020104020203" pitchFamily="34" charset="-18"/>
                  <a:ea typeface="Calibri" panose="020F0502020204030204" pitchFamily="34" charset="0"/>
                  <a:cs typeface="Times New Roman" panose="02020603050405020304" pitchFamily="18" charset="0"/>
                </a:rPr>
                <a:t/>
              </a:r>
              <a:br>
                <a:rPr lang="sk-SK" sz="2100" dirty="0">
                  <a:latin typeface="Gill Sans MT" panose="020B0502020104020203" pitchFamily="34" charset="-18"/>
                  <a:ea typeface="Calibri" panose="020F0502020204030204" pitchFamily="34" charset="0"/>
                  <a:cs typeface="Times New Roman" panose="02020603050405020304" pitchFamily="18" charset="0"/>
                </a:rPr>
              </a:br>
              <a:r>
                <a:rPr lang="en-US" sz="2100" dirty="0">
                  <a:latin typeface="Gill Sans MT" panose="020B0502020104020203" pitchFamily="34" charset="-18"/>
                  <a:ea typeface="Calibri" panose="020F0502020204030204" pitchFamily="34" charset="0"/>
                  <a:cs typeface="Times New Roman" panose="02020603050405020304" pitchFamily="18" charset="0"/>
                </a:rPr>
                <a:t>we compared the LST calculated for scenario 3 with the radiometrically recorded LST by Landsat 8 TIRS Band 10 at 30 m spatial resolution. The original LST modeling was performed at 0.5 m spatial resolution, therefore to compare it with the Landsat 8 LST, we re-interpolated the modeled LST raster values to </a:t>
              </a:r>
              <a:r>
                <a:rPr lang="sk-SK" sz="2100" dirty="0">
                  <a:latin typeface="Gill Sans MT" panose="020B0502020104020203" pitchFamily="34" charset="-18"/>
                  <a:ea typeface="Calibri" panose="020F0502020204030204" pitchFamily="34" charset="0"/>
                  <a:cs typeface="Times New Roman" panose="02020603050405020304" pitchFamily="18" charset="0"/>
                </a:rPr>
                <a:t/>
              </a:r>
              <a:br>
                <a:rPr lang="sk-SK" sz="2100" dirty="0">
                  <a:latin typeface="Gill Sans MT" panose="020B0502020104020203" pitchFamily="34" charset="-18"/>
                  <a:ea typeface="Calibri" panose="020F0502020204030204" pitchFamily="34" charset="0"/>
                  <a:cs typeface="Times New Roman" panose="02020603050405020304" pitchFamily="18" charset="0"/>
                </a:rPr>
              </a:br>
              <a:r>
                <a:rPr lang="en-US" sz="2100" dirty="0">
                  <a:latin typeface="Gill Sans MT" panose="020B0502020104020203" pitchFamily="34" charset="-18"/>
                  <a:ea typeface="Calibri" panose="020F0502020204030204" pitchFamily="34" charset="0"/>
                  <a:cs typeface="Times New Roman" panose="02020603050405020304" pitchFamily="18" charset="0"/>
                </a:rPr>
                <a:t>a lower spatial resolution of 30 m using </a:t>
              </a:r>
              <a:r>
                <a:rPr lang="en-US" sz="2100" dirty="0" err="1">
                  <a:latin typeface="Gill Sans MT" panose="020B0502020104020203" pitchFamily="34" charset="-18"/>
                  <a:ea typeface="Calibri" panose="020F0502020204030204" pitchFamily="34" charset="0"/>
                  <a:cs typeface="Times New Roman" panose="02020603050405020304" pitchFamily="18" charset="0"/>
                </a:rPr>
                <a:t>v.surf.rst</a:t>
              </a:r>
              <a:r>
                <a:rPr lang="en-US" sz="2100" dirty="0">
                  <a:latin typeface="Gill Sans MT" panose="020B0502020104020203" pitchFamily="34" charset="-18"/>
                  <a:ea typeface="Calibri" panose="020F0502020204030204" pitchFamily="34" charset="0"/>
                  <a:cs typeface="Times New Roman" panose="02020603050405020304" pitchFamily="18" charset="0"/>
                </a:rPr>
                <a:t> spatial interpolation module in GRASS GIS (GRASS, 2018)</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The differences in absolute LST values show that modelled LST is in a good agreement with the Landsat 8 LST with a range of differences within a few degrees of K. </a:t>
              </a:r>
              <a:r>
                <a:rPr lang="sk-SK" sz="2100" dirty="0">
                  <a:latin typeface="Gill Sans MT" panose="020B0502020104020203" pitchFamily="34" charset="-18"/>
                  <a:ea typeface="Calibri" panose="020F0502020204030204" pitchFamily="34" charset="0"/>
                  <a:cs typeface="Times New Roman" panose="02020603050405020304" pitchFamily="18" charset="0"/>
                </a:rPr>
                <a:t/>
              </a:r>
              <a:br>
                <a:rPr lang="sk-SK" sz="2100" dirty="0">
                  <a:latin typeface="Gill Sans MT" panose="020B0502020104020203" pitchFamily="34" charset="-18"/>
                  <a:ea typeface="Calibri" panose="020F0502020204030204" pitchFamily="34" charset="0"/>
                  <a:cs typeface="Times New Roman" panose="02020603050405020304" pitchFamily="18" charset="0"/>
                </a:rPr>
              </a:br>
              <a:r>
                <a:rPr lang="en-US" sz="2100" dirty="0">
                  <a:latin typeface="Gill Sans MT" panose="020B0502020104020203" pitchFamily="34" charset="-18"/>
                  <a:ea typeface="Calibri" panose="020F0502020204030204" pitchFamily="34" charset="0"/>
                  <a:cs typeface="Times New Roman" panose="02020603050405020304" pitchFamily="18" charset="0"/>
                </a:rPr>
                <a:t>The Pearson’s correlation coefficient r = 0.88 demonstrates a strong correlation of the two datasets. </a:t>
              </a:r>
              <a:endParaRPr lang="sk-SK" sz="2100" dirty="0">
                <a:latin typeface="Gill Sans MT" panose="020B0502020104020203" pitchFamily="34" charset="-18"/>
                <a:ea typeface="Calibri" panose="020F0502020204030204" pitchFamily="34" charset="0"/>
                <a:cs typeface="Times New Roman" panose="02020603050405020304" pitchFamily="18" charset="0"/>
              </a:endParaRPr>
            </a:p>
          </p:txBody>
        </p:sp>
        <p:sp>
          <p:nvSpPr>
            <p:cNvPr id="133" name="Text Box 143">
              <a:extLst>
                <a:ext uri="{FF2B5EF4-FFF2-40B4-BE49-F238E27FC236}">
                  <a16:creationId xmlns:a16="http://schemas.microsoft.com/office/drawing/2014/main" id="{51D479BC-6367-4DB2-B62B-F5CACF4DBE9E}"/>
                </a:ext>
              </a:extLst>
            </p:cNvPr>
            <p:cNvSpPr txBox="1">
              <a:spLocks noChangeArrowheads="1"/>
            </p:cNvSpPr>
            <p:nvPr/>
          </p:nvSpPr>
          <p:spPr bwMode="auto">
            <a:xfrm>
              <a:off x="1032055" y="26372814"/>
              <a:ext cx="5441630" cy="1323439"/>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defTabSz="2940050"/>
              <a:r>
                <a:rPr lang="sk-SK" altLang="sk-SK" sz="4000" b="1" dirty="0" err="1">
                  <a:latin typeface="Gill Sans MT" panose="020B0502020104020203" pitchFamily="34" charset="-18"/>
                </a:rPr>
                <a:t>The</a:t>
              </a:r>
              <a:r>
                <a:rPr lang="sk-SK" altLang="sk-SK" sz="4000" b="1" dirty="0">
                  <a:latin typeface="Gill Sans MT" panose="020B0502020104020203" pitchFamily="34" charset="-18"/>
                </a:rPr>
                <a:t> </a:t>
              </a:r>
              <a:r>
                <a:rPr lang="sk-SK" altLang="sk-SK" sz="4000" b="1" dirty="0" err="1">
                  <a:latin typeface="Gill Sans MT" panose="020B0502020104020203" pitchFamily="34" charset="-18"/>
                </a:rPr>
                <a:t>r.sun</a:t>
              </a:r>
              <a:r>
                <a:rPr lang="sk-SK" altLang="sk-SK" sz="4000" b="1" dirty="0">
                  <a:latin typeface="Gill Sans MT" panose="020B0502020104020203" pitchFamily="34" charset="-18"/>
                </a:rPr>
                <a:t> </a:t>
              </a:r>
              <a:r>
                <a:rPr lang="sk-SK" altLang="sk-SK" sz="4000" b="1" dirty="0" err="1">
                  <a:latin typeface="Gill Sans MT" panose="020B0502020104020203" pitchFamily="34" charset="-18"/>
                </a:rPr>
                <a:t>solar</a:t>
              </a:r>
              <a:r>
                <a:rPr lang="sk-SK" altLang="sk-SK" sz="4000" b="1" dirty="0">
                  <a:latin typeface="Gill Sans MT" panose="020B0502020104020203" pitchFamily="34" charset="-18"/>
                </a:rPr>
                <a:t> </a:t>
              </a:r>
              <a:r>
                <a:rPr lang="sk-SK" altLang="sk-SK" sz="4000" b="1" dirty="0" err="1">
                  <a:latin typeface="Gill Sans MT" panose="020B0502020104020203" pitchFamily="34" charset="-18"/>
                </a:rPr>
                <a:t>radiation</a:t>
              </a:r>
              <a:r>
                <a:rPr lang="sk-SK" altLang="sk-SK" sz="4000" b="1" dirty="0">
                  <a:latin typeface="Gill Sans MT" panose="020B0502020104020203" pitchFamily="34" charset="-18"/>
                </a:rPr>
                <a:t> model</a:t>
              </a:r>
              <a:endParaRPr lang="en-GB" altLang="sk-SK" sz="4000" b="1" dirty="0">
                <a:latin typeface="Gill Sans MT" panose="020B0502020104020203" pitchFamily="34" charset="-18"/>
              </a:endParaRPr>
            </a:p>
          </p:txBody>
        </p:sp>
      </p:grpSp>
      <p:grpSp>
        <p:nvGrpSpPr>
          <p:cNvPr id="14" name="Skupina 13">
            <a:extLst>
              <a:ext uri="{FF2B5EF4-FFF2-40B4-BE49-F238E27FC236}">
                <a16:creationId xmlns:a16="http://schemas.microsoft.com/office/drawing/2014/main" id="{FF11BEAF-392B-46C5-A39A-D60B283FC5F1}"/>
              </a:ext>
            </a:extLst>
          </p:cNvPr>
          <p:cNvGrpSpPr/>
          <p:nvPr/>
        </p:nvGrpSpPr>
        <p:grpSpPr>
          <a:xfrm>
            <a:off x="6562521" y="15715630"/>
            <a:ext cx="8459402" cy="4680520"/>
            <a:chOff x="6904425" y="16073283"/>
            <a:chExt cx="8117497" cy="4400631"/>
          </a:xfrm>
        </p:grpSpPr>
        <p:pic>
          <p:nvPicPr>
            <p:cNvPr id="6" name="Obrázok 5"/>
            <p:cNvPicPr>
              <a:picLocks noChangeAspect="1"/>
            </p:cNvPicPr>
            <p:nvPr/>
          </p:nvPicPr>
          <p:blipFill rotWithShape="1">
            <a:blip r:embed="rId8">
              <a:extLst>
                <a:ext uri="{28A0092B-C50C-407E-A947-70E740481C1C}">
                  <a14:useLocalDpi xmlns:a14="http://schemas.microsoft.com/office/drawing/2010/main" val="0"/>
                </a:ext>
              </a:extLst>
            </a:blip>
            <a:srcRect t="5726"/>
            <a:stretch/>
          </p:blipFill>
          <p:spPr>
            <a:xfrm>
              <a:off x="6908295" y="16073283"/>
              <a:ext cx="7969741" cy="3800420"/>
            </a:xfrm>
            <a:prstGeom prst="rect">
              <a:avLst/>
            </a:prstGeom>
          </p:spPr>
        </p:pic>
        <p:sp>
          <p:nvSpPr>
            <p:cNvPr id="60" name="Text Box 146">
              <a:extLst>
                <a:ext uri="{FF2B5EF4-FFF2-40B4-BE49-F238E27FC236}">
                  <a16:creationId xmlns:a16="http://schemas.microsoft.com/office/drawing/2014/main" id="{FE794F4C-F166-48C4-BE9C-38E72D817035}"/>
                </a:ext>
              </a:extLst>
            </p:cNvPr>
            <p:cNvSpPr txBox="1">
              <a:spLocks noChangeArrowheads="1"/>
            </p:cNvSpPr>
            <p:nvPr/>
          </p:nvSpPr>
          <p:spPr bwMode="auto">
            <a:xfrm>
              <a:off x="6904425" y="19889139"/>
              <a:ext cx="8117497" cy="58477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defTabSz="2940050"/>
              <a:r>
                <a:rPr lang="en-US" sz="1600" dirty="0">
                  <a:latin typeface="Gill Sans MT" panose="020B0502020104020203" pitchFamily="34" charset="-18"/>
                </a:rPr>
                <a:t>Perspective 3-D view of the entire study area with 3-D buildings (grey) and point cloud of high vegetation (green points) on a lidar-based digital terrain model colored by elevation. </a:t>
              </a:r>
              <a:endParaRPr lang="en-GB" altLang="sk-SK" sz="1600" i="1" dirty="0">
                <a:solidFill>
                  <a:schemeClr val="tx1">
                    <a:lumMod val="75000"/>
                    <a:lumOff val="25000"/>
                  </a:schemeClr>
                </a:solidFill>
                <a:latin typeface="Gill Sans MT" panose="020B0502020104020203" pitchFamily="34" charset="-18"/>
              </a:endParaRPr>
            </a:p>
          </p:txBody>
        </p:sp>
      </p:grpSp>
      <p:sp>
        <p:nvSpPr>
          <p:cNvPr id="64" name="Obdĺžnik 63">
            <a:extLst>
              <a:ext uri="{FF2B5EF4-FFF2-40B4-BE49-F238E27FC236}">
                <a16:creationId xmlns:a16="http://schemas.microsoft.com/office/drawing/2014/main" id="{617A7147-213E-4E0A-B7EA-6178C1F5C3C2}"/>
              </a:ext>
            </a:extLst>
          </p:cNvPr>
          <p:cNvSpPr/>
          <p:nvPr/>
        </p:nvSpPr>
        <p:spPr>
          <a:xfrm>
            <a:off x="1038909" y="24428598"/>
            <a:ext cx="5529600" cy="7110921"/>
          </a:xfrm>
          <a:prstGeom prst="rect">
            <a:avLst/>
          </a:prstGeom>
        </p:spPr>
        <p:txBody>
          <a:bodyPr wrap="square">
            <a:spAutoFit/>
          </a:bodyPr>
          <a:lstStyle/>
          <a:p>
            <a:pPr algn="just">
              <a:lnSpc>
                <a:spcPct val="107000"/>
              </a:lnSpc>
              <a:spcAft>
                <a:spcPts val="800"/>
              </a:spcAft>
            </a:pPr>
            <a:r>
              <a:rPr lang="en-US" sz="2100" dirty="0">
                <a:latin typeface="Gill Sans MT" panose="020B0502020104020203" pitchFamily="34" charset="-18"/>
                <a:ea typeface="Calibri" panose="020F0502020204030204" pitchFamily="34" charset="0"/>
                <a:cs typeface="Times New Roman" panose="02020603050405020304" pitchFamily="18" charset="0"/>
              </a:rPr>
              <a:t>The two types of land cover layers were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derived</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from</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airborne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photogrammetric</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orthoimagery</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including</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high</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vegetation</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and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excluding</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it</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High </a:t>
            </a:r>
            <a:r>
              <a:rPr lang="en-US" sz="2100" dirty="0">
                <a:latin typeface="Gill Sans MT" panose="020B0502020104020203" pitchFamily="34" charset="-18"/>
                <a:ea typeface="Calibri" panose="020F0502020204030204" pitchFamily="34" charset="0"/>
                <a:cs typeface="Times New Roman" panose="02020603050405020304" pitchFamily="18" charset="0"/>
              </a:rPr>
              <a:t>vegetation taller than 1.5 meter was treated as additional category not belonging to the ground cover. </a:t>
            </a:r>
            <a:endParaRPr lang="sk-SK" sz="2100" dirty="0" smtClean="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07000"/>
              </a:lnSpc>
              <a:spcAft>
                <a:spcPts val="800"/>
              </a:spcAft>
            </a:pPr>
            <a:r>
              <a:rPr lang="en-US" sz="2100" dirty="0" smtClean="0">
                <a:latin typeface="Gill Sans MT" panose="020B0502020104020203" pitchFamily="34" charset="-18"/>
                <a:ea typeface="Calibri" panose="020F0502020204030204" pitchFamily="34" charset="0"/>
                <a:cs typeface="Times New Roman" panose="02020603050405020304" pitchFamily="18" charset="0"/>
              </a:rPr>
              <a:t>Based </a:t>
            </a:r>
            <a:r>
              <a:rPr lang="en-US" sz="2100" dirty="0">
                <a:latin typeface="Gill Sans MT" panose="020B0502020104020203" pitchFamily="34" charset="-18"/>
                <a:ea typeface="Calibri" panose="020F0502020204030204" pitchFamily="34" charset="0"/>
                <a:cs typeface="Times New Roman" panose="02020603050405020304" pitchFamily="18" charset="0"/>
              </a:rPr>
              <a:t>on the airborne photogrammetric and laser scanning data the identified green vegetation covers about 23% of the study area.</a:t>
            </a:r>
            <a:r>
              <a:rPr lang="sk-SK"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The land cover layers were used to assess spatial differentiation of albedo, emissivity and convective heat transfer coefficient hc within the city. </a:t>
            </a:r>
            <a:r>
              <a:rPr lang="sk-SK" sz="2100" dirty="0">
                <a:latin typeface="Gill Sans MT" panose="020B0502020104020203" pitchFamily="34" charset="-18"/>
                <a:ea typeface="Calibri" panose="020F0502020204030204" pitchFamily="34" charset="0"/>
                <a:cs typeface="Times New Roman" panose="02020603050405020304" pitchFamily="18" charset="0"/>
              </a:rPr>
              <a:t>V</a:t>
            </a:r>
            <a:r>
              <a:rPr lang="en-US" sz="2100" dirty="0" err="1">
                <a:latin typeface="Gill Sans MT" panose="020B0502020104020203" pitchFamily="34" charset="-18"/>
                <a:ea typeface="Calibri" panose="020F0502020204030204" pitchFamily="34" charset="0"/>
                <a:cs typeface="Times New Roman" panose="02020603050405020304" pitchFamily="18" charset="0"/>
              </a:rPr>
              <a:t>alues</a:t>
            </a:r>
            <a:r>
              <a:rPr lang="en-US" sz="2100" dirty="0">
                <a:latin typeface="Gill Sans MT" panose="020B0502020104020203" pitchFamily="34" charset="-18"/>
                <a:ea typeface="Calibri" panose="020F0502020204030204" pitchFamily="34" charset="0"/>
                <a:cs typeface="Times New Roman" panose="02020603050405020304" pitchFamily="18" charset="0"/>
              </a:rPr>
              <a:t> of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heat</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transfer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coefficient</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i="1" dirty="0" smtClean="0">
                <a:latin typeface="Gill Sans MT" panose="020B0502020104020203" pitchFamily="34" charset="-18"/>
                <a:ea typeface="Calibri" panose="020F0502020204030204" pitchFamily="34" charset="0"/>
                <a:cs typeface="Times New Roman" panose="02020603050405020304" pitchFamily="18" charset="0"/>
              </a:rPr>
              <a:t>h</a:t>
            </a:r>
            <a:r>
              <a:rPr lang="en-US" sz="2100" i="1" baseline="-25000" dirty="0" smtClean="0">
                <a:latin typeface="Gill Sans MT" panose="020B0502020104020203" pitchFamily="34" charset="-18"/>
                <a:ea typeface="Calibri" panose="020F0502020204030204" pitchFamily="34" charset="0"/>
                <a:cs typeface="Times New Roman" panose="02020603050405020304" pitchFamily="18" charset="0"/>
              </a:rPr>
              <a:t>c</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w</a:t>
            </a:r>
            <a:r>
              <a:rPr lang="sk-SK" sz="2100" dirty="0" err="1">
                <a:latin typeface="Gill Sans MT" panose="020B0502020104020203" pitchFamily="34" charset="-18"/>
                <a:ea typeface="Calibri" panose="020F0502020204030204" pitchFamily="34" charset="0"/>
                <a:cs typeface="Times New Roman" panose="02020603050405020304" pitchFamily="18" charset="0"/>
              </a:rPr>
              <a:t>ere</a:t>
            </a:r>
            <a:r>
              <a:rPr lang="en-US" sz="2100" dirty="0">
                <a:latin typeface="Gill Sans MT" panose="020B0502020104020203" pitchFamily="34" charset="-18"/>
                <a:ea typeface="Calibri" panose="020F0502020204030204" pitchFamily="34" charset="0"/>
                <a:cs typeface="Times New Roman" panose="02020603050405020304" pitchFamily="18" charset="0"/>
              </a:rPr>
              <a:t> based on expert judgment supported by the values reported by </a:t>
            </a:r>
            <a:r>
              <a:rPr lang="en-US" sz="2100" dirty="0" err="1">
                <a:latin typeface="Gill Sans MT" panose="020B0502020104020203" pitchFamily="34" charset="-18"/>
                <a:ea typeface="Calibri" panose="020F0502020204030204" pitchFamily="34" charset="0"/>
                <a:cs typeface="Times New Roman" panose="02020603050405020304" pitchFamily="18" charset="0"/>
              </a:rPr>
              <a:t>Mirsadeghi</a:t>
            </a:r>
            <a:r>
              <a:rPr lang="en-US" sz="2100" dirty="0">
                <a:latin typeface="Gill Sans MT" panose="020B0502020104020203" pitchFamily="34" charset="-18"/>
                <a:ea typeface="Calibri" panose="020F0502020204030204" pitchFamily="34" charset="0"/>
                <a:cs typeface="Times New Roman" panose="02020603050405020304" pitchFamily="18" charset="0"/>
              </a:rPr>
              <a:t> et al. (2013), Liu et al. (2015), </a:t>
            </a:r>
            <a:r>
              <a:rPr lang="en-US" sz="2100" dirty="0" err="1">
                <a:latin typeface="Gill Sans MT" panose="020B0502020104020203" pitchFamily="34" charset="-18"/>
                <a:ea typeface="Calibri" panose="020F0502020204030204" pitchFamily="34" charset="0"/>
                <a:cs typeface="Times New Roman" panose="02020603050405020304" pitchFamily="18" charset="0"/>
              </a:rPr>
              <a:t>Vollaro</a:t>
            </a:r>
            <a:r>
              <a:rPr lang="en-US" sz="2100" dirty="0">
                <a:latin typeface="Gill Sans MT" panose="020B0502020104020203" pitchFamily="34" charset="-18"/>
                <a:ea typeface="Calibri" panose="020F0502020204030204" pitchFamily="34" charset="0"/>
                <a:cs typeface="Times New Roman" panose="02020603050405020304" pitchFamily="18" charset="0"/>
              </a:rPr>
              <a:t> et al. (2015) and Amir et al. (2018). The resulting raster data layers were derived at 0.50 m spatial resolution. The data represent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thermal properties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of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ground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cover</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a:t>
            </a:r>
            <a:endParaRPr lang="en-US" sz="2100" dirty="0">
              <a:latin typeface="Gill Sans MT" panose="020B0502020104020203" pitchFamily="34" charset="-18"/>
              <a:ea typeface="Calibri" panose="020F0502020204030204" pitchFamily="34" charset="0"/>
              <a:cs typeface="Times New Roman" panose="02020603050405020304" pitchFamily="18" charset="0"/>
            </a:endParaRPr>
          </a:p>
        </p:txBody>
      </p:sp>
      <p:grpSp>
        <p:nvGrpSpPr>
          <p:cNvPr id="16" name="Skupina 15">
            <a:extLst>
              <a:ext uri="{FF2B5EF4-FFF2-40B4-BE49-F238E27FC236}">
                <a16:creationId xmlns:a16="http://schemas.microsoft.com/office/drawing/2014/main" id="{52FD1134-0A52-4678-9F1E-01FF20671B38}"/>
              </a:ext>
            </a:extLst>
          </p:cNvPr>
          <p:cNvGrpSpPr/>
          <p:nvPr/>
        </p:nvGrpSpPr>
        <p:grpSpPr>
          <a:xfrm>
            <a:off x="6892271" y="32179891"/>
            <a:ext cx="8020648" cy="5657875"/>
            <a:chOff x="6821690" y="32524459"/>
            <a:chExt cx="8695850" cy="6157684"/>
          </a:xfrm>
        </p:grpSpPr>
        <p:pic>
          <p:nvPicPr>
            <p:cNvPr id="9" name="Obrázok 8"/>
            <p:cNvPicPr>
              <a:picLocks noChangeAspect="1"/>
            </p:cNvPicPr>
            <p:nvPr/>
          </p:nvPicPr>
          <p:blipFill rotWithShape="1">
            <a:blip r:embed="rId9">
              <a:extLst>
                <a:ext uri="{28A0092B-C50C-407E-A947-70E740481C1C}">
                  <a14:useLocalDpi xmlns:a14="http://schemas.microsoft.com/office/drawing/2010/main" val="0"/>
                </a:ext>
              </a:extLst>
            </a:blip>
            <a:srcRect t="-1" b="-12545"/>
            <a:stretch/>
          </p:blipFill>
          <p:spPr>
            <a:xfrm>
              <a:off x="6851719" y="32524459"/>
              <a:ext cx="8665821" cy="4742304"/>
            </a:xfrm>
            <a:prstGeom prst="rect">
              <a:avLst/>
            </a:prstGeom>
            <a:effectLst>
              <a:outerShdw blurRad="50800" dist="38100" dir="2700000" algn="tl" rotWithShape="0">
                <a:prstClr val="black">
                  <a:alpha val="40000"/>
                </a:prstClr>
              </a:outerShdw>
            </a:effectLst>
          </p:spPr>
        </p:pic>
        <p:sp>
          <p:nvSpPr>
            <p:cNvPr id="70" name="Text Box 146">
              <a:extLst>
                <a:ext uri="{FF2B5EF4-FFF2-40B4-BE49-F238E27FC236}">
                  <a16:creationId xmlns:a16="http://schemas.microsoft.com/office/drawing/2014/main" id="{21DCC869-1754-4118-870D-B6C472BD222C}"/>
                </a:ext>
              </a:extLst>
            </p:cNvPr>
            <p:cNvSpPr txBox="1">
              <a:spLocks noChangeArrowheads="1"/>
            </p:cNvSpPr>
            <p:nvPr/>
          </p:nvSpPr>
          <p:spPr bwMode="auto">
            <a:xfrm>
              <a:off x="6821690" y="36705849"/>
              <a:ext cx="8694338" cy="1976294"/>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r>
                <a:rPr lang="en-US" sz="1600" dirty="0">
                  <a:latin typeface="Gill Sans MT" panose="020B0502020104020203" pitchFamily="34" charset="-18"/>
                </a:rPr>
                <a:t>Broad-band albedo derived from atmospherically corrected Sentinel 2A data as a zonal mean for (A) objects of the ground land cover and (B) objects of the land cover (including high vegetation). Two versions of albedo were generated to show the cooling effect of urban greenery on the LST</a:t>
              </a:r>
              <a:r>
                <a:rPr lang="sk-SK" sz="1600" dirty="0">
                  <a:latin typeface="Gill Sans MT" panose="020B0502020104020203" pitchFamily="34" charset="-18"/>
                </a:rPr>
                <a:t>.</a:t>
              </a:r>
            </a:p>
            <a:p>
              <a:pPr algn="just" defTabSz="2940050"/>
              <a:endParaRPr lang="en-GB" altLang="sk-SK" sz="1200" i="1" dirty="0">
                <a:solidFill>
                  <a:schemeClr val="tx1">
                    <a:lumMod val="75000"/>
                    <a:lumOff val="25000"/>
                  </a:schemeClr>
                </a:solidFill>
                <a:latin typeface="Gill Sans MT" panose="020B0502020104020203" pitchFamily="34" charset="-18"/>
              </a:endParaRPr>
            </a:p>
          </p:txBody>
        </p:sp>
      </p:grpSp>
      <p:grpSp>
        <p:nvGrpSpPr>
          <p:cNvPr id="17" name="Skupina 16">
            <a:extLst>
              <a:ext uri="{FF2B5EF4-FFF2-40B4-BE49-F238E27FC236}">
                <a16:creationId xmlns:a16="http://schemas.microsoft.com/office/drawing/2014/main" id="{66C0B99D-F287-40DD-BB8C-1221EDB547C8}"/>
              </a:ext>
            </a:extLst>
          </p:cNvPr>
          <p:cNvGrpSpPr>
            <a:grpSpLocks noChangeAspect="1"/>
          </p:cNvGrpSpPr>
          <p:nvPr/>
        </p:nvGrpSpPr>
        <p:grpSpPr>
          <a:xfrm>
            <a:off x="6916105" y="24428598"/>
            <a:ext cx="8078912" cy="7283013"/>
            <a:chOff x="6653024" y="25694216"/>
            <a:chExt cx="8635992" cy="7839233"/>
          </a:xfrm>
          <a:effectLst>
            <a:outerShdw blurRad="50800" dist="38100" dir="2700000" algn="tl" rotWithShape="0">
              <a:prstClr val="black">
                <a:alpha val="40000"/>
              </a:prstClr>
            </a:outerShdw>
          </a:effectLst>
        </p:grpSpPr>
        <p:pic>
          <p:nvPicPr>
            <p:cNvPr id="8" name="Obrázok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3024" y="25694216"/>
              <a:ext cx="8635791" cy="7839233"/>
            </a:xfrm>
            <a:prstGeom prst="rect">
              <a:avLst/>
            </a:prstGeom>
          </p:spPr>
        </p:pic>
        <p:sp>
          <p:nvSpPr>
            <p:cNvPr id="72" name="Text Box 146">
              <a:extLst>
                <a:ext uri="{FF2B5EF4-FFF2-40B4-BE49-F238E27FC236}">
                  <a16:creationId xmlns:a16="http://schemas.microsoft.com/office/drawing/2014/main" id="{87D68C6C-A650-4A84-9FE3-0284FC745C45}"/>
                </a:ext>
              </a:extLst>
            </p:cNvPr>
            <p:cNvSpPr txBox="1">
              <a:spLocks noChangeArrowheads="1"/>
            </p:cNvSpPr>
            <p:nvPr/>
          </p:nvSpPr>
          <p:spPr bwMode="auto">
            <a:xfrm>
              <a:off x="12864626" y="30770926"/>
              <a:ext cx="2424390" cy="2749642"/>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defTabSz="2940050"/>
              <a:r>
                <a:rPr lang="en-US" sz="1600" dirty="0">
                  <a:latin typeface="Gill Sans MT" panose="020B0502020104020203" pitchFamily="34" charset="-18"/>
                </a:rPr>
                <a:t>Land cover interpreted from aerial orthoimage</a:t>
              </a:r>
              <a:r>
                <a:rPr lang="sk-SK" sz="1600" dirty="0">
                  <a:latin typeface="Gill Sans MT" panose="020B0502020104020203" pitchFamily="34" charset="-18"/>
                </a:rPr>
                <a:t>ry</a:t>
              </a:r>
              <a:r>
                <a:rPr lang="en-US" sz="1600" dirty="0">
                  <a:latin typeface="Gill Sans MT" panose="020B0502020104020203" pitchFamily="34" charset="-18"/>
                </a:rPr>
                <a:t> and by field inspection (A) of the ground below the high vegetation and (B) including the high vegetation in the entire study area and in the smaller site (</a:t>
              </a:r>
              <a:r>
                <a:rPr lang="en-US" sz="1600" dirty="0" err="1">
                  <a:latin typeface="Gill Sans MT" panose="020B0502020104020203" pitchFamily="34" charset="-18"/>
                </a:rPr>
                <a:t>Moyzesova</a:t>
              </a:r>
              <a:r>
                <a:rPr lang="en-US" sz="1600" dirty="0">
                  <a:latin typeface="Gill Sans MT" panose="020B0502020104020203" pitchFamily="34" charset="-18"/>
                </a:rPr>
                <a:t> street) </a:t>
              </a:r>
              <a:r>
                <a:rPr lang="sk-SK" sz="1600" dirty="0">
                  <a:latin typeface="Gill Sans MT" panose="020B0502020104020203" pitchFamily="34" charset="-18"/>
                </a:rPr>
                <a:t>- </a:t>
              </a:r>
              <a:r>
                <a:rPr lang="en-US" sz="1600" dirty="0">
                  <a:latin typeface="Gill Sans MT" panose="020B0502020104020203" pitchFamily="34" charset="-18"/>
                </a:rPr>
                <a:t>black outline.</a:t>
              </a:r>
              <a:endParaRPr lang="en-GB" altLang="sk-SK" sz="1600" i="1" dirty="0">
                <a:solidFill>
                  <a:schemeClr val="tx1">
                    <a:lumMod val="75000"/>
                    <a:lumOff val="25000"/>
                  </a:schemeClr>
                </a:solidFill>
                <a:latin typeface="Gill Sans MT" panose="020B0502020104020203" pitchFamily="34" charset="-18"/>
              </a:endParaRPr>
            </a:p>
          </p:txBody>
        </p:sp>
      </p:grpSp>
      <p:pic>
        <p:nvPicPr>
          <p:cNvPr id="19" name="Obrázok 18">
            <a:extLst>
              <a:ext uri="{FF2B5EF4-FFF2-40B4-BE49-F238E27FC236}">
                <a16:creationId xmlns:a16="http://schemas.microsoft.com/office/drawing/2014/main" id="{89BA5E67-FFB9-48BD-A623-DE9E00A20B1B}"/>
              </a:ext>
            </a:extLst>
          </p:cNvPr>
          <p:cNvPicPr>
            <a:picLocks noChangeAspect="1"/>
          </p:cNvPicPr>
          <p:nvPr/>
        </p:nvPicPr>
        <p:blipFill>
          <a:blip r:embed="rId11"/>
          <a:stretch>
            <a:fillRect/>
          </a:stretch>
        </p:blipFill>
        <p:spPr>
          <a:xfrm>
            <a:off x="21623104" y="19972949"/>
            <a:ext cx="7743835" cy="12363163"/>
          </a:xfrm>
          <a:prstGeom prst="rect">
            <a:avLst/>
          </a:prstGeom>
          <a:effectLst/>
        </p:spPr>
      </p:pic>
      <p:sp>
        <p:nvSpPr>
          <p:cNvPr id="53" name="Text Box 143">
            <a:extLst>
              <a:ext uri="{FF2B5EF4-FFF2-40B4-BE49-F238E27FC236}">
                <a16:creationId xmlns:a16="http://schemas.microsoft.com/office/drawing/2014/main" id="{B3EA8259-B372-4504-8563-8880C589BACE}"/>
              </a:ext>
            </a:extLst>
          </p:cNvPr>
          <p:cNvSpPr txBox="1">
            <a:spLocks noChangeArrowheads="1"/>
          </p:cNvSpPr>
          <p:nvPr/>
        </p:nvSpPr>
        <p:spPr bwMode="auto">
          <a:xfrm>
            <a:off x="985340" y="15667234"/>
            <a:ext cx="5165871" cy="1938992"/>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defTabSz="2940050"/>
            <a:r>
              <a:rPr lang="sk-SK" altLang="sk-SK" sz="4000" b="1" dirty="0" err="1">
                <a:latin typeface="Gill Sans MT" panose="020B0502020104020203" pitchFamily="34" charset="-18"/>
              </a:rPr>
              <a:t>Airborne</a:t>
            </a:r>
            <a:r>
              <a:rPr lang="sk-SK" altLang="sk-SK" sz="4000" b="1" dirty="0">
                <a:latin typeface="Gill Sans MT" panose="020B0502020104020203" pitchFamily="34" charset="-18"/>
              </a:rPr>
              <a:t> laser </a:t>
            </a:r>
            <a:r>
              <a:rPr lang="sk-SK" altLang="sk-SK" sz="4000" b="1" dirty="0" err="1">
                <a:latin typeface="Gill Sans MT" panose="020B0502020104020203" pitchFamily="34" charset="-18"/>
              </a:rPr>
              <a:t>scanning</a:t>
            </a:r>
            <a:r>
              <a:rPr lang="sk-SK" altLang="sk-SK" sz="4000" b="1" dirty="0">
                <a:latin typeface="Gill Sans MT" panose="020B0502020104020203" pitchFamily="34" charset="-18"/>
              </a:rPr>
              <a:t> and </a:t>
            </a:r>
            <a:r>
              <a:rPr lang="sk-SK" altLang="sk-SK" sz="4000" b="1" dirty="0" err="1">
                <a:latin typeface="Gill Sans MT" panose="020B0502020104020203" pitchFamily="34" charset="-18"/>
              </a:rPr>
              <a:t>photogrammetry</a:t>
            </a:r>
            <a:endParaRPr lang="en-GB" altLang="sk-SK" sz="4000" b="1" dirty="0">
              <a:latin typeface="Gill Sans MT" panose="020B0502020104020203" pitchFamily="34" charset="-18"/>
            </a:endParaRPr>
          </a:p>
        </p:txBody>
      </p:sp>
      <p:sp>
        <p:nvSpPr>
          <p:cNvPr id="54" name="Obdĺžnik 53">
            <a:extLst>
              <a:ext uri="{FF2B5EF4-FFF2-40B4-BE49-F238E27FC236}">
                <a16:creationId xmlns:a16="http://schemas.microsoft.com/office/drawing/2014/main" id="{7D0E1927-892E-4B39-A7B3-9D7B09E7023F}"/>
              </a:ext>
            </a:extLst>
          </p:cNvPr>
          <p:cNvSpPr/>
          <p:nvPr/>
        </p:nvSpPr>
        <p:spPr>
          <a:xfrm>
            <a:off x="985341" y="17731854"/>
            <a:ext cx="5166150" cy="6662530"/>
          </a:xfrm>
          <a:prstGeom prst="rect">
            <a:avLst/>
          </a:prstGeom>
        </p:spPr>
        <p:txBody>
          <a:bodyPr wrap="square">
            <a:spAutoFit/>
          </a:bodyPr>
          <a:lstStyle/>
          <a:p>
            <a:pPr algn="just">
              <a:lnSpc>
                <a:spcPct val="107000"/>
              </a:lnSpc>
              <a:spcAft>
                <a:spcPts val="800"/>
              </a:spcAft>
            </a:pPr>
            <a:r>
              <a:rPr lang="en-US" sz="2100" dirty="0">
                <a:latin typeface="Gill Sans MT" panose="020B0502020104020203" pitchFamily="34" charset="-18"/>
                <a:ea typeface="Calibri" panose="020F0502020204030204" pitchFamily="34" charset="0"/>
                <a:cs typeface="Times New Roman" panose="02020603050405020304" pitchFamily="18" charset="0"/>
              </a:rPr>
              <a:t>The photogrammetric </a:t>
            </a:r>
            <a:r>
              <a:rPr lang="sk-SK" sz="2100" dirty="0">
                <a:latin typeface="Gill Sans MT" panose="020B0502020104020203" pitchFamily="34" charset="-18"/>
                <a:ea typeface="Calibri" panose="020F0502020204030204" pitchFamily="34" charset="0"/>
                <a:cs typeface="Times New Roman" panose="02020603050405020304" pitchFamily="18" charset="0"/>
              </a:rPr>
              <a:t>and </a:t>
            </a:r>
            <a:r>
              <a:rPr lang="en-US" sz="2100" dirty="0">
                <a:latin typeface="Gill Sans MT" panose="020B0502020104020203" pitchFamily="34" charset="-18"/>
                <a:ea typeface="Calibri" panose="020F0502020204030204" pitchFamily="34" charset="0"/>
                <a:cs typeface="Times New Roman" panose="02020603050405020304" pitchFamily="18" charset="0"/>
              </a:rPr>
              <a:t>airborne laser scanning (ALS) data were used to generate a 3-D city model, digital surface models and land cover maps. ALS and photogrammetry data were acquired in leaf-on conditions during late summer of 2016 to build 3-D city model with a level of detail (</a:t>
            </a:r>
            <a:r>
              <a:rPr lang="en-US" sz="2100" dirty="0" err="1">
                <a:latin typeface="Gill Sans MT" panose="020B0502020104020203" pitchFamily="34" charset="-18"/>
                <a:ea typeface="Calibri" panose="020F0502020204030204" pitchFamily="34" charset="0"/>
                <a:cs typeface="Times New Roman" panose="02020603050405020304" pitchFamily="18" charset="0"/>
              </a:rPr>
              <a:t>LoD</a:t>
            </a:r>
            <a:r>
              <a:rPr lang="en-US" sz="2100" dirty="0">
                <a:latin typeface="Gill Sans MT" panose="020B0502020104020203" pitchFamily="34" charset="-18"/>
                <a:ea typeface="Calibri" panose="020F0502020204030204" pitchFamily="34" charset="0"/>
                <a:cs typeface="Times New Roman" panose="02020603050405020304" pitchFamily="18" charset="0"/>
              </a:rPr>
              <a:t>) 2 consisting of buildings, urban greenery and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terrain</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err="1" smtClean="0">
                <a:latin typeface="Gill Sans MT" panose="020B0502020104020203" pitchFamily="34" charset="-18"/>
                <a:ea typeface="Calibri" panose="020F0502020204030204" pitchFamily="34" charset="0"/>
                <a:cs typeface="Times New Roman" panose="02020603050405020304" pitchFamily="18" charset="0"/>
              </a:rPr>
              <a:t>Hofierka</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et al.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2017</a:t>
            </a:r>
            <a:r>
              <a:rPr lang="en-US" sz="2100" dirty="0">
                <a:latin typeface="Gill Sans MT" panose="020B0502020104020203" pitchFamily="34" charset="-18"/>
                <a:ea typeface="Calibri" panose="020F0502020204030204" pitchFamily="34" charset="0"/>
                <a:cs typeface="Times New Roman" panose="02020603050405020304" pitchFamily="18" charset="0"/>
              </a:rPr>
              <a:t>) provide more details.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ALS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point density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was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91</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and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15 points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m</a:t>
            </a:r>
            <a:r>
              <a:rPr lang="en-US" sz="2100" baseline="30000" dirty="0" smtClean="0">
                <a:latin typeface="Gill Sans MT" panose="020B0502020104020203" pitchFamily="34" charset="-18"/>
                <a:ea typeface="Calibri" panose="020F0502020204030204" pitchFamily="34" charset="0"/>
                <a:cs typeface="Times New Roman" panose="02020603050405020304" pitchFamily="18" charset="0"/>
              </a:rPr>
              <a:t>2</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of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all</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returns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and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ground</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returns</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respectively.</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The points were processed in </a:t>
            </a:r>
            <a:r>
              <a:rPr lang="en-US" sz="2100" dirty="0" err="1">
                <a:latin typeface="Gill Sans MT" panose="020B0502020104020203" pitchFamily="34" charset="-18"/>
                <a:ea typeface="Calibri" panose="020F0502020204030204" pitchFamily="34" charset="0"/>
                <a:cs typeface="Times New Roman" panose="02020603050405020304" pitchFamily="18" charset="0"/>
              </a:rPr>
              <a:t>LAStools</a:t>
            </a:r>
            <a:r>
              <a:rPr lang="en-US" sz="2100" dirty="0">
                <a:latin typeface="Gill Sans MT" panose="020B0502020104020203" pitchFamily="34" charset="-18"/>
                <a:ea typeface="Calibri" panose="020F0502020204030204" pitchFamily="34" charset="0"/>
                <a:cs typeface="Times New Roman" panose="02020603050405020304" pitchFamily="18" charset="0"/>
              </a:rPr>
              <a:t> (</a:t>
            </a:r>
            <a:r>
              <a:rPr lang="en-US" sz="2100" dirty="0" err="1">
                <a:latin typeface="Gill Sans MT" panose="020B0502020104020203" pitchFamily="34" charset="-18"/>
                <a:ea typeface="Calibri" panose="020F0502020204030204" pitchFamily="34" charset="0"/>
                <a:cs typeface="Times New Roman" panose="02020603050405020304" pitchFamily="18" charset="0"/>
              </a:rPr>
              <a:t>Isenburg</a:t>
            </a:r>
            <a:r>
              <a:rPr lang="en-US" sz="2100" dirty="0">
                <a:latin typeface="Gill Sans MT" panose="020B0502020104020203" pitchFamily="34" charset="-18"/>
                <a:ea typeface="Calibri" panose="020F0502020204030204" pitchFamily="34" charset="0"/>
                <a:cs typeface="Times New Roman" panose="02020603050405020304" pitchFamily="18" charset="0"/>
              </a:rPr>
              <a:t>, 2018) by filtering and classifying them in ground, trees and </a:t>
            </a:r>
            <a:r>
              <a:rPr lang="en-US" sz="2100" dirty="0" err="1">
                <a:latin typeface="Gill Sans MT" panose="020B0502020104020203" pitchFamily="34" charset="-18"/>
                <a:ea typeface="Calibri" panose="020F0502020204030204" pitchFamily="34" charset="0"/>
                <a:cs typeface="Times New Roman" panose="02020603050405020304" pitchFamily="18" charset="0"/>
              </a:rPr>
              <a:t>shurbs</a:t>
            </a:r>
            <a:r>
              <a:rPr lang="en-US" sz="2100" dirty="0">
                <a:latin typeface="Gill Sans MT" panose="020B0502020104020203" pitchFamily="34" charset="-18"/>
                <a:ea typeface="Calibri" panose="020F0502020204030204" pitchFamily="34" charset="0"/>
                <a:cs typeface="Times New Roman" panose="02020603050405020304" pitchFamily="18" charset="0"/>
              </a:rPr>
              <a:t> (high vegetation), buildings and other returns. </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T</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wo </a:t>
            </a:r>
            <a:r>
              <a:rPr lang="en-US" sz="2100" dirty="0">
                <a:latin typeface="Gill Sans MT" panose="020B0502020104020203" pitchFamily="34" charset="-18"/>
                <a:ea typeface="Calibri" panose="020F0502020204030204" pitchFamily="34" charset="0"/>
                <a:cs typeface="Times New Roman" panose="02020603050405020304" pitchFamily="18" charset="0"/>
              </a:rPr>
              <a:t>types of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digital</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surface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modesl</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DSM</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were derived at 0.5 m cell size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including</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buildings</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and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vegetation</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They</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were</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a:t>
            </a:r>
            <a:r>
              <a:rPr lang="sk-SK" sz="2100" dirty="0" err="1" smtClean="0">
                <a:latin typeface="Gill Sans MT" panose="020B0502020104020203" pitchFamily="34" charset="-18"/>
                <a:ea typeface="Calibri" panose="020F0502020204030204" pitchFamily="34" charset="0"/>
                <a:cs typeface="Times New Roman" panose="02020603050405020304" pitchFamily="18" charset="0"/>
              </a:rPr>
              <a:t>used</a:t>
            </a:r>
            <a:r>
              <a:rPr lang="sk-SK" sz="2100" dirty="0" smtClean="0">
                <a:latin typeface="Gill Sans MT" panose="020B0502020104020203" pitchFamily="34" charset="-18"/>
                <a:ea typeface="Calibri" panose="020F0502020204030204" pitchFamily="34" charset="0"/>
                <a:cs typeface="Times New Roman" panose="02020603050405020304" pitchFamily="18" charset="0"/>
              </a:rPr>
              <a:t> in </a:t>
            </a:r>
            <a:r>
              <a:rPr lang="en-US" sz="2100" dirty="0" smtClean="0">
                <a:latin typeface="Gill Sans MT" panose="020B0502020104020203" pitchFamily="34" charset="-18"/>
                <a:ea typeface="Calibri" panose="020F0502020204030204" pitchFamily="34" charset="0"/>
                <a:cs typeface="Times New Roman" panose="02020603050405020304" pitchFamily="18" charset="0"/>
              </a:rPr>
              <a:t>for </a:t>
            </a:r>
            <a:r>
              <a:rPr lang="en-US" sz="2100" dirty="0">
                <a:latin typeface="Gill Sans MT" panose="020B0502020104020203" pitchFamily="34" charset="-18"/>
                <a:ea typeface="Calibri" panose="020F0502020204030204" pitchFamily="34" charset="0"/>
                <a:cs typeface="Times New Roman" panose="02020603050405020304" pitchFamily="18" charset="0"/>
              </a:rPr>
              <a:t>modelling solar irradiance. </a:t>
            </a:r>
          </a:p>
        </p:txBody>
      </p:sp>
      <p:cxnSp>
        <p:nvCxnSpPr>
          <p:cNvPr id="78" name="Rovná spojnica 77">
            <a:extLst>
              <a:ext uri="{FF2B5EF4-FFF2-40B4-BE49-F238E27FC236}">
                <a16:creationId xmlns:a16="http://schemas.microsoft.com/office/drawing/2014/main" id="{86476C8E-D105-4F91-A9C1-E9A33410B28B}"/>
              </a:ext>
            </a:extLst>
          </p:cNvPr>
          <p:cNvCxnSpPr>
            <a:cxnSpLocks/>
          </p:cNvCxnSpPr>
          <p:nvPr/>
        </p:nvCxnSpPr>
        <p:spPr>
          <a:xfrm>
            <a:off x="738387" y="15499606"/>
            <a:ext cx="144381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Rovná spojnica 80">
            <a:extLst>
              <a:ext uri="{FF2B5EF4-FFF2-40B4-BE49-F238E27FC236}">
                <a16:creationId xmlns:a16="http://schemas.microsoft.com/office/drawing/2014/main" id="{302D1B4C-4D73-4AFB-86C0-A297B8D5CD5F}"/>
              </a:ext>
            </a:extLst>
          </p:cNvPr>
          <p:cNvCxnSpPr>
            <a:cxnSpLocks/>
          </p:cNvCxnSpPr>
          <p:nvPr/>
        </p:nvCxnSpPr>
        <p:spPr>
          <a:xfrm flipH="1" flipV="1">
            <a:off x="15181655" y="9378926"/>
            <a:ext cx="30340" cy="284431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 Box 143">
            <a:extLst>
              <a:ext uri="{FF2B5EF4-FFF2-40B4-BE49-F238E27FC236}">
                <a16:creationId xmlns:a16="http://schemas.microsoft.com/office/drawing/2014/main" id="{42A271B4-30E6-4835-89F2-1C692BCDFD4D}"/>
              </a:ext>
            </a:extLst>
          </p:cNvPr>
          <p:cNvSpPr txBox="1">
            <a:spLocks noChangeArrowheads="1"/>
          </p:cNvSpPr>
          <p:nvPr/>
        </p:nvSpPr>
        <p:spPr bwMode="auto">
          <a:xfrm>
            <a:off x="1022148" y="31900459"/>
            <a:ext cx="5544000" cy="1323439"/>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defTabSz="2940050"/>
            <a:r>
              <a:rPr lang="sk-SK" altLang="sk-SK" sz="4000" b="1" dirty="0" err="1">
                <a:latin typeface="Gill Sans MT" panose="020B0502020104020203" pitchFamily="34" charset="-18"/>
              </a:rPr>
              <a:t>Spaceborne</a:t>
            </a:r>
            <a:r>
              <a:rPr lang="sk-SK" altLang="sk-SK" sz="4000" b="1" dirty="0">
                <a:latin typeface="Gill Sans MT" panose="020B0502020104020203" pitchFamily="34" charset="-18"/>
              </a:rPr>
              <a:t> </a:t>
            </a:r>
            <a:r>
              <a:rPr lang="sk-SK" altLang="sk-SK" sz="4000" b="1" dirty="0" err="1">
                <a:latin typeface="Gill Sans MT" panose="020B0502020104020203" pitchFamily="34" charset="-18"/>
              </a:rPr>
              <a:t>multispectral</a:t>
            </a:r>
            <a:r>
              <a:rPr lang="sk-SK" altLang="sk-SK" sz="4000" b="1" dirty="0">
                <a:latin typeface="Gill Sans MT" panose="020B0502020104020203" pitchFamily="34" charset="-18"/>
              </a:rPr>
              <a:t> </a:t>
            </a:r>
            <a:r>
              <a:rPr lang="sk-SK" altLang="sk-SK" sz="4000" b="1" dirty="0" err="1">
                <a:latin typeface="Gill Sans MT" panose="020B0502020104020203" pitchFamily="34" charset="-18"/>
              </a:rPr>
              <a:t>scanning</a:t>
            </a:r>
            <a:endParaRPr lang="en-GB" altLang="sk-SK" sz="4000" b="1" dirty="0">
              <a:latin typeface="Gill Sans MT" panose="020B0502020104020203" pitchFamily="34" charset="-18"/>
            </a:endParaRPr>
          </a:p>
        </p:txBody>
      </p:sp>
      <p:sp>
        <p:nvSpPr>
          <p:cNvPr id="68" name="Obdĺžnik 67">
            <a:extLst>
              <a:ext uri="{FF2B5EF4-FFF2-40B4-BE49-F238E27FC236}">
                <a16:creationId xmlns:a16="http://schemas.microsoft.com/office/drawing/2014/main" id="{FC163FCF-61A0-43AF-BA2A-B8052129D0EA}"/>
              </a:ext>
            </a:extLst>
          </p:cNvPr>
          <p:cNvSpPr/>
          <p:nvPr/>
        </p:nvSpPr>
        <p:spPr>
          <a:xfrm>
            <a:off x="1045153" y="33256541"/>
            <a:ext cx="5389830" cy="4565545"/>
          </a:xfrm>
          <a:prstGeom prst="rect">
            <a:avLst/>
          </a:prstGeom>
        </p:spPr>
        <p:txBody>
          <a:bodyPr wrap="square">
            <a:spAutoFit/>
          </a:bodyPr>
          <a:lstStyle/>
          <a:p>
            <a:pPr algn="just">
              <a:lnSpc>
                <a:spcPct val="107000"/>
              </a:lnSpc>
              <a:spcAft>
                <a:spcPts val="800"/>
              </a:spcAft>
            </a:pPr>
            <a:r>
              <a:rPr lang="sk-SK" sz="2100" dirty="0" err="1">
                <a:solidFill>
                  <a:srgbClr val="000000"/>
                </a:solidFill>
                <a:latin typeface="Gill Sans MT" panose="020B0502020104020203" pitchFamily="34" charset="-18"/>
                <a:ea typeface="Calibri" panose="020F0502020204030204" pitchFamily="34" charset="0"/>
                <a:cs typeface="Times New Roman" panose="02020603050405020304" pitchFamily="18" charset="0"/>
              </a:rPr>
              <a:t>Spaceborne</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multispectral imagery of Sentinel </a:t>
            </a:r>
            <a:r>
              <a:rPr lang="en-US" sz="2100" dirty="0" smtClean="0">
                <a:solidFill>
                  <a:srgbClr val="000000"/>
                </a:solidFill>
                <a:latin typeface="Gill Sans MT" panose="020B0502020104020203" pitchFamily="34" charset="-18"/>
                <a:ea typeface="Calibri" panose="020F0502020204030204" pitchFamily="34" charset="0"/>
                <a:cs typeface="Times New Roman" panose="02020603050405020304" pitchFamily="18" charset="0"/>
              </a:rPr>
              <a:t>2</a:t>
            </a:r>
            <a:r>
              <a:rPr lang="sk-SK" sz="2100" dirty="0" smtClean="0">
                <a:solidFill>
                  <a:srgbClr val="000000"/>
                </a:solidFill>
                <a:latin typeface="Gill Sans MT" panose="020B0502020104020203" pitchFamily="34" charset="-18"/>
                <a:ea typeface="Calibri" panose="020F0502020204030204" pitchFamily="34" charset="0"/>
                <a:cs typeface="Times New Roman" panose="02020603050405020304" pitchFamily="18" charset="0"/>
              </a:rPr>
              <a:t>A</a:t>
            </a:r>
            <a:r>
              <a:rPr lang="en-US" sz="2100" dirty="0" smtClean="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satellite </a:t>
            </a:r>
            <a:r>
              <a:rPr lang="sk-SK" sz="2100" dirty="0" err="1">
                <a:solidFill>
                  <a:srgbClr val="000000"/>
                </a:solidFill>
                <a:latin typeface="Gill Sans MT" panose="020B0502020104020203" pitchFamily="34" charset="-18"/>
                <a:ea typeface="Calibri" panose="020F0502020204030204" pitchFamily="34" charset="0"/>
                <a:cs typeface="Times New Roman" panose="02020603050405020304" pitchFamily="18" charset="0"/>
              </a:rPr>
              <a:t>was</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sk-SK" sz="2100" dirty="0" err="1">
                <a:solidFill>
                  <a:srgbClr val="000000"/>
                </a:solidFill>
                <a:latin typeface="Gill Sans MT" panose="020B0502020104020203" pitchFamily="34" charset="-18"/>
                <a:ea typeface="Calibri" panose="020F0502020204030204" pitchFamily="34" charset="0"/>
                <a:cs typeface="Times New Roman" panose="02020603050405020304" pitchFamily="18" charset="0"/>
              </a:rPr>
              <a:t>used</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to derive land surface albedo</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by the approach used by </a:t>
            </a:r>
            <a:r>
              <a:rPr lang="en-US" sz="2100" dirty="0" err="1">
                <a:solidFill>
                  <a:srgbClr val="000000"/>
                </a:solidFill>
                <a:latin typeface="Gill Sans MT" panose="020B0502020104020203" pitchFamily="34" charset="-18"/>
                <a:ea typeface="Calibri" panose="020F0502020204030204" pitchFamily="34" charset="0"/>
                <a:cs typeface="Times New Roman" panose="02020603050405020304" pitchFamily="18" charset="0"/>
              </a:rPr>
              <a:t>Vanino</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et al. (2018)</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and</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calculated as the integration of at-surface reflectance across the shortwave spectrum (</a:t>
            </a:r>
            <a:r>
              <a:rPr lang="en-US" sz="2100" dirty="0" err="1">
                <a:solidFill>
                  <a:srgbClr val="000000"/>
                </a:solidFill>
                <a:latin typeface="Gill Sans MT" panose="020B0502020104020203" pitchFamily="34" charset="-18"/>
                <a:ea typeface="Calibri" panose="020F0502020204030204" pitchFamily="34" charset="0"/>
                <a:cs typeface="Times New Roman" panose="02020603050405020304" pitchFamily="18" charset="0"/>
              </a:rPr>
              <a:t>D'Urso</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and Calera, 2006</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and specific vegetation metrics</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for the LST model</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We used Sentinel 2A level 1C product (granule UEU, 29 June 2016, scene center time 9:40:32 GMT) which was downloaded via Copernicus Open Access Hub</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a:t>
            </a:r>
            <a:r>
              <a:rPr lang="en-US" sz="2100" dirty="0">
                <a:latin typeface="Gill Sans MT" panose="020B0502020104020203" pitchFamily="34" charset="-18"/>
                <a:ea typeface="Calibri" panose="020F0502020204030204" pitchFamily="34" charset="0"/>
                <a:cs typeface="Times New Roman" panose="02020603050405020304" pitchFamily="18" charset="0"/>
              </a:rPr>
              <a:t>Landsat 8 data </a:t>
            </a:r>
            <a:r>
              <a:rPr lang="sk-SK" sz="2100" dirty="0">
                <a:latin typeface="Gill Sans MT" panose="020B0502020104020203" pitchFamily="34" charset="-18"/>
                <a:ea typeface="Calibri" panose="020F0502020204030204" pitchFamily="34" charset="0"/>
                <a:cs typeface="Times New Roman" panose="02020603050405020304" pitchFamily="18" charset="0"/>
              </a:rPr>
              <a:t>(USGS, 2018) </a:t>
            </a:r>
            <a:r>
              <a:rPr lang="en-US" sz="2100" dirty="0">
                <a:latin typeface="Gill Sans MT" panose="020B0502020104020203" pitchFamily="34" charset="-18"/>
                <a:ea typeface="Calibri" panose="020F0502020204030204" pitchFamily="34" charset="0"/>
                <a:cs typeface="Times New Roman" panose="02020603050405020304" pitchFamily="18" charset="0"/>
              </a:rPr>
              <a:t>were used to compare Landsat-derived LST with the results of our modeling of LST</a:t>
            </a:r>
            <a:r>
              <a:rPr lang="en-US"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 values</a:t>
            </a:r>
            <a:r>
              <a:rPr lang="sk-SK" sz="2100" dirty="0">
                <a:solidFill>
                  <a:srgbClr val="000000"/>
                </a:solidFill>
                <a:latin typeface="Gill Sans MT" panose="020B0502020104020203" pitchFamily="34" charset="-18"/>
                <a:ea typeface="Calibri" panose="020F0502020204030204" pitchFamily="34" charset="0"/>
                <a:cs typeface="Times New Roman" panose="02020603050405020304" pitchFamily="18" charset="0"/>
              </a:rPr>
              <a:t>.</a:t>
            </a:r>
            <a:endParaRPr lang="sk-SK" sz="2100" dirty="0">
              <a:latin typeface="Gill Sans MT" panose="020B0502020104020203" pitchFamily="34" charset="-18"/>
              <a:ea typeface="Calibri" panose="020F0502020204030204" pitchFamily="34" charset="0"/>
              <a:cs typeface="Times New Roman" panose="02020603050405020304" pitchFamily="18" charset="0"/>
            </a:endParaRPr>
          </a:p>
        </p:txBody>
      </p:sp>
      <p:sp>
        <p:nvSpPr>
          <p:cNvPr id="83" name="Text Box 146">
            <a:extLst>
              <a:ext uri="{FF2B5EF4-FFF2-40B4-BE49-F238E27FC236}">
                <a16:creationId xmlns:a16="http://schemas.microsoft.com/office/drawing/2014/main" id="{77708C3A-5B4C-4BC4-A0A6-CE85D34BB354}"/>
              </a:ext>
            </a:extLst>
          </p:cNvPr>
          <p:cNvSpPr txBox="1">
            <a:spLocks noChangeArrowheads="1"/>
          </p:cNvSpPr>
          <p:nvPr/>
        </p:nvSpPr>
        <p:spPr bwMode="auto">
          <a:xfrm>
            <a:off x="21211795" y="13555390"/>
            <a:ext cx="8155144" cy="107721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defTabSz="2940050"/>
            <a:r>
              <a:rPr lang="en-US" sz="1600" dirty="0">
                <a:latin typeface="Gill Sans MT" panose="020B0502020104020203" pitchFamily="34" charset="-18"/>
              </a:rPr>
              <a:t>Spatially distributed convective heat transfer coefficient hc for the entire study area and the smaller site (</a:t>
            </a:r>
            <a:r>
              <a:rPr lang="en-US" sz="1600" dirty="0" err="1">
                <a:latin typeface="Gill Sans MT" panose="020B0502020104020203" pitchFamily="34" charset="-18"/>
              </a:rPr>
              <a:t>Moyzesova</a:t>
            </a:r>
            <a:r>
              <a:rPr lang="en-US" sz="1600" dirty="0">
                <a:latin typeface="Gill Sans MT" panose="020B0502020104020203" pitchFamily="34" charset="-18"/>
              </a:rPr>
              <a:t> street, delineated by the white outline) assigned to the objects (A) of the land cover of the ground and (B) increased for high vegetation based on leaf area index and expert judgement.</a:t>
            </a:r>
            <a:endParaRPr lang="en-GB" altLang="sk-SK" sz="1600" i="1" dirty="0">
              <a:solidFill>
                <a:schemeClr val="tx1">
                  <a:lumMod val="75000"/>
                  <a:lumOff val="25000"/>
                </a:schemeClr>
              </a:solidFill>
              <a:latin typeface="Gill Sans MT" panose="020B0502020104020203" pitchFamily="34" charset="-18"/>
            </a:endParaRPr>
          </a:p>
        </p:txBody>
      </p:sp>
      <p:cxnSp>
        <p:nvCxnSpPr>
          <p:cNvPr id="88" name="Rovná spojnica 87">
            <a:extLst>
              <a:ext uri="{FF2B5EF4-FFF2-40B4-BE49-F238E27FC236}">
                <a16:creationId xmlns:a16="http://schemas.microsoft.com/office/drawing/2014/main" id="{A84B4163-8C34-4A52-BC31-8FC1A0FF4AAD}"/>
              </a:ext>
            </a:extLst>
          </p:cNvPr>
          <p:cNvCxnSpPr>
            <a:cxnSpLocks/>
          </p:cNvCxnSpPr>
          <p:nvPr/>
        </p:nvCxnSpPr>
        <p:spPr>
          <a:xfrm>
            <a:off x="738387" y="31773414"/>
            <a:ext cx="144381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Obdĺžnik 68">
            <a:extLst>
              <a:ext uri="{FF2B5EF4-FFF2-40B4-BE49-F238E27FC236}">
                <a16:creationId xmlns:a16="http://schemas.microsoft.com/office/drawing/2014/main" id="{E535DC4F-8990-47A1-9510-0EEC9FA512FE}"/>
              </a:ext>
            </a:extLst>
          </p:cNvPr>
          <p:cNvSpPr/>
          <p:nvPr/>
        </p:nvSpPr>
        <p:spPr>
          <a:xfrm>
            <a:off x="34298655" y="14839358"/>
            <a:ext cx="5529600" cy="4219745"/>
          </a:xfrm>
          <a:prstGeom prst="rect">
            <a:avLst/>
          </a:prstGeom>
        </p:spPr>
        <p:txBody>
          <a:bodyPr wrap="square">
            <a:spAutoFit/>
          </a:bodyPr>
          <a:lstStyle/>
          <a:p>
            <a:pPr algn="just">
              <a:lnSpc>
                <a:spcPct val="107000"/>
              </a:lnSpc>
              <a:spcAft>
                <a:spcPts val="800"/>
              </a:spcAft>
            </a:pPr>
            <a:r>
              <a:rPr lang="en-US" sz="2100" dirty="0">
                <a:latin typeface="Gill Sans MT" panose="020B0502020104020203" pitchFamily="34" charset="-18"/>
                <a:ea typeface="Calibri" panose="020F0502020204030204" pitchFamily="34" charset="0"/>
                <a:cs typeface="Times New Roman" panose="02020603050405020304" pitchFamily="18" charset="0"/>
              </a:rPr>
              <a:t>The results of our LST modelling in the city of </a:t>
            </a:r>
            <a:r>
              <a:rPr lang="en-US" sz="2100" dirty="0" err="1">
                <a:latin typeface="Gill Sans MT" panose="020B0502020104020203" pitchFamily="34" charset="-18"/>
                <a:ea typeface="Calibri" panose="020F0502020204030204" pitchFamily="34" charset="0"/>
                <a:cs typeface="Times New Roman" panose="02020603050405020304" pitchFamily="18" charset="0"/>
              </a:rPr>
              <a:t>Košice</a:t>
            </a:r>
            <a:r>
              <a:rPr lang="en-US" sz="2100" dirty="0">
                <a:latin typeface="Gill Sans MT" panose="020B0502020104020203" pitchFamily="34" charset="-18"/>
                <a:ea typeface="Calibri" panose="020F0502020204030204" pitchFamily="34" charset="0"/>
                <a:cs typeface="Times New Roman" panose="02020603050405020304" pitchFamily="18" charset="0"/>
              </a:rPr>
              <a:t> showed great spatial variations that cannot be captured by current satellite sensors.  However, we have demonstrated that it can be modelled by proper software tools and input data such as LiDAR and satellite imagery (e.g., Sentinel 2A). The proposed algorithm is a novel contribution to modelling the land surface temperature in a GIS environment where tools for calculating temperature of surface have not been implemented to our knowledge to date.  </a:t>
            </a:r>
            <a:r>
              <a:rPr lang="sk-SK" sz="2100" dirty="0">
                <a:latin typeface="Gill Sans MT" panose="020B0502020104020203" pitchFamily="34" charset="-18"/>
                <a:ea typeface="Calibri" panose="020F0502020204030204" pitchFamily="34" charset="0"/>
                <a:cs typeface="Times New Roman" panose="02020603050405020304" pitchFamily="18" charset="0"/>
              </a:rPr>
              <a:t/>
            </a:r>
            <a:br>
              <a:rPr lang="sk-SK" sz="2100" dirty="0">
                <a:latin typeface="Gill Sans MT" panose="020B0502020104020203" pitchFamily="34" charset="-18"/>
                <a:ea typeface="Calibri" panose="020F0502020204030204" pitchFamily="34" charset="0"/>
                <a:cs typeface="Times New Roman" panose="02020603050405020304" pitchFamily="18" charset="0"/>
              </a:rPr>
            </a:br>
            <a:endParaRPr lang="sk-SK" sz="2100" dirty="0">
              <a:latin typeface="Gill Sans MT" panose="020B0502020104020203" pitchFamily="34" charset="-18"/>
              <a:ea typeface="Calibri" panose="020F0502020204030204" pitchFamily="34" charset="0"/>
              <a:cs typeface="Times New Roman" panose="02020603050405020304" pitchFamily="18" charset="0"/>
            </a:endParaRPr>
          </a:p>
        </p:txBody>
      </p:sp>
      <p:sp>
        <p:nvSpPr>
          <p:cNvPr id="49" name="Text Box 143">
            <a:extLst>
              <a:ext uri="{FF2B5EF4-FFF2-40B4-BE49-F238E27FC236}">
                <a16:creationId xmlns:a16="http://schemas.microsoft.com/office/drawing/2014/main" id="{E732A59C-A301-42E1-963B-D7309EDCFC77}"/>
              </a:ext>
            </a:extLst>
          </p:cNvPr>
          <p:cNvSpPr txBox="1">
            <a:spLocks noChangeArrowheads="1"/>
          </p:cNvSpPr>
          <p:nvPr/>
        </p:nvSpPr>
        <p:spPr bwMode="auto">
          <a:xfrm>
            <a:off x="15456782" y="19892094"/>
            <a:ext cx="5441630" cy="203132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defTabSz="2940050"/>
            <a:r>
              <a:rPr lang="sk-SK" altLang="sk-SK" sz="4200" b="1" dirty="0" err="1">
                <a:latin typeface="Gill Sans MT" panose="020B0502020104020203" pitchFamily="34" charset="-18"/>
              </a:rPr>
              <a:t>Modelling</a:t>
            </a:r>
            <a:r>
              <a:rPr lang="sk-SK" altLang="sk-SK" sz="4200" b="1" dirty="0">
                <a:latin typeface="Gill Sans MT" panose="020B0502020104020203" pitchFamily="34" charset="-18"/>
              </a:rPr>
              <a:t> </a:t>
            </a:r>
            <a:r>
              <a:rPr lang="sk-SK" altLang="sk-SK" sz="4200" b="1" dirty="0" err="1" smtClean="0">
                <a:latin typeface="Gill Sans MT" panose="020B0502020104020203" pitchFamily="34" charset="-18"/>
              </a:rPr>
              <a:t>the</a:t>
            </a:r>
            <a:r>
              <a:rPr lang="sk-SK" altLang="sk-SK" sz="4200" b="1" dirty="0" smtClean="0">
                <a:latin typeface="Gill Sans MT" panose="020B0502020104020203" pitchFamily="34" charset="-18"/>
              </a:rPr>
              <a:t> </a:t>
            </a:r>
            <a:r>
              <a:rPr lang="sk-SK" altLang="sk-SK" sz="4200" b="1" dirty="0">
                <a:latin typeface="Gill Sans MT" panose="020B0502020104020203" pitchFamily="34" charset="-18"/>
              </a:rPr>
              <a:t/>
            </a:r>
            <a:br>
              <a:rPr lang="sk-SK" altLang="sk-SK" sz="4200" b="1" dirty="0">
                <a:latin typeface="Gill Sans MT" panose="020B0502020104020203" pitchFamily="34" charset="-18"/>
              </a:rPr>
            </a:br>
            <a:r>
              <a:rPr lang="sk-SK" altLang="sk-SK" sz="4200" b="1" dirty="0" err="1" smtClean="0">
                <a:latin typeface="Gill Sans MT" panose="020B0502020104020203" pitchFamily="34" charset="-18"/>
              </a:rPr>
              <a:t>land</a:t>
            </a:r>
            <a:r>
              <a:rPr lang="sk-SK" altLang="sk-SK" sz="4200" b="1" dirty="0" smtClean="0">
                <a:latin typeface="Gill Sans MT" panose="020B0502020104020203" pitchFamily="34" charset="-18"/>
              </a:rPr>
              <a:t> </a:t>
            </a:r>
            <a:r>
              <a:rPr lang="sk-SK" altLang="sk-SK" sz="4200" b="1" dirty="0" err="1">
                <a:latin typeface="Gill Sans MT" panose="020B0502020104020203" pitchFamily="34" charset="-18"/>
              </a:rPr>
              <a:t>surface</a:t>
            </a:r>
            <a:r>
              <a:rPr lang="sk-SK" altLang="sk-SK" sz="4200" b="1" dirty="0">
                <a:latin typeface="Gill Sans MT" panose="020B0502020104020203" pitchFamily="34" charset="-18"/>
              </a:rPr>
              <a:t> </a:t>
            </a:r>
            <a:r>
              <a:rPr lang="sk-SK" altLang="sk-SK" sz="4200" b="1" dirty="0" err="1" smtClean="0">
                <a:latin typeface="Gill Sans MT" panose="020B0502020104020203" pitchFamily="34" charset="-18"/>
              </a:rPr>
              <a:t>temperature</a:t>
            </a:r>
            <a:endParaRPr lang="en-GB" altLang="sk-SK" sz="4200" b="1" dirty="0">
              <a:latin typeface="Gill Sans MT" panose="020B0502020104020203" pitchFamily="34" charset="-18"/>
            </a:endParaRPr>
          </a:p>
        </p:txBody>
      </p:sp>
      <p:grpSp>
        <p:nvGrpSpPr>
          <p:cNvPr id="15" name="Skupina 14">
            <a:extLst>
              <a:ext uri="{FF2B5EF4-FFF2-40B4-BE49-F238E27FC236}">
                <a16:creationId xmlns:a16="http://schemas.microsoft.com/office/drawing/2014/main" id="{1F0063CE-2808-4B18-B0CD-FC0F3C2934B0}"/>
              </a:ext>
            </a:extLst>
          </p:cNvPr>
          <p:cNvGrpSpPr>
            <a:grpSpLocks noChangeAspect="1"/>
          </p:cNvGrpSpPr>
          <p:nvPr/>
        </p:nvGrpSpPr>
        <p:grpSpPr>
          <a:xfrm>
            <a:off x="21560135" y="33356091"/>
            <a:ext cx="7821544" cy="3097843"/>
            <a:chOff x="21489231" y="33889120"/>
            <a:chExt cx="7828167" cy="3100467"/>
          </a:xfrm>
          <a:effectLst/>
        </p:grpSpPr>
        <p:pic>
          <p:nvPicPr>
            <p:cNvPr id="21" name="Obrázok 20" descr="Obrázok, na ktorom je text, mapa&#10;&#10;Automaticky generovaný popis">
              <a:extLst>
                <a:ext uri="{FF2B5EF4-FFF2-40B4-BE49-F238E27FC236}">
                  <a16:creationId xmlns:a16="http://schemas.microsoft.com/office/drawing/2014/main" id="{56A491FD-1B70-4E4E-B1FD-6746893C96E8}"/>
                </a:ext>
              </a:extLst>
            </p:cNvPr>
            <p:cNvPicPr>
              <a:picLocks noChangeAspect="1"/>
            </p:cNvPicPr>
            <p:nvPr/>
          </p:nvPicPr>
          <p:blipFill rotWithShape="1">
            <a:blip r:embed="rId12"/>
            <a:srcRect t="49225"/>
            <a:stretch/>
          </p:blipFill>
          <p:spPr>
            <a:xfrm>
              <a:off x="21489231" y="33889120"/>
              <a:ext cx="7828167" cy="3100467"/>
            </a:xfrm>
            <a:prstGeom prst="rect">
              <a:avLst/>
            </a:prstGeom>
          </p:spPr>
        </p:pic>
        <p:pic>
          <p:nvPicPr>
            <p:cNvPr id="71" name="Obrázok 70" descr="Obrázok, na ktorom je text, mapa&#10;&#10;Automaticky generovaný popis">
              <a:extLst>
                <a:ext uri="{FF2B5EF4-FFF2-40B4-BE49-F238E27FC236}">
                  <a16:creationId xmlns:a16="http://schemas.microsoft.com/office/drawing/2014/main" id="{E2FBD0D6-9506-452A-8E40-3BFCEA1B4D6C}"/>
                </a:ext>
              </a:extLst>
            </p:cNvPr>
            <p:cNvPicPr>
              <a:picLocks noChangeAspect="1"/>
            </p:cNvPicPr>
            <p:nvPr/>
          </p:nvPicPr>
          <p:blipFill rotWithShape="1">
            <a:blip r:embed="rId12"/>
            <a:srcRect l="45973" t="-1227" r="31031" b="94152"/>
            <a:stretch/>
          </p:blipFill>
          <p:spPr>
            <a:xfrm>
              <a:off x="24072855" y="36512669"/>
              <a:ext cx="1800200" cy="432044"/>
            </a:xfrm>
            <a:prstGeom prst="rect">
              <a:avLst/>
            </a:prstGeom>
          </p:spPr>
        </p:pic>
      </p:grpSp>
      <p:grpSp>
        <p:nvGrpSpPr>
          <p:cNvPr id="18" name="Skupina 17">
            <a:extLst>
              <a:ext uri="{FF2B5EF4-FFF2-40B4-BE49-F238E27FC236}">
                <a16:creationId xmlns:a16="http://schemas.microsoft.com/office/drawing/2014/main" id="{4E1806A2-9831-42F2-BB26-2AAF60F980A4}"/>
              </a:ext>
            </a:extLst>
          </p:cNvPr>
          <p:cNvGrpSpPr>
            <a:grpSpLocks noChangeAspect="1"/>
          </p:cNvGrpSpPr>
          <p:nvPr/>
        </p:nvGrpSpPr>
        <p:grpSpPr>
          <a:xfrm>
            <a:off x="21174143" y="14846883"/>
            <a:ext cx="8204369" cy="4896000"/>
            <a:chOff x="30054810" y="19727049"/>
            <a:chExt cx="8458111" cy="5047422"/>
          </a:xfrm>
        </p:grpSpPr>
        <p:sp>
          <p:nvSpPr>
            <p:cNvPr id="75" name="Text Box 146">
              <a:extLst>
                <a:ext uri="{FF2B5EF4-FFF2-40B4-BE49-F238E27FC236}">
                  <a16:creationId xmlns:a16="http://schemas.microsoft.com/office/drawing/2014/main" id="{44B614B4-E948-48B0-8374-79F299ADE194}"/>
                </a:ext>
              </a:extLst>
            </p:cNvPr>
            <p:cNvSpPr txBox="1">
              <a:spLocks noChangeArrowheads="1"/>
            </p:cNvSpPr>
            <p:nvPr/>
          </p:nvSpPr>
          <p:spPr bwMode="auto">
            <a:xfrm>
              <a:off x="30093626" y="19727049"/>
              <a:ext cx="8419295" cy="5047422"/>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1600" dirty="0">
                <a:latin typeface="Gill Sans MT" panose="020B0502020104020203" pitchFamily="34" charset="-18"/>
              </a:endParaRPr>
            </a:p>
            <a:p>
              <a:pPr algn="just" defTabSz="2940050"/>
              <a:endParaRPr lang="sk-SK" sz="900" dirty="0">
                <a:latin typeface="Gill Sans MT" panose="020B0502020104020203" pitchFamily="34" charset="-18"/>
              </a:endParaRPr>
            </a:p>
            <a:p>
              <a:pPr algn="just" defTabSz="2940050"/>
              <a:r>
                <a:rPr lang="en-US" sz="1600" dirty="0">
                  <a:latin typeface="Gill Sans MT" panose="020B0502020104020203" pitchFamily="34" charset="-18"/>
                </a:rPr>
                <a:t>Global solar irradiance (W.m-2) of DSM calculated by the </a:t>
              </a:r>
              <a:r>
                <a:rPr lang="en-US" sz="1600" dirty="0" err="1">
                  <a:latin typeface="Gill Sans MT" panose="020B0502020104020203" pitchFamily="34" charset="-18"/>
                </a:rPr>
                <a:t>r.sun</a:t>
              </a:r>
              <a:r>
                <a:rPr lang="en-US" sz="1600" dirty="0">
                  <a:latin typeface="Gill Sans MT" panose="020B0502020104020203" pitchFamily="34" charset="-18"/>
                </a:rPr>
                <a:t> model for June 30 at 10:20 zonal time for the smaller site as (A) scenario 1, (B) scenario 2, (C) scenario 3. See Fig. 3 for perspective views of the input DSMs and text for explanations of the three scenarios.</a:t>
              </a:r>
              <a:endParaRPr lang="en-GB" altLang="sk-SK" sz="1600" i="1" dirty="0">
                <a:solidFill>
                  <a:schemeClr val="tx1">
                    <a:lumMod val="75000"/>
                    <a:lumOff val="25000"/>
                  </a:schemeClr>
                </a:solidFill>
                <a:latin typeface="Gill Sans MT" panose="020B0502020104020203" pitchFamily="34" charset="-18"/>
              </a:endParaRPr>
            </a:p>
          </p:txBody>
        </p:sp>
        <p:pic>
          <p:nvPicPr>
            <p:cNvPr id="4" name="Obrázok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054810" y="19731848"/>
              <a:ext cx="8446180" cy="3972196"/>
            </a:xfrm>
            <a:prstGeom prst="rect">
              <a:avLst/>
            </a:prstGeom>
            <a:effectLst/>
          </p:spPr>
        </p:pic>
      </p:grpSp>
      <p:grpSp>
        <p:nvGrpSpPr>
          <p:cNvPr id="85" name="Skupina 84">
            <a:extLst>
              <a:ext uri="{FF2B5EF4-FFF2-40B4-BE49-F238E27FC236}">
                <a16:creationId xmlns:a16="http://schemas.microsoft.com/office/drawing/2014/main" id="{1B6527AC-A4D2-41CC-9D72-D1C5E6E580C1}"/>
              </a:ext>
            </a:extLst>
          </p:cNvPr>
          <p:cNvGrpSpPr>
            <a:grpSpLocks noChangeAspect="1"/>
          </p:cNvGrpSpPr>
          <p:nvPr/>
        </p:nvGrpSpPr>
        <p:grpSpPr>
          <a:xfrm>
            <a:off x="21260667" y="9772283"/>
            <a:ext cx="8317842" cy="3785319"/>
            <a:chOff x="755576" y="583400"/>
            <a:chExt cx="6138710" cy="2793630"/>
          </a:xfrm>
        </p:grpSpPr>
        <p:grpSp>
          <p:nvGrpSpPr>
            <p:cNvPr id="86" name="Skupina 85">
              <a:extLst>
                <a:ext uri="{FF2B5EF4-FFF2-40B4-BE49-F238E27FC236}">
                  <a16:creationId xmlns:a16="http://schemas.microsoft.com/office/drawing/2014/main" id="{94A3EB62-9516-485F-8DE8-59368DE1F061}"/>
                </a:ext>
              </a:extLst>
            </p:cNvPr>
            <p:cNvGrpSpPr/>
            <p:nvPr/>
          </p:nvGrpSpPr>
          <p:grpSpPr>
            <a:xfrm>
              <a:off x="3497908" y="648000"/>
              <a:ext cx="2578531" cy="2610170"/>
              <a:chOff x="3497908" y="605880"/>
              <a:chExt cx="2578531" cy="2610170"/>
            </a:xfrm>
          </p:grpSpPr>
          <p:pic>
            <p:nvPicPr>
              <p:cNvPr id="112" name="Picture 2">
                <a:extLst>
                  <a:ext uri="{FF2B5EF4-FFF2-40B4-BE49-F238E27FC236}">
                    <a16:creationId xmlns:a16="http://schemas.microsoft.com/office/drawing/2014/main" id="{F70F632C-C56C-4DEF-9A8A-B8516A9244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97908" y="605880"/>
                <a:ext cx="2578531" cy="2610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Obdĺžnik 112">
                <a:extLst>
                  <a:ext uri="{FF2B5EF4-FFF2-40B4-BE49-F238E27FC236}">
                    <a16:creationId xmlns:a16="http://schemas.microsoft.com/office/drawing/2014/main" id="{F23F4334-F4A1-441F-9CDE-155235CD6159}"/>
                  </a:ext>
                </a:extLst>
              </p:cNvPr>
              <p:cNvSpPr/>
              <p:nvPr/>
            </p:nvSpPr>
            <p:spPr>
              <a:xfrm>
                <a:off x="4530711" y="1890044"/>
                <a:ext cx="153092" cy="283096"/>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7" name="Picture 3">
              <a:extLst>
                <a:ext uri="{FF2B5EF4-FFF2-40B4-BE49-F238E27FC236}">
                  <a16:creationId xmlns:a16="http://schemas.microsoft.com/office/drawing/2014/main" id="{D1E56526-8029-45E4-B6FB-98E2F805A51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600" y="620688"/>
              <a:ext cx="2536346" cy="263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11">
              <a:extLst>
                <a:ext uri="{FF2B5EF4-FFF2-40B4-BE49-F238E27FC236}">
                  <a16:creationId xmlns:a16="http://schemas.microsoft.com/office/drawing/2014/main" id="{769A69DE-04C8-4513-9908-AE9F8A7E607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510" t="-1041" r="22446" b="5479"/>
            <a:stretch/>
          </p:blipFill>
          <p:spPr bwMode="auto">
            <a:xfrm>
              <a:off x="755576" y="583400"/>
              <a:ext cx="1029967" cy="242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BlokTextu 90">
              <a:extLst>
                <a:ext uri="{FF2B5EF4-FFF2-40B4-BE49-F238E27FC236}">
                  <a16:creationId xmlns:a16="http://schemas.microsoft.com/office/drawing/2014/main" id="{71580BE1-C9FA-4F9B-AB62-4270A478EB9D}"/>
                </a:ext>
              </a:extLst>
            </p:cNvPr>
            <p:cNvSpPr txBox="1"/>
            <p:nvPr/>
          </p:nvSpPr>
          <p:spPr>
            <a:xfrm>
              <a:off x="1763688" y="605880"/>
              <a:ext cx="413896" cy="230832"/>
            </a:xfrm>
            <a:prstGeom prst="rect">
              <a:avLst/>
            </a:prstGeom>
            <a:noFill/>
          </p:spPr>
          <p:txBody>
            <a:bodyPr wrap="none" rtlCol="0">
              <a:spAutoFit/>
            </a:bodyPr>
            <a:lstStyle/>
            <a:p>
              <a:r>
                <a:rPr lang="sk-SK" sz="900" dirty="0"/>
                <a:t>1 km</a:t>
              </a:r>
              <a:endParaRPr lang="en-GB" sz="900" dirty="0"/>
            </a:p>
          </p:txBody>
        </p:sp>
        <p:grpSp>
          <p:nvGrpSpPr>
            <p:cNvPr id="92" name="Skupina 91">
              <a:extLst>
                <a:ext uri="{FF2B5EF4-FFF2-40B4-BE49-F238E27FC236}">
                  <a16:creationId xmlns:a16="http://schemas.microsoft.com/office/drawing/2014/main" id="{A8311E94-7AEA-4049-8745-0AA42F20D7EA}"/>
                </a:ext>
              </a:extLst>
            </p:cNvPr>
            <p:cNvGrpSpPr/>
            <p:nvPr/>
          </p:nvGrpSpPr>
          <p:grpSpPr>
            <a:xfrm>
              <a:off x="6146966" y="583400"/>
              <a:ext cx="747320" cy="1879088"/>
              <a:chOff x="6104028" y="2093361"/>
              <a:chExt cx="747320" cy="1879088"/>
            </a:xfrm>
          </p:grpSpPr>
          <p:pic>
            <p:nvPicPr>
              <p:cNvPr id="100" name="Picture 7">
                <a:extLst>
                  <a:ext uri="{FF2B5EF4-FFF2-40B4-BE49-F238E27FC236}">
                    <a16:creationId xmlns:a16="http://schemas.microsoft.com/office/drawing/2014/main" id="{C1761F3D-F3E7-4BAD-8353-D31541114CFB}"/>
                  </a:ext>
                </a:extLst>
              </p:cNvPr>
              <p:cNvPicPr>
                <a:picLocks noChangeArrowheads="1"/>
              </p:cNvPicPr>
              <p:nvPr/>
            </p:nvPicPr>
            <p:blipFill rotWithShape="1">
              <a:blip r:embed="rId17">
                <a:extLst>
                  <a:ext uri="{28A0092B-C50C-407E-A947-70E740481C1C}">
                    <a14:useLocalDpi xmlns:a14="http://schemas.microsoft.com/office/drawing/2010/main" val="0"/>
                  </a:ext>
                </a:extLst>
              </a:blip>
              <a:srcRect l="13756" r="48240"/>
              <a:stretch/>
            </p:blipFill>
            <p:spPr bwMode="auto">
              <a:xfrm>
                <a:off x="6192192" y="2492896"/>
                <a:ext cx="108000" cy="1404000"/>
              </a:xfrm>
              <a:prstGeom prst="rect">
                <a:avLst/>
              </a:prstGeom>
              <a:noFill/>
              <a:ln w="317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1" name="BlokTextu 100">
                <a:extLst>
                  <a:ext uri="{FF2B5EF4-FFF2-40B4-BE49-F238E27FC236}">
                    <a16:creationId xmlns:a16="http://schemas.microsoft.com/office/drawing/2014/main" id="{7847D45E-CE3C-4BFC-AFC2-107D08081A55}"/>
                  </a:ext>
                </a:extLst>
              </p:cNvPr>
              <p:cNvSpPr txBox="1"/>
              <p:nvPr/>
            </p:nvSpPr>
            <p:spPr>
              <a:xfrm>
                <a:off x="6288142" y="3741617"/>
                <a:ext cx="242374" cy="230832"/>
              </a:xfrm>
              <a:prstGeom prst="rect">
                <a:avLst/>
              </a:prstGeom>
              <a:noFill/>
            </p:spPr>
            <p:txBody>
              <a:bodyPr wrap="none" rtlCol="0">
                <a:spAutoFit/>
              </a:bodyPr>
              <a:lstStyle/>
              <a:p>
                <a:r>
                  <a:rPr lang="sk-SK" sz="900" dirty="0"/>
                  <a:t>8</a:t>
                </a:r>
                <a:endParaRPr lang="en-GB" sz="900" dirty="0"/>
              </a:p>
            </p:txBody>
          </p:sp>
          <p:sp>
            <p:nvSpPr>
              <p:cNvPr id="102" name="BlokTextu 101">
                <a:extLst>
                  <a:ext uri="{FF2B5EF4-FFF2-40B4-BE49-F238E27FC236}">
                    <a16:creationId xmlns:a16="http://schemas.microsoft.com/office/drawing/2014/main" id="{FFFD8D5D-C8C0-4BFB-ADCA-2ADED21C25F9}"/>
                  </a:ext>
                </a:extLst>
              </p:cNvPr>
              <p:cNvSpPr txBox="1"/>
              <p:nvPr/>
            </p:nvSpPr>
            <p:spPr>
              <a:xfrm>
                <a:off x="6288142" y="3404273"/>
                <a:ext cx="300082" cy="230832"/>
              </a:xfrm>
              <a:prstGeom prst="rect">
                <a:avLst/>
              </a:prstGeom>
              <a:noFill/>
            </p:spPr>
            <p:txBody>
              <a:bodyPr wrap="none" rtlCol="0">
                <a:spAutoFit/>
              </a:bodyPr>
              <a:lstStyle/>
              <a:p>
                <a:r>
                  <a:rPr lang="sk-SK" sz="900" dirty="0"/>
                  <a:t>12</a:t>
                </a:r>
                <a:endParaRPr lang="en-GB" sz="900" dirty="0"/>
              </a:p>
            </p:txBody>
          </p:sp>
          <p:sp>
            <p:nvSpPr>
              <p:cNvPr id="103" name="BlokTextu 102">
                <a:extLst>
                  <a:ext uri="{FF2B5EF4-FFF2-40B4-BE49-F238E27FC236}">
                    <a16:creationId xmlns:a16="http://schemas.microsoft.com/office/drawing/2014/main" id="{20717787-CDD1-4A46-9D3C-EAB9F378013B}"/>
                  </a:ext>
                </a:extLst>
              </p:cNvPr>
              <p:cNvSpPr txBox="1"/>
              <p:nvPr/>
            </p:nvSpPr>
            <p:spPr>
              <a:xfrm>
                <a:off x="6288142" y="3066929"/>
                <a:ext cx="300082" cy="230832"/>
              </a:xfrm>
              <a:prstGeom prst="rect">
                <a:avLst/>
              </a:prstGeom>
              <a:noFill/>
            </p:spPr>
            <p:txBody>
              <a:bodyPr wrap="none" rtlCol="0">
                <a:spAutoFit/>
              </a:bodyPr>
              <a:lstStyle/>
              <a:p>
                <a:r>
                  <a:rPr lang="sk-SK" sz="900" dirty="0"/>
                  <a:t>17</a:t>
                </a:r>
                <a:endParaRPr lang="en-GB" sz="900" dirty="0"/>
              </a:p>
            </p:txBody>
          </p:sp>
          <p:sp>
            <p:nvSpPr>
              <p:cNvPr id="104" name="BlokTextu 103">
                <a:extLst>
                  <a:ext uri="{FF2B5EF4-FFF2-40B4-BE49-F238E27FC236}">
                    <a16:creationId xmlns:a16="http://schemas.microsoft.com/office/drawing/2014/main" id="{3A3B185C-4E52-4B88-AD2F-4DE0BEEF8ABF}"/>
                  </a:ext>
                </a:extLst>
              </p:cNvPr>
              <p:cNvSpPr txBox="1"/>
              <p:nvPr/>
            </p:nvSpPr>
            <p:spPr>
              <a:xfrm>
                <a:off x="6288142" y="2729585"/>
                <a:ext cx="300082" cy="230832"/>
              </a:xfrm>
              <a:prstGeom prst="rect">
                <a:avLst/>
              </a:prstGeom>
              <a:noFill/>
            </p:spPr>
            <p:txBody>
              <a:bodyPr wrap="none" rtlCol="0">
                <a:spAutoFit/>
              </a:bodyPr>
              <a:lstStyle/>
              <a:p>
                <a:r>
                  <a:rPr lang="sk-SK" sz="900" dirty="0"/>
                  <a:t>24</a:t>
                </a:r>
                <a:endParaRPr lang="en-GB" sz="900" dirty="0"/>
              </a:p>
            </p:txBody>
          </p:sp>
          <p:sp>
            <p:nvSpPr>
              <p:cNvPr id="105" name="BlokTextu 104">
                <a:extLst>
                  <a:ext uri="{FF2B5EF4-FFF2-40B4-BE49-F238E27FC236}">
                    <a16:creationId xmlns:a16="http://schemas.microsoft.com/office/drawing/2014/main" id="{601CFAFF-3EAD-4808-A3C3-ED8D13E7CB71}"/>
                  </a:ext>
                </a:extLst>
              </p:cNvPr>
              <p:cNvSpPr txBox="1"/>
              <p:nvPr/>
            </p:nvSpPr>
            <p:spPr>
              <a:xfrm>
                <a:off x="6288142" y="2392241"/>
                <a:ext cx="300082" cy="230832"/>
              </a:xfrm>
              <a:prstGeom prst="rect">
                <a:avLst/>
              </a:prstGeom>
              <a:noFill/>
            </p:spPr>
            <p:txBody>
              <a:bodyPr wrap="none" rtlCol="0">
                <a:spAutoFit/>
              </a:bodyPr>
              <a:lstStyle/>
              <a:p>
                <a:r>
                  <a:rPr lang="sk-SK" sz="900" dirty="0"/>
                  <a:t>35</a:t>
                </a:r>
                <a:endParaRPr lang="en-GB" sz="900" dirty="0"/>
              </a:p>
            </p:txBody>
          </p:sp>
          <p:cxnSp>
            <p:nvCxnSpPr>
              <p:cNvPr id="106" name="Rovná spojnica 105">
                <a:extLst>
                  <a:ext uri="{FF2B5EF4-FFF2-40B4-BE49-F238E27FC236}">
                    <a16:creationId xmlns:a16="http://schemas.microsoft.com/office/drawing/2014/main" id="{B328D001-D810-4272-AC70-D838CF6BA439}"/>
                  </a:ext>
                </a:extLst>
              </p:cNvPr>
              <p:cNvCxnSpPr/>
              <p:nvPr/>
            </p:nvCxnSpPr>
            <p:spPr>
              <a:xfrm flipH="1">
                <a:off x="6300192" y="2493471"/>
                <a:ext cx="15209"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7" name="Rovná spojnica 106">
                <a:extLst>
                  <a:ext uri="{FF2B5EF4-FFF2-40B4-BE49-F238E27FC236}">
                    <a16:creationId xmlns:a16="http://schemas.microsoft.com/office/drawing/2014/main" id="{BF8D7844-E766-442D-9B2C-585856C66A68}"/>
                  </a:ext>
                </a:extLst>
              </p:cNvPr>
              <p:cNvCxnSpPr/>
              <p:nvPr/>
            </p:nvCxnSpPr>
            <p:spPr>
              <a:xfrm flipH="1">
                <a:off x="6300192" y="2842584"/>
                <a:ext cx="15209"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8" name="Rovná spojnica 107">
                <a:extLst>
                  <a:ext uri="{FF2B5EF4-FFF2-40B4-BE49-F238E27FC236}">
                    <a16:creationId xmlns:a16="http://schemas.microsoft.com/office/drawing/2014/main" id="{102B1035-3BE7-4860-B777-312403B01803}"/>
                  </a:ext>
                </a:extLst>
              </p:cNvPr>
              <p:cNvCxnSpPr/>
              <p:nvPr/>
            </p:nvCxnSpPr>
            <p:spPr>
              <a:xfrm flipH="1">
                <a:off x="6300192" y="3191697"/>
                <a:ext cx="15209"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9" name="Rovná spojnica 108">
                <a:extLst>
                  <a:ext uri="{FF2B5EF4-FFF2-40B4-BE49-F238E27FC236}">
                    <a16:creationId xmlns:a16="http://schemas.microsoft.com/office/drawing/2014/main" id="{F1382EB1-9DAD-40E3-801C-2B7E0959FE66}"/>
                  </a:ext>
                </a:extLst>
              </p:cNvPr>
              <p:cNvCxnSpPr/>
              <p:nvPr/>
            </p:nvCxnSpPr>
            <p:spPr>
              <a:xfrm flipH="1">
                <a:off x="6300192" y="3540810"/>
                <a:ext cx="15209"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0" name="Rovná spojnica 109">
                <a:extLst>
                  <a:ext uri="{FF2B5EF4-FFF2-40B4-BE49-F238E27FC236}">
                    <a16:creationId xmlns:a16="http://schemas.microsoft.com/office/drawing/2014/main" id="{193D0C16-E086-40C8-A0AA-CCE6C55592B5}"/>
                  </a:ext>
                </a:extLst>
              </p:cNvPr>
              <p:cNvCxnSpPr/>
              <p:nvPr/>
            </p:nvCxnSpPr>
            <p:spPr>
              <a:xfrm flipH="1">
                <a:off x="6300192" y="3889924"/>
                <a:ext cx="15209"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11" name="BlokTextu 110">
                <a:extLst>
                  <a:ext uri="{FF2B5EF4-FFF2-40B4-BE49-F238E27FC236}">
                    <a16:creationId xmlns:a16="http://schemas.microsoft.com/office/drawing/2014/main" id="{61065A17-CACA-4691-A999-D08DDF4A2C60}"/>
                  </a:ext>
                </a:extLst>
              </p:cNvPr>
              <p:cNvSpPr txBox="1"/>
              <p:nvPr/>
            </p:nvSpPr>
            <p:spPr>
              <a:xfrm>
                <a:off x="6104028" y="2093361"/>
                <a:ext cx="747320" cy="400110"/>
              </a:xfrm>
              <a:prstGeom prst="rect">
                <a:avLst/>
              </a:prstGeom>
              <a:noFill/>
            </p:spPr>
            <p:txBody>
              <a:bodyPr wrap="none" rtlCol="0">
                <a:spAutoFit/>
              </a:bodyPr>
              <a:lstStyle/>
              <a:p>
                <a:r>
                  <a:rPr lang="sk-SK" sz="1000" dirty="0"/>
                  <a:t>h</a:t>
                </a:r>
                <a:r>
                  <a:rPr lang="sk-SK" sz="1000" baseline="-25000" dirty="0"/>
                  <a:t>c</a:t>
                </a:r>
              </a:p>
              <a:p>
                <a:r>
                  <a:rPr lang="sk-SK" sz="1000" dirty="0"/>
                  <a:t>(</a:t>
                </a:r>
                <a:r>
                  <a:rPr lang="en-US" sz="1000" dirty="0"/>
                  <a:t>W.m</a:t>
                </a:r>
                <a:r>
                  <a:rPr lang="en-US" sz="1000" baseline="30000" dirty="0"/>
                  <a:t>-2</a:t>
                </a:r>
                <a:r>
                  <a:rPr lang="en-US" sz="1000" dirty="0"/>
                  <a:t>.K</a:t>
                </a:r>
                <a:r>
                  <a:rPr lang="en-US" sz="1000" baseline="30000" dirty="0"/>
                  <a:t>-1</a:t>
                </a:r>
                <a:r>
                  <a:rPr lang="sk-SK" sz="1000" dirty="0"/>
                  <a:t>)</a:t>
                </a:r>
                <a:endParaRPr lang="en-GB" sz="1000" dirty="0"/>
              </a:p>
            </p:txBody>
          </p:sp>
        </p:grpSp>
        <p:sp>
          <p:nvSpPr>
            <p:cNvPr id="95" name="BlokTextu 94">
              <a:extLst>
                <a:ext uri="{FF2B5EF4-FFF2-40B4-BE49-F238E27FC236}">
                  <a16:creationId xmlns:a16="http://schemas.microsoft.com/office/drawing/2014/main" id="{2062FED2-861B-47B1-B47F-6331EF8C6C2C}"/>
                </a:ext>
              </a:extLst>
            </p:cNvPr>
            <p:cNvSpPr txBox="1"/>
            <p:nvPr/>
          </p:nvSpPr>
          <p:spPr>
            <a:xfrm>
              <a:off x="971600" y="3035417"/>
              <a:ext cx="288862" cy="307777"/>
            </a:xfrm>
            <a:prstGeom prst="rect">
              <a:avLst/>
            </a:prstGeom>
            <a:noFill/>
          </p:spPr>
          <p:txBody>
            <a:bodyPr wrap="none" rtlCol="0">
              <a:spAutoFit/>
            </a:bodyPr>
            <a:lstStyle/>
            <a:p>
              <a:r>
                <a:rPr lang="sk-SK" sz="1400" dirty="0"/>
                <a:t>A</a:t>
              </a:r>
              <a:endParaRPr lang="en-GB" sz="1400" dirty="0"/>
            </a:p>
          </p:txBody>
        </p:sp>
        <p:sp>
          <p:nvSpPr>
            <p:cNvPr id="98" name="BlokTextu 97">
              <a:extLst>
                <a:ext uri="{FF2B5EF4-FFF2-40B4-BE49-F238E27FC236}">
                  <a16:creationId xmlns:a16="http://schemas.microsoft.com/office/drawing/2014/main" id="{B6DCC686-7F61-4CB2-8176-844A7191C93C}"/>
                </a:ext>
              </a:extLst>
            </p:cNvPr>
            <p:cNvSpPr txBox="1"/>
            <p:nvPr/>
          </p:nvSpPr>
          <p:spPr>
            <a:xfrm>
              <a:off x="3564332" y="3069253"/>
              <a:ext cx="282450" cy="307777"/>
            </a:xfrm>
            <a:prstGeom prst="rect">
              <a:avLst/>
            </a:prstGeom>
            <a:noFill/>
          </p:spPr>
          <p:txBody>
            <a:bodyPr wrap="none" rtlCol="0">
              <a:spAutoFit/>
            </a:bodyPr>
            <a:lstStyle/>
            <a:p>
              <a:r>
                <a:rPr lang="sk-SK" sz="1400" dirty="0"/>
                <a:t>B</a:t>
              </a:r>
              <a:endParaRPr lang="en-GB" sz="1400" dirty="0"/>
            </a:p>
          </p:txBody>
        </p:sp>
        <p:sp>
          <p:nvSpPr>
            <p:cNvPr id="99" name="Obdĺžnik 98">
              <a:extLst>
                <a:ext uri="{FF2B5EF4-FFF2-40B4-BE49-F238E27FC236}">
                  <a16:creationId xmlns:a16="http://schemas.microsoft.com/office/drawing/2014/main" id="{5F627688-C6EB-4D80-8EBB-E5AE3BBB98C2}"/>
                </a:ext>
              </a:extLst>
            </p:cNvPr>
            <p:cNvSpPr/>
            <p:nvPr/>
          </p:nvSpPr>
          <p:spPr>
            <a:xfrm>
              <a:off x="1970636" y="1898919"/>
              <a:ext cx="153092" cy="283096"/>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14" name="Rovná spojnica 113">
            <a:extLst>
              <a:ext uri="{FF2B5EF4-FFF2-40B4-BE49-F238E27FC236}">
                <a16:creationId xmlns:a16="http://schemas.microsoft.com/office/drawing/2014/main" id="{B37AFDE2-C785-478D-ABF5-F7896C8E88F7}"/>
              </a:ext>
            </a:extLst>
          </p:cNvPr>
          <p:cNvCxnSpPr>
            <a:cxnSpLocks/>
          </p:cNvCxnSpPr>
          <p:nvPr/>
        </p:nvCxnSpPr>
        <p:spPr>
          <a:xfrm>
            <a:off x="15253635" y="19820086"/>
            <a:ext cx="1452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ok 4"/>
          <p:cNvPicPr>
            <a:picLocks noChangeAspect="1"/>
          </p:cNvPicPr>
          <p:nvPr/>
        </p:nvPicPr>
        <p:blipFill rotWithShape="1">
          <a:blip r:embed="rId18">
            <a:extLst>
              <a:ext uri="{28A0092B-C50C-407E-A947-70E740481C1C}">
                <a14:useLocalDpi xmlns:a14="http://schemas.microsoft.com/office/drawing/2010/main" val="0"/>
              </a:ext>
            </a:extLst>
          </a:blip>
          <a:srcRect l="13429" t="15376" r="10034" b="13634"/>
          <a:stretch/>
        </p:blipFill>
        <p:spPr>
          <a:xfrm>
            <a:off x="20447233" y="38712821"/>
            <a:ext cx="3312369" cy="1728193"/>
          </a:xfrm>
          <a:prstGeom prst="rect">
            <a:avLst/>
          </a:prstGeom>
        </p:spPr>
      </p:pic>
    </p:spTree>
    <p:extLst>
      <p:ext uri="{BB962C8B-B14F-4D97-AF65-F5344CB8AC3E}">
        <p14:creationId xmlns:p14="http://schemas.microsoft.com/office/powerpoint/2010/main" val="667594290"/>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2684</TotalTime>
  <Words>2098</Words>
  <Application>Microsoft Office PowerPoint</Application>
  <PresentationFormat>Vlastná</PresentationFormat>
  <Paragraphs>158</Paragraphs>
  <Slides>1</Slides>
  <Notes>0</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1</vt:i4>
      </vt:variant>
    </vt:vector>
  </HeadingPairs>
  <TitlesOfParts>
    <vt:vector size="6" baseType="lpstr">
      <vt:lpstr>Arial</vt:lpstr>
      <vt:lpstr>Calibri</vt:lpstr>
      <vt:lpstr>Gill Sans MT</vt:lpstr>
      <vt:lpstr>Times New Roman</vt:lpstr>
      <vt:lpstr>Motív Office</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gallay</dc:creator>
  <cp:lastModifiedBy>PC</cp:lastModifiedBy>
  <cp:revision>251</cp:revision>
  <cp:lastPrinted>2015-08-19T07:08:43Z</cp:lastPrinted>
  <dcterms:created xsi:type="dcterms:W3CDTF">2015-07-13T07:56:59Z</dcterms:created>
  <dcterms:modified xsi:type="dcterms:W3CDTF">2019-07-10T10:55:14Z</dcterms:modified>
</cp:coreProperties>
</file>