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333" r:id="rId3"/>
    <p:sldId id="384" r:id="rId4"/>
    <p:sldId id="310" r:id="rId5"/>
    <p:sldId id="369" r:id="rId6"/>
    <p:sldId id="370" r:id="rId7"/>
    <p:sldId id="294" r:id="rId8"/>
    <p:sldId id="364" r:id="rId9"/>
    <p:sldId id="362" r:id="rId10"/>
    <p:sldId id="345" r:id="rId11"/>
    <p:sldId id="359" r:id="rId12"/>
    <p:sldId id="360" r:id="rId13"/>
    <p:sldId id="361" r:id="rId14"/>
    <p:sldId id="366" r:id="rId15"/>
    <p:sldId id="367" r:id="rId16"/>
    <p:sldId id="383" r:id="rId17"/>
    <p:sldId id="346" r:id="rId18"/>
    <p:sldId id="347" r:id="rId19"/>
    <p:sldId id="358" r:id="rId20"/>
    <p:sldId id="354" r:id="rId21"/>
    <p:sldId id="355" r:id="rId22"/>
    <p:sldId id="356" r:id="rId23"/>
    <p:sldId id="321" r:id="rId24"/>
    <p:sldId id="380" r:id="rId25"/>
    <p:sldId id="372" r:id="rId26"/>
    <p:sldId id="375" r:id="rId27"/>
    <p:sldId id="376" r:id="rId28"/>
    <p:sldId id="377" r:id="rId29"/>
    <p:sldId id="378" r:id="rId30"/>
    <p:sldId id="379" r:id="rId31"/>
  </p:sldIdLst>
  <p:sldSz cx="9144000" cy="6858000" type="screen4x3"/>
  <p:notesSz cx="6858000" cy="9144000"/>
  <p:defaultTextStyle>
    <a:defPPr>
      <a:defRPr lang="sk-S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5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916" autoAdjust="0"/>
  </p:normalViewPr>
  <p:slideViewPr>
    <p:cSldViewPr>
      <p:cViewPr varScale="1">
        <p:scale>
          <a:sx n="55" d="100"/>
          <a:sy n="55" d="100"/>
        </p:scale>
        <p:origin x="196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F68A4C3-4B3B-4D26-AAD3-0A59264AA9C5}" type="datetimeFigureOut">
              <a:rPr lang="sk-SK"/>
              <a:pPr>
                <a:defRPr/>
              </a:pPr>
              <a:t>27. 11. 2019</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sk-SK" noProof="0"/>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k-SK" noProof="0" smtClean="0"/>
              <a:t>Upravte štýl predlohy textu.</a:t>
            </a:r>
          </a:p>
          <a:p>
            <a:pPr lvl="1"/>
            <a:r>
              <a:rPr lang="sk-SK" noProof="0" smtClean="0"/>
              <a:t>Druhá úroveň</a:t>
            </a:r>
          </a:p>
          <a:p>
            <a:pPr lvl="2"/>
            <a:r>
              <a:rPr lang="sk-SK" noProof="0" smtClean="0"/>
              <a:t>Tretia úroveň</a:t>
            </a:r>
          </a:p>
          <a:p>
            <a:pPr lvl="3"/>
            <a:r>
              <a:rPr lang="sk-SK" noProof="0" smtClean="0"/>
              <a:t>Štvrtá úroveň</a:t>
            </a:r>
          </a:p>
          <a:p>
            <a:pPr lvl="4"/>
            <a:r>
              <a:rPr lang="sk-SK" noProof="0" smtClean="0"/>
              <a:t>Piata úroveň</a:t>
            </a:r>
            <a:endParaRPr lang="sk-SK" noProof="0"/>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3DC872D-E7CB-4B86-8E1C-6D0DFE03DF51}" type="slidenum">
              <a:rPr lang="sk-SK"/>
              <a:pPr>
                <a:defRPr/>
              </a:pPr>
              <a:t>‹#›</a:t>
            </a:fld>
            <a:endParaRPr lang="sk-SK"/>
          </a:p>
        </p:txBody>
      </p:sp>
    </p:spTree>
    <p:extLst>
      <p:ext uri="{BB962C8B-B14F-4D97-AF65-F5344CB8AC3E}">
        <p14:creationId xmlns:p14="http://schemas.microsoft.com/office/powerpoint/2010/main" val="7224977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k-SK" dirty="0" err="1" smtClean="0"/>
              <a:t>Dear</a:t>
            </a:r>
            <a:r>
              <a:rPr lang="sk-SK" dirty="0" smtClean="0"/>
              <a:t> </a:t>
            </a:r>
            <a:r>
              <a:rPr lang="sk-SK" dirty="0" err="1" smtClean="0"/>
              <a:t>Ladies</a:t>
            </a:r>
            <a:r>
              <a:rPr lang="sk-SK" dirty="0" smtClean="0"/>
              <a:t> and gentleman,</a:t>
            </a:r>
            <a:r>
              <a:rPr lang="sk-SK" baseline="0" dirty="0" smtClean="0"/>
              <a:t> in my </a:t>
            </a:r>
            <a:r>
              <a:rPr lang="sk-SK" baseline="0" dirty="0" err="1" smtClean="0"/>
              <a:t>talk</a:t>
            </a:r>
            <a:r>
              <a:rPr lang="sk-SK" baseline="0" dirty="0" smtClean="0"/>
              <a:t> I </a:t>
            </a:r>
            <a:r>
              <a:rPr lang="sk-SK" baseline="0" dirty="0" err="1" smtClean="0"/>
              <a:t>would</a:t>
            </a:r>
            <a:r>
              <a:rPr lang="sk-SK" baseline="0" dirty="0" smtClean="0"/>
              <a:t> </a:t>
            </a:r>
            <a:r>
              <a:rPr lang="sk-SK" baseline="0" dirty="0" err="1" smtClean="0"/>
              <a:t>like</a:t>
            </a:r>
            <a:r>
              <a:rPr lang="sk-SK" baseline="0" dirty="0" smtClean="0"/>
              <a:t> to </a:t>
            </a:r>
            <a:r>
              <a:rPr lang="sk-SK" baseline="0" dirty="0" err="1" smtClean="0"/>
              <a:t>present</a:t>
            </a:r>
            <a:r>
              <a:rPr lang="sk-SK" baseline="0" dirty="0" smtClean="0"/>
              <a:t> a </a:t>
            </a:r>
            <a:r>
              <a:rPr lang="sk-SK" baseline="0" dirty="0" err="1" smtClean="0"/>
              <a:t>custum</a:t>
            </a:r>
            <a:r>
              <a:rPr lang="sk-SK" baseline="0" dirty="0" smtClean="0"/>
              <a:t> </a:t>
            </a:r>
            <a:r>
              <a:rPr lang="sk-SK" baseline="0" dirty="0" err="1" smtClean="0"/>
              <a:t>integration</a:t>
            </a:r>
            <a:r>
              <a:rPr lang="sk-SK" baseline="0" dirty="0" smtClean="0"/>
              <a:t> </a:t>
            </a:r>
            <a:r>
              <a:rPr lang="sk-SK" baseline="0" dirty="0" err="1" smtClean="0"/>
              <a:t>of</a:t>
            </a:r>
            <a:r>
              <a:rPr lang="sk-SK" baseline="0" dirty="0" smtClean="0"/>
              <a:t> </a:t>
            </a:r>
            <a:r>
              <a:rPr lang="sk-SK" baseline="0" dirty="0" err="1" smtClean="0"/>
              <a:t>high-end</a:t>
            </a:r>
            <a:r>
              <a:rPr lang="sk-SK" baseline="0" dirty="0" smtClean="0"/>
              <a:t> laser </a:t>
            </a:r>
            <a:r>
              <a:rPr lang="sk-SK" baseline="0" dirty="0" err="1" smtClean="0"/>
              <a:t>scanning</a:t>
            </a:r>
            <a:r>
              <a:rPr lang="sk-SK" baseline="0" dirty="0" smtClean="0"/>
              <a:t> </a:t>
            </a:r>
            <a:r>
              <a:rPr lang="sk-SK" baseline="0" dirty="0" err="1" smtClean="0"/>
              <a:t>system</a:t>
            </a:r>
            <a:r>
              <a:rPr lang="sk-SK" baseline="0" dirty="0" smtClean="0"/>
              <a:t> and </a:t>
            </a:r>
            <a:r>
              <a:rPr lang="sk-SK" baseline="0" dirty="0" err="1" smtClean="0"/>
              <a:t>hyperspectral</a:t>
            </a:r>
            <a:r>
              <a:rPr lang="sk-SK" baseline="0" dirty="0" smtClean="0"/>
              <a:t> </a:t>
            </a:r>
            <a:r>
              <a:rPr lang="sk-SK" baseline="0" dirty="0" err="1" smtClean="0"/>
              <a:t>system</a:t>
            </a:r>
            <a:r>
              <a:rPr lang="sk-SK" baseline="0" dirty="0" smtClean="0"/>
              <a:t> </a:t>
            </a:r>
            <a:r>
              <a:rPr lang="sk-SK" baseline="0" dirty="0" err="1" smtClean="0"/>
              <a:t>within</a:t>
            </a:r>
            <a:r>
              <a:rPr lang="sk-SK" baseline="0" dirty="0" smtClean="0"/>
              <a:t> a </a:t>
            </a:r>
            <a:r>
              <a:rPr lang="sk-SK" baseline="0" dirty="0" err="1" smtClean="0"/>
              <a:t>small</a:t>
            </a:r>
            <a:r>
              <a:rPr lang="sk-SK" baseline="0" dirty="0" smtClean="0"/>
              <a:t> UAV </a:t>
            </a:r>
            <a:r>
              <a:rPr lang="sk-SK" baseline="0" dirty="0" err="1" smtClean="0"/>
              <a:t>platform</a:t>
            </a:r>
            <a:r>
              <a:rPr lang="sk-SK" baseline="0" dirty="0" smtClean="0"/>
              <a:t>. </a:t>
            </a:r>
            <a:r>
              <a:rPr lang="sk-SK" baseline="0" dirty="0" err="1" smtClean="0"/>
              <a:t>It</a:t>
            </a:r>
            <a:r>
              <a:rPr lang="sk-SK" baseline="0" dirty="0" smtClean="0"/>
              <a:t> </a:t>
            </a:r>
            <a:r>
              <a:rPr lang="sk-SK" baseline="0" dirty="0" err="1" smtClean="0"/>
              <a:t>is</a:t>
            </a:r>
            <a:r>
              <a:rPr lang="sk-SK" baseline="0" dirty="0" smtClean="0"/>
              <a:t> </a:t>
            </a:r>
            <a:r>
              <a:rPr lang="sk-SK" baseline="0" dirty="0" err="1" smtClean="0"/>
              <a:t>the</a:t>
            </a:r>
            <a:r>
              <a:rPr lang="sk-SK" baseline="0" dirty="0" smtClean="0"/>
              <a:t> </a:t>
            </a:r>
            <a:r>
              <a:rPr lang="sk-SK" baseline="0" dirty="0" err="1" smtClean="0"/>
              <a:t>result</a:t>
            </a:r>
            <a:r>
              <a:rPr lang="sk-SK" baseline="0" dirty="0" smtClean="0"/>
              <a:t> </a:t>
            </a:r>
            <a:r>
              <a:rPr lang="sk-SK" baseline="0" dirty="0" err="1" smtClean="0"/>
              <a:t>of</a:t>
            </a:r>
            <a:r>
              <a:rPr lang="sk-SK" baseline="0" dirty="0" smtClean="0"/>
              <a:t> </a:t>
            </a:r>
            <a:r>
              <a:rPr lang="sk-SK" baseline="0" dirty="0" err="1" smtClean="0"/>
              <a:t>joint</a:t>
            </a:r>
            <a:r>
              <a:rPr lang="sk-SK" baseline="0" dirty="0" smtClean="0"/>
              <a:t> </a:t>
            </a:r>
            <a:r>
              <a:rPr lang="sk-SK" baseline="0" dirty="0" err="1" smtClean="0"/>
              <a:t>effort</a:t>
            </a:r>
            <a:r>
              <a:rPr lang="sk-SK" baseline="0" dirty="0" smtClean="0"/>
              <a:t> </a:t>
            </a:r>
            <a:r>
              <a:rPr lang="sk-SK" baseline="0" dirty="0" err="1" smtClean="0"/>
              <a:t>of</a:t>
            </a:r>
            <a:r>
              <a:rPr lang="sk-SK" baseline="0" dirty="0" smtClean="0"/>
              <a:t> </a:t>
            </a:r>
            <a:r>
              <a:rPr lang="sk-SK" baseline="0" dirty="0" err="1" smtClean="0"/>
              <a:t>two</a:t>
            </a:r>
            <a:r>
              <a:rPr lang="sk-SK" baseline="0" dirty="0" smtClean="0"/>
              <a:t> </a:t>
            </a:r>
            <a:r>
              <a:rPr lang="sk-SK" baseline="0" dirty="0" err="1" smtClean="0"/>
              <a:t>teams</a:t>
            </a:r>
            <a:r>
              <a:rPr lang="sk-SK" baseline="0" dirty="0" smtClean="0"/>
              <a:t>. </a:t>
            </a:r>
            <a:r>
              <a:rPr lang="sk-SK" baseline="0" dirty="0" err="1" smtClean="0"/>
              <a:t>One</a:t>
            </a:r>
            <a:r>
              <a:rPr lang="sk-SK" baseline="0" dirty="0" smtClean="0"/>
              <a:t> </a:t>
            </a:r>
            <a:r>
              <a:rPr lang="sk-SK" baseline="0" dirty="0" err="1" smtClean="0"/>
              <a:t>of</a:t>
            </a:r>
            <a:r>
              <a:rPr lang="sk-SK" baseline="0" dirty="0" smtClean="0"/>
              <a:t> </a:t>
            </a:r>
            <a:r>
              <a:rPr lang="sk-SK" baseline="0" dirty="0" err="1" smtClean="0"/>
              <a:t>the</a:t>
            </a:r>
            <a:r>
              <a:rPr lang="sk-SK" baseline="0" dirty="0" smtClean="0"/>
              <a:t> </a:t>
            </a:r>
            <a:r>
              <a:rPr lang="sk-SK" baseline="0" dirty="0" err="1" smtClean="0"/>
              <a:t>teams</a:t>
            </a:r>
            <a:r>
              <a:rPr lang="sk-SK" baseline="0" dirty="0" smtClean="0"/>
              <a:t> </a:t>
            </a:r>
            <a:r>
              <a:rPr lang="sk-SK" baseline="0" dirty="0" err="1" smtClean="0"/>
              <a:t>is</a:t>
            </a:r>
            <a:r>
              <a:rPr lang="sk-SK" baseline="0" dirty="0" smtClean="0"/>
              <a:t> </a:t>
            </a:r>
            <a:r>
              <a:rPr lang="sk-SK" baseline="0" dirty="0" err="1" smtClean="0"/>
              <a:t>based</a:t>
            </a:r>
            <a:r>
              <a:rPr lang="sk-SK" baseline="0" dirty="0" smtClean="0"/>
              <a:t> Slovakia, in </a:t>
            </a:r>
            <a:r>
              <a:rPr lang="sk-SK" baseline="0" dirty="0" err="1" smtClean="0"/>
              <a:t>the</a:t>
            </a:r>
            <a:r>
              <a:rPr lang="sk-SK" baseline="0" dirty="0" smtClean="0"/>
              <a:t> city </a:t>
            </a:r>
            <a:r>
              <a:rPr lang="sk-SK" baseline="0" dirty="0" err="1" smtClean="0"/>
              <a:t>of</a:t>
            </a:r>
            <a:r>
              <a:rPr lang="sk-SK" baseline="0" dirty="0" smtClean="0"/>
              <a:t> Košice, </a:t>
            </a:r>
            <a:r>
              <a:rPr lang="sk-SK" baseline="0" dirty="0" err="1" smtClean="0"/>
              <a:t>Institute</a:t>
            </a:r>
            <a:r>
              <a:rPr lang="sk-SK" baseline="0" dirty="0" smtClean="0"/>
              <a:t> </a:t>
            </a:r>
            <a:r>
              <a:rPr lang="sk-SK" baseline="0" dirty="0" err="1" smtClean="0"/>
              <a:t>of</a:t>
            </a:r>
            <a:r>
              <a:rPr lang="sk-SK" baseline="0" dirty="0" smtClean="0"/>
              <a:t> </a:t>
            </a:r>
            <a:r>
              <a:rPr lang="sk-SK" baseline="0" dirty="0" err="1" smtClean="0"/>
              <a:t>Geography</a:t>
            </a:r>
            <a:r>
              <a:rPr lang="sk-SK" baseline="0" dirty="0" smtClean="0"/>
              <a:t>, Pavol Jozef Šafárik </a:t>
            </a:r>
            <a:r>
              <a:rPr lang="sk-SK" baseline="0" dirty="0" err="1" smtClean="0"/>
              <a:t>University</a:t>
            </a:r>
            <a:r>
              <a:rPr lang="sk-SK" baseline="0" dirty="0" smtClean="0"/>
              <a:t>.  </a:t>
            </a:r>
            <a:r>
              <a:rPr lang="sk-SK" baseline="0" dirty="0" err="1" smtClean="0"/>
              <a:t>The</a:t>
            </a:r>
            <a:r>
              <a:rPr lang="sk-SK" baseline="0" dirty="0" smtClean="0"/>
              <a:t> </a:t>
            </a:r>
            <a:r>
              <a:rPr lang="sk-SK" baseline="0" dirty="0" err="1" smtClean="0"/>
              <a:t>other</a:t>
            </a:r>
            <a:r>
              <a:rPr lang="sk-SK" baseline="0" dirty="0" smtClean="0"/>
              <a:t> team </a:t>
            </a:r>
            <a:r>
              <a:rPr lang="sk-SK" baseline="0" dirty="0" err="1" smtClean="0"/>
              <a:t>is</a:t>
            </a:r>
            <a:r>
              <a:rPr lang="sk-SK" baseline="0" dirty="0" smtClean="0"/>
              <a:t> </a:t>
            </a:r>
            <a:r>
              <a:rPr lang="sk-SK" baseline="0" dirty="0" err="1" smtClean="0"/>
              <a:t>based</a:t>
            </a:r>
            <a:r>
              <a:rPr lang="sk-SK" baseline="0" dirty="0" smtClean="0"/>
              <a:t> in </a:t>
            </a:r>
            <a:r>
              <a:rPr lang="sk-SK" baseline="0" dirty="0" err="1" smtClean="0"/>
              <a:t>Switzerland</a:t>
            </a:r>
            <a:r>
              <a:rPr lang="sk-SK" baseline="0" dirty="0" smtClean="0"/>
              <a:t>, in </a:t>
            </a:r>
            <a:r>
              <a:rPr lang="sk-SK" baseline="0" dirty="0" err="1" smtClean="0"/>
              <a:t>the</a:t>
            </a:r>
            <a:r>
              <a:rPr lang="sk-SK" baseline="0" dirty="0" smtClean="0"/>
              <a:t> city </a:t>
            </a:r>
            <a:r>
              <a:rPr lang="sk-SK" baseline="0" dirty="0" err="1" smtClean="0"/>
              <a:t>of</a:t>
            </a:r>
            <a:r>
              <a:rPr lang="sk-SK" baseline="0" dirty="0" smtClean="0"/>
              <a:t> </a:t>
            </a:r>
            <a:r>
              <a:rPr lang="sk-SK" baseline="0" dirty="0" err="1" smtClean="0"/>
              <a:t>Luzern</a:t>
            </a:r>
            <a:r>
              <a:rPr lang="sk-SK" baseline="0" dirty="0" smtClean="0"/>
              <a:t> and </a:t>
            </a:r>
            <a:r>
              <a:rPr lang="sk-SK" baseline="0" dirty="0" err="1" smtClean="0"/>
              <a:t>represents</a:t>
            </a:r>
            <a:r>
              <a:rPr lang="sk-SK" baseline="0" dirty="0" smtClean="0"/>
              <a:t> </a:t>
            </a:r>
            <a:r>
              <a:rPr lang="sk-SK" baseline="0" dirty="0" err="1" smtClean="0"/>
              <a:t>the</a:t>
            </a:r>
            <a:r>
              <a:rPr lang="sk-SK" baseline="0" dirty="0" smtClean="0"/>
              <a:t> </a:t>
            </a:r>
            <a:r>
              <a:rPr lang="sk-SK" baseline="0" dirty="0" err="1" smtClean="0"/>
              <a:t>manufacturer</a:t>
            </a:r>
            <a:r>
              <a:rPr lang="sk-SK" baseline="0" dirty="0" smtClean="0"/>
              <a:t> </a:t>
            </a:r>
            <a:r>
              <a:rPr lang="sk-SK" baseline="0" dirty="0" err="1" smtClean="0"/>
              <a:t>of</a:t>
            </a:r>
            <a:r>
              <a:rPr lang="sk-SK" baseline="0" dirty="0" smtClean="0"/>
              <a:t> </a:t>
            </a:r>
            <a:r>
              <a:rPr lang="sk-SK" baseline="0" dirty="0" err="1" smtClean="0"/>
              <a:t>the</a:t>
            </a:r>
            <a:r>
              <a:rPr lang="sk-SK" baseline="0" dirty="0" smtClean="0"/>
              <a:t> UAS, </a:t>
            </a:r>
            <a:r>
              <a:rPr lang="sk-SK" baseline="0" dirty="0" err="1" smtClean="0"/>
              <a:t>the</a:t>
            </a:r>
            <a:r>
              <a:rPr lang="sk-SK" baseline="0" dirty="0" smtClean="0"/>
              <a:t> </a:t>
            </a:r>
            <a:r>
              <a:rPr lang="sk-SK" baseline="0" dirty="0" err="1" smtClean="0"/>
              <a:t>Aeroscout</a:t>
            </a:r>
            <a:r>
              <a:rPr lang="sk-SK" baseline="0" dirty="0" smtClean="0"/>
              <a:t> </a:t>
            </a:r>
            <a:r>
              <a:rPr lang="sk-SK" baseline="0" dirty="0" err="1" smtClean="0"/>
              <a:t>company</a:t>
            </a:r>
            <a:r>
              <a:rPr lang="sk-SK" baseline="0" dirty="0" smtClean="0"/>
              <a:t>.</a:t>
            </a:r>
            <a:endParaRPr lang="sk-SK" dirty="0" smtClean="0"/>
          </a:p>
          <a:p>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1</a:t>
            </a:fld>
            <a:endParaRPr lang="sk-SK"/>
          </a:p>
        </p:txBody>
      </p:sp>
    </p:spTree>
    <p:extLst>
      <p:ext uri="{BB962C8B-B14F-4D97-AF65-F5344CB8AC3E}">
        <p14:creationId xmlns:p14="http://schemas.microsoft.com/office/powerpoint/2010/main" val="3427088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A part of the scene is shown in Fig. 5 in the processed </a:t>
            </a:r>
            <a:r>
              <a:rPr lang="en-GB" sz="1200" kern="1200" dirty="0" err="1" smtClean="0">
                <a:solidFill>
                  <a:schemeClr val="tx1"/>
                </a:solidFill>
                <a:effectLst/>
                <a:latin typeface="+mn-lt"/>
                <a:ea typeface="+mn-ea"/>
                <a:cs typeface="+mn-cs"/>
              </a:rPr>
              <a:t>orthoimagery</a:t>
            </a:r>
            <a:r>
              <a:rPr lang="en-GB" sz="1200" kern="1200" dirty="0" smtClean="0">
                <a:solidFill>
                  <a:schemeClr val="tx1"/>
                </a:solidFill>
                <a:effectLst/>
                <a:latin typeface="+mn-lt"/>
                <a:ea typeface="+mn-ea"/>
                <a:cs typeface="+mn-cs"/>
              </a:rPr>
              <a:t>. This scene is depicted as a 3D colorized point cloud in Fig. 6. </a:t>
            </a:r>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19</a:t>
            </a:fld>
            <a:endParaRPr lang="sk-SK"/>
          </a:p>
        </p:txBody>
      </p:sp>
    </p:spTree>
    <p:extLst>
      <p:ext uri="{BB962C8B-B14F-4D97-AF65-F5344CB8AC3E}">
        <p14:creationId xmlns:p14="http://schemas.microsoft.com/office/powerpoint/2010/main" val="100204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The second payload is dedicated for hyperspectral scanning in the spectral range of 400-1000 nm. It comprises an AISA KESTREL 10 camera by SPECIM which is a push-broom imager with high light throughput with an outstanding spatial resolution of 2048 pixels per line. The payload provides </a:t>
            </a:r>
            <a:r>
              <a:rPr lang="en-GB" sz="1200" kern="1200" dirty="0" err="1" smtClean="0">
                <a:solidFill>
                  <a:schemeClr val="tx1"/>
                </a:solidFill>
                <a:effectLst/>
                <a:latin typeface="+mn-lt"/>
                <a:ea typeface="+mn-ea"/>
                <a:cs typeface="+mn-cs"/>
              </a:rPr>
              <a:t>radiometrically</a:t>
            </a:r>
            <a:r>
              <a:rPr lang="en-GB" sz="1200" kern="1200" dirty="0" smtClean="0">
                <a:solidFill>
                  <a:schemeClr val="tx1"/>
                </a:solidFill>
                <a:effectLst/>
                <a:latin typeface="+mn-lt"/>
                <a:ea typeface="+mn-ea"/>
                <a:cs typeface="+mn-cs"/>
              </a:rPr>
              <a:t> and spectrally stable data and high signal-to-noise ratio in variable real world remote sensing conditions. </a:t>
            </a:r>
            <a:r>
              <a:rPr lang="fi-FI" dirty="0" smtClean="0">
                <a:solidFill>
                  <a:schemeClr val="tx1">
                    <a:lumMod val="65000"/>
                    <a:lumOff val="35000"/>
                  </a:schemeClr>
                </a:solidFill>
                <a:latin typeface="Trebuchet MS" pitchFamily="34" charset="0"/>
              </a:rPr>
              <a:t>Exactly simultaneous acquisition of all spectral bands.</a:t>
            </a:r>
            <a:r>
              <a:rPr lang="en-GB" baseline="0" dirty="0" smtClean="0">
                <a:solidFill>
                  <a:schemeClr val="tx1"/>
                </a:solidFill>
                <a:latin typeface="+mn-lt"/>
              </a:rPr>
              <a:t> </a:t>
            </a:r>
            <a:r>
              <a:rPr lang="en-GB" sz="1200" kern="1200" dirty="0" smtClean="0">
                <a:solidFill>
                  <a:schemeClr val="tx1"/>
                </a:solidFill>
                <a:effectLst/>
                <a:latin typeface="+mn-lt"/>
                <a:ea typeface="+mn-ea"/>
                <a:cs typeface="+mn-cs"/>
              </a:rPr>
              <a:t>The KESTREL camera is a new generation of low-weight hyperspectral cameras intended for UAV’s and other platforms of limited payload weight and volume.</a:t>
            </a:r>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26</a:t>
            </a:fld>
            <a:endParaRPr lang="sk-SK"/>
          </a:p>
        </p:txBody>
      </p:sp>
    </p:spTree>
    <p:extLst>
      <p:ext uri="{BB962C8B-B14F-4D97-AF65-F5344CB8AC3E}">
        <p14:creationId xmlns:p14="http://schemas.microsoft.com/office/powerpoint/2010/main" val="2791295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sz="1200" b="0" i="0" u="none" strike="noStrike" kern="1200" baseline="0" dirty="0" err="1" smtClean="0">
                <a:solidFill>
                  <a:schemeClr val="tx1"/>
                </a:solidFill>
                <a:latin typeface="+mn-lt"/>
                <a:ea typeface="+mn-ea"/>
                <a:cs typeface="+mn-cs"/>
              </a:rPr>
              <a:t>The</a:t>
            </a:r>
            <a:r>
              <a:rPr lang="sk-SK" sz="1200" b="0" i="0" u="none" strike="noStrike" kern="1200" baseline="0" dirty="0" smtClean="0">
                <a:solidFill>
                  <a:schemeClr val="tx1"/>
                </a:solidFill>
                <a:latin typeface="+mn-lt"/>
                <a:ea typeface="+mn-ea"/>
                <a:cs typeface="+mn-cs"/>
              </a:rPr>
              <a:t> </a:t>
            </a:r>
            <a:r>
              <a:rPr lang="sk-SK" sz="1200" b="0" i="0" u="none" strike="noStrike" kern="1200" baseline="0" dirty="0" err="1" smtClean="0">
                <a:solidFill>
                  <a:schemeClr val="tx1"/>
                </a:solidFill>
                <a:latin typeface="+mn-lt"/>
                <a:ea typeface="+mn-ea"/>
                <a:cs typeface="+mn-cs"/>
              </a:rPr>
              <a:t>data</a:t>
            </a:r>
            <a:r>
              <a:rPr lang="sk-SK" sz="1200" b="0" i="0" u="none" strike="noStrike" kern="1200" baseline="0" dirty="0" smtClean="0">
                <a:solidFill>
                  <a:schemeClr val="tx1"/>
                </a:solidFill>
                <a:latin typeface="+mn-lt"/>
                <a:ea typeface="+mn-ea"/>
                <a:cs typeface="+mn-cs"/>
              </a:rPr>
              <a:t> </a:t>
            </a:r>
            <a:r>
              <a:rPr lang="sk-SK" sz="1200" b="0" i="0" u="none" strike="noStrike" kern="1200" baseline="0" dirty="0" err="1" smtClean="0">
                <a:solidFill>
                  <a:schemeClr val="tx1"/>
                </a:solidFill>
                <a:latin typeface="+mn-lt"/>
                <a:ea typeface="+mn-ea"/>
                <a:cs typeface="+mn-cs"/>
              </a:rPr>
              <a:t>acqusition</a:t>
            </a:r>
            <a:r>
              <a:rPr lang="sk-SK" sz="1200" b="0" i="0" u="none" strike="noStrike" kern="1200" baseline="0" dirty="0" smtClean="0">
                <a:solidFill>
                  <a:schemeClr val="tx1"/>
                </a:solidFill>
                <a:latin typeface="+mn-lt"/>
                <a:ea typeface="+mn-ea"/>
                <a:cs typeface="+mn-cs"/>
              </a:rPr>
              <a:t> set </a:t>
            </a:r>
            <a:r>
              <a:rPr lang="sk-SK" sz="1200" b="0" i="0" u="none" strike="noStrike" kern="1200" baseline="0" dirty="0" err="1" smtClean="0">
                <a:solidFill>
                  <a:schemeClr val="tx1"/>
                </a:solidFill>
                <a:latin typeface="+mn-lt"/>
                <a:ea typeface="+mn-ea"/>
                <a:cs typeface="+mn-cs"/>
              </a:rPr>
              <a:t>up</a:t>
            </a:r>
            <a:r>
              <a:rPr lang="sk-SK" sz="1200" b="0" i="0" u="none" strike="noStrike" kern="1200" baseline="0" dirty="0" smtClean="0">
                <a:solidFill>
                  <a:schemeClr val="tx1"/>
                </a:solidFill>
                <a:latin typeface="+mn-lt"/>
                <a:ea typeface="+mn-ea"/>
                <a:cs typeface="+mn-cs"/>
              </a:rPr>
              <a:t> and </a:t>
            </a:r>
            <a:r>
              <a:rPr lang="sk-SK" sz="1200" b="0" i="0" u="none" strike="noStrike" kern="1200" baseline="0" dirty="0" err="1" smtClean="0">
                <a:solidFill>
                  <a:schemeClr val="tx1"/>
                </a:solidFill>
                <a:latin typeface="+mn-lt"/>
                <a:ea typeface="+mn-ea"/>
                <a:cs typeface="+mn-cs"/>
              </a:rPr>
              <a:t>controlled</a:t>
            </a:r>
            <a:r>
              <a:rPr lang="sk-SK" sz="1200" b="0" i="0" u="none" strike="noStrike" kern="1200" baseline="0" dirty="0" smtClean="0">
                <a:solidFill>
                  <a:schemeClr val="tx1"/>
                </a:solidFill>
                <a:latin typeface="+mn-lt"/>
                <a:ea typeface="+mn-ea"/>
                <a:cs typeface="+mn-cs"/>
              </a:rPr>
              <a:t> by </a:t>
            </a:r>
            <a:r>
              <a:rPr lang="sk-SK" sz="1200" b="0" i="0" u="none" strike="noStrike" kern="1200" baseline="0" dirty="0" err="1" smtClean="0">
                <a:solidFill>
                  <a:schemeClr val="tx1"/>
                </a:solidFill>
                <a:latin typeface="+mn-lt"/>
                <a:ea typeface="+mn-ea"/>
                <a:cs typeface="+mn-cs"/>
              </a:rPr>
              <a:t>the</a:t>
            </a:r>
            <a:r>
              <a:rPr lang="sk-SK" sz="1200" b="0" i="0" u="none" strike="noStrike" kern="1200" baseline="0" dirty="0" smtClean="0">
                <a:solidFill>
                  <a:schemeClr val="tx1"/>
                </a:solidFill>
                <a:latin typeface="+mn-lt"/>
                <a:ea typeface="+mn-ea"/>
                <a:cs typeface="+mn-cs"/>
              </a:rPr>
              <a:t> </a:t>
            </a:r>
            <a:r>
              <a:rPr lang="sk-SK" sz="1200" b="0" i="0" u="none" strike="noStrike" kern="1200" baseline="0" dirty="0" err="1" smtClean="0">
                <a:solidFill>
                  <a:schemeClr val="tx1"/>
                </a:solidFill>
                <a:latin typeface="+mn-lt"/>
                <a:ea typeface="+mn-ea"/>
                <a:cs typeface="+mn-cs"/>
              </a:rPr>
              <a:t>on-board</a:t>
            </a:r>
            <a:r>
              <a:rPr lang="sk-SK"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Lumo</a:t>
            </a:r>
            <a:r>
              <a:rPr lang="en-US" sz="1200" b="0" i="0" u="none" strike="noStrike" kern="1200" baseline="0" dirty="0" smtClean="0">
                <a:solidFill>
                  <a:schemeClr val="tx1"/>
                </a:solidFill>
                <a:latin typeface="+mn-lt"/>
                <a:ea typeface="+mn-ea"/>
                <a:cs typeface="+mn-cs"/>
              </a:rPr>
              <a:t> Recorder </a:t>
            </a:r>
            <a:r>
              <a:rPr lang="sk-SK" sz="1200" b="0" i="0" u="none" strike="noStrike" kern="1200" baseline="0" dirty="0" err="1" smtClean="0">
                <a:solidFill>
                  <a:schemeClr val="tx1"/>
                </a:solidFill>
                <a:latin typeface="+mn-lt"/>
                <a:ea typeface="+mn-ea"/>
                <a:cs typeface="+mn-cs"/>
              </a:rPr>
              <a:t>softwere</a:t>
            </a:r>
            <a:r>
              <a:rPr lang="sk-SK"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run on the acquisition computer, which is usually located in a UAV or</a:t>
            </a:r>
          </a:p>
          <a:p>
            <a:r>
              <a:rPr lang="en-US" sz="1200" b="0" i="0" u="none" strike="noStrike" kern="1200" baseline="0" dirty="0" smtClean="0">
                <a:solidFill>
                  <a:schemeClr val="tx1"/>
                </a:solidFill>
                <a:latin typeface="+mn-lt"/>
                <a:ea typeface="+mn-ea"/>
                <a:cs typeface="+mn-cs"/>
              </a:rPr>
              <a:t>other aircraft</a:t>
            </a:r>
            <a:r>
              <a:rPr lang="sk-SK" sz="1200" b="0" i="0" u="none" strike="noStrike" kern="1200" baseline="0" dirty="0" smtClean="0">
                <a:solidFill>
                  <a:schemeClr val="tx1"/>
                </a:solidFill>
                <a:latin typeface="+mn-lt"/>
                <a:ea typeface="+mn-ea"/>
                <a:cs typeface="+mn-cs"/>
              </a:rPr>
              <a:t>. </a:t>
            </a:r>
            <a:r>
              <a:rPr lang="sk-SK" sz="1200" b="0" i="0" u="none" strike="noStrike" kern="1200" baseline="0" dirty="0" err="1" smtClean="0">
                <a:solidFill>
                  <a:schemeClr val="tx1"/>
                </a:solidFill>
                <a:latin typeface="+mn-lt"/>
                <a:ea typeface="+mn-ea"/>
                <a:cs typeface="+mn-cs"/>
              </a:rPr>
              <a:t>This</a:t>
            </a:r>
            <a:r>
              <a:rPr lang="sk-SK" sz="1200" b="0" i="0" u="none" strike="noStrike" kern="1200" baseline="0" dirty="0" smtClean="0">
                <a:solidFill>
                  <a:schemeClr val="tx1"/>
                </a:solidFill>
                <a:latin typeface="+mn-lt"/>
                <a:ea typeface="+mn-ea"/>
                <a:cs typeface="+mn-cs"/>
              </a:rPr>
              <a:t> software </a:t>
            </a:r>
            <a:r>
              <a:rPr lang="sk-SK" sz="1200" b="0" i="0" u="none" strike="noStrike" kern="1200" baseline="0" dirty="0" err="1" smtClean="0">
                <a:solidFill>
                  <a:schemeClr val="tx1"/>
                </a:solidFill>
                <a:latin typeface="+mn-lt"/>
                <a:ea typeface="+mn-ea"/>
                <a:cs typeface="+mn-cs"/>
              </a:rPr>
              <a:t>is</a:t>
            </a:r>
            <a:r>
              <a:rPr lang="sk-SK" sz="1200" b="0" i="0" u="none" strike="noStrike" kern="1200" baseline="0" dirty="0" smtClean="0">
                <a:solidFill>
                  <a:schemeClr val="tx1"/>
                </a:solidFill>
                <a:latin typeface="+mn-lt"/>
                <a:ea typeface="+mn-ea"/>
                <a:cs typeface="+mn-cs"/>
              </a:rPr>
              <a:t> </a:t>
            </a:r>
            <a:r>
              <a:rPr lang="sk-SK" sz="1200" b="0" i="0" u="none" strike="noStrike" kern="1200" baseline="0" dirty="0" err="1" smtClean="0">
                <a:solidFill>
                  <a:schemeClr val="tx1"/>
                </a:solidFill>
                <a:latin typeface="+mn-lt"/>
                <a:ea typeface="+mn-ea"/>
                <a:cs typeface="+mn-cs"/>
              </a:rPr>
              <a:t>operated</a:t>
            </a:r>
            <a:r>
              <a:rPr lang="sk-SK" sz="1200" b="0" i="0" u="none" strike="noStrike" kern="1200" baseline="0" dirty="0" smtClean="0">
                <a:solidFill>
                  <a:schemeClr val="tx1"/>
                </a:solidFill>
                <a:latin typeface="+mn-lt"/>
                <a:ea typeface="+mn-ea"/>
                <a:cs typeface="+mn-cs"/>
              </a:rPr>
              <a:t> and </a:t>
            </a:r>
            <a:r>
              <a:rPr lang="sk-SK" sz="1200" b="0" i="0" u="none" strike="noStrike" kern="1200" baseline="0" dirty="0" err="1" smtClean="0">
                <a:solidFill>
                  <a:schemeClr val="tx1"/>
                </a:solidFill>
                <a:latin typeface="+mn-lt"/>
                <a:ea typeface="+mn-ea"/>
                <a:cs typeface="+mn-cs"/>
              </a:rPr>
              <a:t>controlled</a:t>
            </a:r>
            <a:r>
              <a:rPr lang="sk-SK" sz="1200" b="0" i="0" u="none" strike="noStrike" kern="1200" baseline="0" dirty="0" smtClean="0">
                <a:solidFill>
                  <a:schemeClr val="tx1"/>
                </a:solidFill>
                <a:latin typeface="+mn-lt"/>
                <a:ea typeface="+mn-ea"/>
                <a:cs typeface="+mn-cs"/>
              </a:rPr>
              <a:t> by </a:t>
            </a:r>
            <a:r>
              <a:rPr lang="sk-SK" sz="1200" b="0" i="0" u="none" strike="noStrike" kern="1200" baseline="0" dirty="0" err="1" smtClean="0">
                <a:solidFill>
                  <a:schemeClr val="tx1"/>
                </a:solidFill>
                <a:latin typeface="+mn-lt"/>
                <a:ea typeface="+mn-ea"/>
                <a:cs typeface="+mn-cs"/>
              </a:rPr>
              <a:t>the</a:t>
            </a:r>
            <a:r>
              <a:rPr lang="sk-SK"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Lumo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GroundStation</a:t>
            </a:r>
            <a:r>
              <a:rPr lang="sk-SK" sz="1200" b="0" i="0" u="none" strike="noStrike" kern="1200" baseline="0" dirty="0" smtClean="0">
                <a:solidFill>
                  <a:schemeClr val="tx1"/>
                </a:solidFill>
                <a:latin typeface="+mn-lt"/>
                <a:ea typeface="+mn-ea"/>
                <a:cs typeface="+mn-cs"/>
              </a:rPr>
              <a:t> software </a:t>
            </a:r>
            <a:r>
              <a:rPr lang="sk-SK" sz="1200" b="0" i="0" u="none" strike="noStrike" kern="1200" baseline="0" dirty="0" err="1" smtClean="0">
                <a:solidFill>
                  <a:schemeClr val="tx1"/>
                </a:solidFill>
                <a:latin typeface="+mn-lt"/>
                <a:ea typeface="+mn-ea"/>
                <a:cs typeface="+mn-cs"/>
              </a:rPr>
              <a:t>installed</a:t>
            </a:r>
            <a:r>
              <a:rPr lang="sk-SK" sz="1200" b="0" i="0" u="none" strike="noStrike" kern="1200" baseline="0" dirty="0" smtClean="0">
                <a:solidFill>
                  <a:schemeClr val="tx1"/>
                </a:solidFill>
                <a:latin typeface="+mn-lt"/>
                <a:ea typeface="+mn-ea"/>
                <a:cs typeface="+mn-cs"/>
              </a:rPr>
              <a:t> on </a:t>
            </a:r>
            <a:r>
              <a:rPr lang="sk-SK" sz="1200" b="0" i="0" u="none" strike="noStrike" kern="1200" baseline="0" dirty="0" err="1" smtClean="0">
                <a:solidFill>
                  <a:schemeClr val="tx1"/>
                </a:solidFill>
                <a:latin typeface="+mn-lt"/>
                <a:ea typeface="+mn-ea"/>
                <a:cs typeface="+mn-cs"/>
              </a:rPr>
              <a:t>the</a:t>
            </a:r>
            <a:r>
              <a:rPr lang="sk-SK" sz="1200" b="0" i="0" u="none" strike="noStrike" kern="1200" baseline="0" dirty="0" smtClean="0">
                <a:solidFill>
                  <a:schemeClr val="tx1"/>
                </a:solidFill>
                <a:latin typeface="+mn-lt"/>
                <a:ea typeface="+mn-ea"/>
                <a:cs typeface="+mn-cs"/>
              </a:rPr>
              <a:t> </a:t>
            </a:r>
            <a:r>
              <a:rPr lang="sk-SK" sz="1200" b="0" i="0" u="none" strike="noStrike" kern="1200" baseline="0" dirty="0" err="1" smtClean="0">
                <a:solidFill>
                  <a:schemeClr val="tx1"/>
                </a:solidFill>
                <a:latin typeface="+mn-lt"/>
                <a:ea typeface="+mn-ea"/>
                <a:cs typeface="+mn-cs"/>
              </a:rPr>
              <a:t>payload</a:t>
            </a:r>
            <a:r>
              <a:rPr lang="sk-SK" sz="1200" b="0" i="0" u="none" strike="noStrike" kern="1200" baseline="0" dirty="0" smtClean="0">
                <a:solidFill>
                  <a:schemeClr val="tx1"/>
                </a:solidFill>
                <a:latin typeface="+mn-lt"/>
                <a:ea typeface="+mn-ea"/>
                <a:cs typeface="+mn-cs"/>
              </a:rPr>
              <a:t> </a:t>
            </a:r>
            <a:r>
              <a:rPr lang="sk-SK" sz="1200" b="0" i="0" u="none" strike="noStrike" kern="1200" baseline="0" dirty="0" err="1" smtClean="0">
                <a:solidFill>
                  <a:schemeClr val="tx1"/>
                </a:solidFill>
                <a:latin typeface="+mn-lt"/>
                <a:ea typeface="+mn-ea"/>
                <a:cs typeface="+mn-cs"/>
              </a:rPr>
              <a:t>laptop</a:t>
            </a:r>
            <a:r>
              <a:rPr lang="en-US" sz="1200" b="0" i="0" u="none" strike="noStrike" kern="1200" baseline="0" dirty="0" smtClean="0">
                <a:solidFill>
                  <a:schemeClr val="tx1"/>
                </a:solidFill>
                <a:latin typeface="+mn-lt"/>
                <a:ea typeface="+mn-ea"/>
                <a:cs typeface="+mn-cs"/>
              </a:rPr>
              <a:t>.</a:t>
            </a:r>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27</a:t>
            </a:fld>
            <a:endParaRPr lang="sk-SK"/>
          </a:p>
        </p:txBody>
      </p:sp>
    </p:spTree>
    <p:extLst>
      <p:ext uri="{BB962C8B-B14F-4D97-AF65-F5344CB8AC3E}">
        <p14:creationId xmlns:p14="http://schemas.microsoft.com/office/powerpoint/2010/main" val="3019438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US" dirty="0" smtClean="0"/>
              <a:t>The hyperspectral</a:t>
            </a:r>
            <a:r>
              <a:rPr lang="en-US" baseline="0" dirty="0" smtClean="0"/>
              <a:t> mission was flown in October 2015 in a rural area in this formation of 3 individual strips for camera boresight calibration purposes with 140 m of flying height and spectral resolution of 92 band with 7 </a:t>
            </a:r>
            <a:r>
              <a:rPr lang="en-US" baseline="0" dirty="0" err="1" smtClean="0"/>
              <a:t>nanometres</a:t>
            </a:r>
            <a:r>
              <a:rPr lang="en-US" baseline="0" dirty="0" smtClean="0"/>
              <a:t> bandwidth. Ground sampling distances was 10 </a:t>
            </a:r>
            <a:r>
              <a:rPr lang="en-US" baseline="0" dirty="0" err="1" smtClean="0"/>
              <a:t>centimetres</a:t>
            </a:r>
            <a:r>
              <a:rPr lang="en-US" baseline="0" dirty="0" smtClean="0"/>
              <a:t>.</a:t>
            </a:r>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28</a:t>
            </a:fld>
            <a:endParaRPr lang="sk-SK"/>
          </a:p>
        </p:txBody>
      </p:sp>
    </p:spTree>
    <p:extLst>
      <p:ext uri="{BB962C8B-B14F-4D97-AF65-F5344CB8AC3E}">
        <p14:creationId xmlns:p14="http://schemas.microsoft.com/office/powerpoint/2010/main" val="3443255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US" dirty="0" smtClean="0"/>
              <a:t>As it is a </a:t>
            </a:r>
            <a:r>
              <a:rPr lang="en-US" dirty="0" err="1" smtClean="0"/>
              <a:t>pushbroom</a:t>
            </a:r>
            <a:r>
              <a:rPr lang="en-US" dirty="0" smtClean="0"/>
              <a:t> scanner the raw hyperspectral</a:t>
            </a:r>
            <a:r>
              <a:rPr lang="en-US" baseline="0" dirty="0" smtClean="0"/>
              <a:t> imagery is not directly suitable for application and must be geo/rectified and converted to </a:t>
            </a:r>
            <a:r>
              <a:rPr lang="en-US" baseline="0" dirty="0" err="1" smtClean="0"/>
              <a:t>reflectances</a:t>
            </a:r>
            <a:r>
              <a:rPr lang="en-US" baseline="0" dirty="0" smtClean="0"/>
              <a:t>. As you can see, the post-processed result with the data of the flight line from </a:t>
            </a:r>
            <a:r>
              <a:rPr lang="en-GB" sz="1200" kern="1200" dirty="0" smtClean="0">
                <a:solidFill>
                  <a:schemeClr val="tx1"/>
                </a:solidFill>
                <a:effectLst/>
                <a:latin typeface="+mn-lt"/>
                <a:ea typeface="+mn-ea"/>
                <a:cs typeface="+mn-cs"/>
              </a:rPr>
              <a:t>time synchronized on-board IMU/GPS navigation sensor. Images produced with </a:t>
            </a:r>
            <a:r>
              <a:rPr lang="en-GB" sz="1200" kern="1200" dirty="0" err="1" smtClean="0">
                <a:solidFill>
                  <a:schemeClr val="tx1"/>
                </a:solidFill>
                <a:effectLst/>
                <a:latin typeface="+mn-lt"/>
                <a:ea typeface="+mn-ea"/>
                <a:cs typeface="+mn-cs"/>
              </a:rPr>
              <a:t>CaliGeoPRO</a:t>
            </a:r>
            <a:r>
              <a:rPr lang="en-GB" sz="1200" kern="1200" dirty="0" smtClean="0">
                <a:solidFill>
                  <a:schemeClr val="tx1"/>
                </a:solidFill>
                <a:effectLst/>
                <a:latin typeface="+mn-lt"/>
                <a:ea typeface="+mn-ea"/>
                <a:cs typeface="+mn-cs"/>
              </a:rPr>
              <a:t> were ready for atmospheric correction, if required, and application requirements. </a:t>
            </a:r>
            <a:r>
              <a:rPr lang="en-US" baseline="0" dirty="0" smtClean="0"/>
              <a:t>GPS/IMU system is very good.</a:t>
            </a:r>
          </a:p>
          <a:p>
            <a:r>
              <a:rPr lang="en-GB" sz="1200" kern="1200" dirty="0" smtClean="0">
                <a:solidFill>
                  <a:schemeClr val="tx1"/>
                </a:solidFill>
                <a:effectLst/>
                <a:latin typeface="+mn-lt"/>
                <a:ea typeface="+mn-ea"/>
                <a:cs typeface="+mn-cs"/>
              </a:rPr>
              <a:t>The hyperspectral raw data were converted to radiance data and </a:t>
            </a:r>
            <a:r>
              <a:rPr lang="en-GB" sz="1200" kern="1200" dirty="0" err="1" smtClean="0">
                <a:solidFill>
                  <a:schemeClr val="tx1"/>
                </a:solidFill>
                <a:effectLst/>
                <a:latin typeface="+mn-lt"/>
                <a:ea typeface="+mn-ea"/>
                <a:cs typeface="+mn-cs"/>
              </a:rPr>
              <a:t>geocorrected</a:t>
            </a:r>
            <a:r>
              <a:rPr lang="en-GB" sz="1200" kern="1200" dirty="0" smtClean="0">
                <a:solidFill>
                  <a:schemeClr val="tx1"/>
                </a:solidFill>
                <a:effectLst/>
                <a:latin typeface="+mn-lt"/>
                <a:ea typeface="+mn-ea"/>
                <a:cs typeface="+mn-cs"/>
              </a:rPr>
              <a:t> data using the </a:t>
            </a:r>
            <a:r>
              <a:rPr lang="en-GB" sz="1200" kern="1200" dirty="0" err="1" smtClean="0">
                <a:solidFill>
                  <a:schemeClr val="tx1"/>
                </a:solidFill>
                <a:effectLst/>
                <a:latin typeface="+mn-lt"/>
                <a:ea typeface="+mn-ea"/>
                <a:cs typeface="+mn-cs"/>
              </a:rPr>
              <a:t>CaliGeoPRO</a:t>
            </a:r>
            <a:r>
              <a:rPr lang="en-GB" sz="1200" kern="1200" dirty="0" smtClean="0">
                <a:solidFill>
                  <a:schemeClr val="tx1"/>
                </a:solidFill>
                <a:effectLst/>
                <a:latin typeface="+mn-lt"/>
                <a:ea typeface="+mn-ea"/>
                <a:cs typeface="+mn-cs"/>
              </a:rPr>
              <a:t> pre-processing tools by SPECIM. The radiance data were atmospherically corrected using the QUAC tools of the Harris ENVI software. The results were smoothed using a filter width of 4 and a degree of smoothing polynomial of 2 of the THOR Spectral Smoothing tools of ENVI. </a:t>
            </a:r>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29</a:t>
            </a:fld>
            <a:endParaRPr lang="sk-SK"/>
          </a:p>
        </p:txBody>
      </p:sp>
    </p:spTree>
    <p:extLst>
      <p:ext uri="{BB962C8B-B14F-4D97-AF65-F5344CB8AC3E}">
        <p14:creationId xmlns:p14="http://schemas.microsoft.com/office/powerpoint/2010/main" val="3260693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GB" sz="1200" kern="1200" dirty="0" smtClean="0">
                <a:solidFill>
                  <a:schemeClr val="tx1"/>
                </a:solidFill>
                <a:effectLst/>
                <a:latin typeface="+mn-lt"/>
                <a:ea typeface="+mn-ea"/>
                <a:cs typeface="+mn-cs"/>
              </a:rPr>
              <a:t>Regions of interest (ROIs) were extracted from the image to account for the spectral variation in the scene. The Spectral Angle Mapper implementation of ENVI software was used to classify the image using the ROIs. In the </a:t>
            </a:r>
            <a:r>
              <a:rPr lang="en-GB" sz="1200" kern="1200" dirty="0" err="1" smtClean="0">
                <a:solidFill>
                  <a:schemeClr val="tx1"/>
                </a:solidFill>
                <a:effectLst/>
                <a:latin typeface="+mn-lt"/>
                <a:ea typeface="+mn-ea"/>
                <a:cs typeface="+mn-cs"/>
              </a:rPr>
              <a:t>georeferencing</a:t>
            </a:r>
            <a:r>
              <a:rPr lang="en-GB" sz="1200" kern="1200" dirty="0" smtClean="0">
                <a:solidFill>
                  <a:schemeClr val="tx1"/>
                </a:solidFill>
                <a:effectLst/>
                <a:latin typeface="+mn-lt"/>
                <a:ea typeface="+mn-ea"/>
                <a:cs typeface="+mn-cs"/>
              </a:rPr>
              <a:t> process, the flight line image was placed on its actual position on the ground. </a:t>
            </a:r>
            <a:r>
              <a:rPr lang="en-GB" sz="1200" kern="1200" dirty="0" err="1" smtClean="0">
                <a:solidFill>
                  <a:schemeClr val="tx1"/>
                </a:solidFill>
                <a:effectLst/>
                <a:latin typeface="+mn-lt"/>
                <a:ea typeface="+mn-ea"/>
                <a:cs typeface="+mn-cs"/>
              </a:rPr>
              <a:t>Georectification</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georeferencing</a:t>
            </a:r>
            <a:r>
              <a:rPr lang="en-GB" sz="1200" kern="1200" dirty="0" smtClean="0">
                <a:solidFill>
                  <a:schemeClr val="tx1"/>
                </a:solidFill>
                <a:effectLst/>
                <a:latin typeface="+mn-lt"/>
                <a:ea typeface="+mn-ea"/>
                <a:cs typeface="+mn-cs"/>
              </a:rPr>
              <a:t> of the AISA flight line images was performed by using the position and attitude data collected from the time synchronized on-board IMU/GPS navigation sensor. Images produced with </a:t>
            </a:r>
            <a:r>
              <a:rPr lang="en-GB" sz="1200" kern="1200" dirty="0" err="1" smtClean="0">
                <a:solidFill>
                  <a:schemeClr val="tx1"/>
                </a:solidFill>
                <a:effectLst/>
                <a:latin typeface="+mn-lt"/>
                <a:ea typeface="+mn-ea"/>
                <a:cs typeface="+mn-cs"/>
              </a:rPr>
              <a:t>CaliGeoPRO</a:t>
            </a:r>
            <a:r>
              <a:rPr lang="en-GB" sz="1200" kern="1200" dirty="0" smtClean="0">
                <a:solidFill>
                  <a:schemeClr val="tx1"/>
                </a:solidFill>
                <a:effectLst/>
                <a:latin typeface="+mn-lt"/>
                <a:ea typeface="+mn-ea"/>
                <a:cs typeface="+mn-cs"/>
              </a:rPr>
              <a:t> were ready for atmospheric correction, if required, and application requirements. Verification of the time synchronization between IMU/GPS navigation sensor and hyperspectral camera data</a:t>
            </a:r>
            <a:r>
              <a:rPr lang="sk-SK"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part of the sensed area in false colours as a combination of two bands from visible and one from near infrared spectrum depicting the differences between vegetation cover. The accuracy of the flight line trajectory was similar as reported for the </a:t>
            </a:r>
            <a:r>
              <a:rPr lang="en-GB" sz="1200" kern="1200" dirty="0" err="1" smtClean="0">
                <a:solidFill>
                  <a:schemeClr val="tx1"/>
                </a:solidFill>
                <a:effectLst/>
                <a:latin typeface="+mn-lt"/>
                <a:ea typeface="+mn-ea"/>
                <a:cs typeface="+mn-cs"/>
              </a:rPr>
              <a:t>lidar</a:t>
            </a:r>
            <a:r>
              <a:rPr lang="en-GB" sz="1200" kern="1200" dirty="0" smtClean="0">
                <a:solidFill>
                  <a:schemeClr val="tx1"/>
                </a:solidFill>
                <a:effectLst/>
                <a:latin typeface="+mn-lt"/>
                <a:ea typeface="+mn-ea"/>
                <a:cs typeface="+mn-cs"/>
              </a:rPr>
              <a:t> mission and it is demonstrated by the seamless merge of three image data strips which accurately preserved the geometry of landscape features such as roads</a:t>
            </a:r>
            <a:endParaRPr lang="sk-SK"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sk-SK" sz="1200" kern="1200" dirty="0" smtClean="0">
              <a:solidFill>
                <a:schemeClr val="tx1"/>
              </a:solidFill>
              <a:effectLst/>
              <a:latin typeface="+mn-lt"/>
              <a:ea typeface="+mn-ea"/>
              <a:cs typeface="+mn-cs"/>
            </a:endParaRPr>
          </a:p>
          <a:p>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30</a:t>
            </a:fld>
            <a:endParaRPr lang="sk-SK"/>
          </a:p>
        </p:txBody>
      </p:sp>
    </p:spTree>
    <p:extLst>
      <p:ext uri="{BB962C8B-B14F-4D97-AF65-F5344CB8AC3E}">
        <p14:creationId xmlns:p14="http://schemas.microsoft.com/office/powerpoint/2010/main" val="192247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US" sz="1200" kern="1200" dirty="0" smtClean="0">
                <a:solidFill>
                  <a:schemeClr val="tx1"/>
                </a:solidFill>
                <a:effectLst/>
                <a:latin typeface="+mn-lt"/>
                <a:ea typeface="+mn-ea"/>
                <a:cs typeface="+mn-cs"/>
              </a:rPr>
              <a:t>Last but very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important, in 2012,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had a unique</a:t>
            </a:r>
            <a:r>
              <a:rPr lang="en-US" sz="1200" kern="1200" baseline="0" dirty="0" smtClean="0">
                <a:solidFill>
                  <a:schemeClr val="tx1"/>
                </a:solidFill>
                <a:effectLst/>
                <a:latin typeface="+mn-lt"/>
                <a:ea typeface="+mn-ea"/>
                <a:cs typeface="+mn-cs"/>
              </a:rPr>
              <a:t> opportunity to improve our research infrastructure in a project funded by the European Union structural </a:t>
            </a:r>
            <a:r>
              <a:rPr lang="en-US" sz="1200" kern="1200" baseline="0" dirty="0" err="1" smtClean="0">
                <a:solidFill>
                  <a:schemeClr val="tx1"/>
                </a:solidFill>
                <a:effectLst/>
                <a:latin typeface="+mn-lt"/>
                <a:ea typeface="+mn-ea"/>
                <a:cs typeface="+mn-cs"/>
              </a:rPr>
              <a:t>fundds</a:t>
            </a:r>
            <a:r>
              <a:rPr lang="en-US" sz="1200" kern="1200" baseline="0" dirty="0" smtClean="0">
                <a:solidFill>
                  <a:schemeClr val="tx1"/>
                </a:solidFill>
                <a:effectLst/>
                <a:latin typeface="+mn-lt"/>
                <a:ea typeface="+mn-ea"/>
                <a:cs typeface="+mn-cs"/>
              </a:rPr>
              <a:t> for research and development. </a:t>
            </a:r>
            <a:r>
              <a:rPr lang="sk-SK" sz="1200" kern="1200" dirty="0" err="1" smtClean="0">
                <a:solidFill>
                  <a:schemeClr val="tx1"/>
                </a:solidFill>
                <a:effectLst/>
                <a:latin typeface="+mn-lt"/>
                <a:ea typeface="+mn-ea"/>
                <a:cs typeface="+mn-cs"/>
              </a:rPr>
              <a:t>Our</a:t>
            </a:r>
            <a:r>
              <a:rPr lang="sk-SK" sz="1200" kern="1200" dirty="0" smtClean="0">
                <a:solidFill>
                  <a:schemeClr val="tx1"/>
                </a:solidFill>
                <a:effectLst/>
                <a:latin typeface="+mn-lt"/>
                <a:ea typeface="+mn-ea"/>
                <a:cs typeface="+mn-cs"/>
              </a:rPr>
              <a:t> </a:t>
            </a:r>
            <a:r>
              <a:rPr lang="sk-SK" sz="1200" kern="1200" dirty="0" err="1" smtClean="0">
                <a:solidFill>
                  <a:schemeClr val="tx1"/>
                </a:solidFill>
                <a:effectLst/>
                <a:latin typeface="+mn-lt"/>
                <a:ea typeface="+mn-ea"/>
                <a:cs typeface="+mn-cs"/>
              </a:rPr>
              <a:t>project</a:t>
            </a:r>
            <a:r>
              <a:rPr lang="sk-SK" sz="1200" kern="1200" dirty="0" smtClean="0">
                <a:solidFill>
                  <a:schemeClr val="tx1"/>
                </a:solidFill>
                <a:effectLst/>
                <a:latin typeface="+mn-lt"/>
                <a:ea typeface="+mn-ea"/>
                <a:cs typeface="+mn-cs"/>
              </a:rPr>
              <a:t> </a:t>
            </a:r>
            <a:r>
              <a:rPr lang="sk-SK" sz="1200" kern="1200" dirty="0" err="1" smtClean="0">
                <a:solidFill>
                  <a:schemeClr val="tx1"/>
                </a:solidFill>
                <a:effectLst/>
                <a:latin typeface="+mn-lt"/>
                <a:ea typeface="+mn-ea"/>
                <a:cs typeface="+mn-cs"/>
              </a:rPr>
              <a:t>was</a:t>
            </a:r>
            <a:r>
              <a:rPr lang="sk-SK" sz="1200" kern="1200" dirty="0" smtClean="0">
                <a:solidFill>
                  <a:schemeClr val="tx1"/>
                </a:solidFill>
                <a:effectLst/>
                <a:latin typeface="+mn-lt"/>
                <a:ea typeface="+mn-ea"/>
                <a:cs typeface="+mn-cs"/>
              </a:rPr>
              <a:t> </a:t>
            </a:r>
            <a:r>
              <a:rPr lang="sk-SK" sz="1200" kern="1200" dirty="0" err="1" smtClean="0">
                <a:solidFill>
                  <a:schemeClr val="tx1"/>
                </a:solidFill>
                <a:effectLst/>
                <a:latin typeface="+mn-lt"/>
                <a:ea typeface="+mn-ea"/>
                <a:cs typeface="+mn-cs"/>
              </a:rPr>
              <a:t>initiated</a:t>
            </a:r>
            <a:r>
              <a:rPr lang="sk-SK" sz="1200" kern="1200" dirty="0" smtClean="0">
                <a:solidFill>
                  <a:schemeClr val="tx1"/>
                </a:solidFill>
                <a:effectLst/>
                <a:latin typeface="+mn-lt"/>
                <a:ea typeface="+mn-ea"/>
                <a:cs typeface="+mn-cs"/>
              </a:rPr>
              <a:t> in 2013 and </a:t>
            </a:r>
            <a:r>
              <a:rPr lang="sk-SK" sz="1200" kern="1200" dirty="0" err="1" smtClean="0">
                <a:solidFill>
                  <a:schemeClr val="tx1"/>
                </a:solidFill>
                <a:effectLst/>
                <a:latin typeface="+mn-lt"/>
                <a:ea typeface="+mn-ea"/>
                <a:cs typeface="+mn-cs"/>
              </a:rPr>
              <a:t>it</a:t>
            </a:r>
            <a:r>
              <a:rPr lang="sk-SK" sz="1200" kern="1200" dirty="0" smtClean="0">
                <a:solidFill>
                  <a:schemeClr val="tx1"/>
                </a:solidFill>
                <a:effectLst/>
                <a:latin typeface="+mn-lt"/>
                <a:ea typeface="+mn-ea"/>
                <a:cs typeface="+mn-cs"/>
              </a:rPr>
              <a:t> </a:t>
            </a:r>
            <a:r>
              <a:rPr lang="sk-SK" sz="1200" kern="1200" dirty="0" err="1" smtClean="0">
                <a:solidFill>
                  <a:schemeClr val="tx1"/>
                </a:solidFill>
                <a:effectLst/>
                <a:latin typeface="+mn-lt"/>
                <a:ea typeface="+mn-ea"/>
                <a:cs typeface="+mn-cs"/>
              </a:rPr>
              <a:t>took</a:t>
            </a:r>
            <a:r>
              <a:rPr lang="sk-SK" sz="1200" kern="1200" dirty="0" smtClean="0">
                <a:solidFill>
                  <a:schemeClr val="tx1"/>
                </a:solidFill>
                <a:effectLst/>
                <a:latin typeface="+mn-lt"/>
                <a:ea typeface="+mn-ea"/>
                <a:cs typeface="+mn-cs"/>
              </a:rPr>
              <a:t> 2</a:t>
            </a:r>
            <a:r>
              <a:rPr lang="sk-SK" sz="1200" kern="1200" baseline="0" dirty="0" smtClean="0">
                <a:solidFill>
                  <a:schemeClr val="tx1"/>
                </a:solidFill>
                <a:effectLst/>
                <a:latin typeface="+mn-lt"/>
                <a:ea typeface="+mn-ea"/>
                <a:cs typeface="+mn-cs"/>
              </a:rPr>
              <a:t> </a:t>
            </a:r>
            <a:r>
              <a:rPr lang="sk-SK" sz="1200" kern="1200" baseline="0" dirty="0" err="1" smtClean="0">
                <a:solidFill>
                  <a:schemeClr val="tx1"/>
                </a:solidFill>
                <a:effectLst/>
                <a:latin typeface="+mn-lt"/>
                <a:ea typeface="+mn-ea"/>
                <a:cs typeface="+mn-cs"/>
              </a:rPr>
              <a:t>years</a:t>
            </a:r>
            <a:r>
              <a:rPr lang="sk-SK" sz="1200" kern="1200" baseline="0" dirty="0" smtClean="0">
                <a:solidFill>
                  <a:schemeClr val="tx1"/>
                </a:solidFill>
                <a:effectLst/>
                <a:latin typeface="+mn-lt"/>
                <a:ea typeface="+mn-ea"/>
                <a:cs typeface="+mn-cs"/>
              </a:rPr>
              <a:t> to </a:t>
            </a:r>
            <a:r>
              <a:rPr lang="sk-SK" sz="1200" kern="1200" baseline="0" dirty="0" err="1" smtClean="0">
                <a:solidFill>
                  <a:schemeClr val="tx1"/>
                </a:solidFill>
                <a:effectLst/>
                <a:latin typeface="+mn-lt"/>
                <a:ea typeface="+mn-ea"/>
                <a:cs typeface="+mn-cs"/>
              </a:rPr>
              <a:t>achieve</a:t>
            </a:r>
            <a:r>
              <a:rPr lang="sk-SK" sz="1200" kern="1200" baseline="0" dirty="0" smtClean="0">
                <a:solidFill>
                  <a:schemeClr val="tx1"/>
                </a:solidFill>
                <a:effectLst/>
                <a:latin typeface="+mn-lt"/>
                <a:ea typeface="+mn-ea"/>
                <a:cs typeface="+mn-cs"/>
              </a:rPr>
              <a:t> </a:t>
            </a:r>
            <a:r>
              <a:rPr lang="sk-SK" sz="1200" kern="1200" baseline="0" dirty="0" err="1" smtClean="0">
                <a:solidFill>
                  <a:schemeClr val="tx1"/>
                </a:solidFill>
                <a:effectLst/>
                <a:latin typeface="+mn-lt"/>
                <a:ea typeface="+mn-ea"/>
                <a:cs typeface="+mn-cs"/>
              </a:rPr>
              <a:t>deliverables</a:t>
            </a:r>
            <a:r>
              <a:rPr lang="sk-SK" sz="1200" kern="1200" baseline="0" dirty="0" smtClean="0">
                <a:solidFill>
                  <a:schemeClr val="tx1"/>
                </a:solidFill>
                <a:effectLst/>
                <a:latin typeface="+mn-lt"/>
                <a:ea typeface="+mn-ea"/>
                <a:cs typeface="+mn-cs"/>
              </a:rPr>
              <a:t> </a:t>
            </a:r>
            <a:r>
              <a:rPr lang="sk-SK" sz="1200" kern="1200" baseline="0" dirty="0" err="1" smtClean="0">
                <a:solidFill>
                  <a:schemeClr val="tx1"/>
                </a:solidFill>
                <a:effectLst/>
                <a:latin typeface="+mn-lt"/>
                <a:ea typeface="+mn-ea"/>
                <a:cs typeface="+mn-cs"/>
              </a:rPr>
              <a:t>mainly</a:t>
            </a:r>
            <a:r>
              <a:rPr lang="sk-SK" sz="1200" kern="1200" baseline="0" dirty="0" smtClean="0">
                <a:solidFill>
                  <a:schemeClr val="tx1"/>
                </a:solidFill>
                <a:effectLst/>
                <a:latin typeface="+mn-lt"/>
                <a:ea typeface="+mn-ea"/>
                <a:cs typeface="+mn-cs"/>
              </a:rPr>
              <a:t> </a:t>
            </a:r>
            <a:r>
              <a:rPr lang="sk-SK" sz="1200" kern="1200" baseline="0" dirty="0" err="1" smtClean="0">
                <a:solidFill>
                  <a:schemeClr val="tx1"/>
                </a:solidFill>
                <a:effectLst/>
                <a:latin typeface="+mn-lt"/>
                <a:ea typeface="+mn-ea"/>
                <a:cs typeface="+mn-cs"/>
              </a:rPr>
              <a:t>for</a:t>
            </a:r>
            <a:r>
              <a:rPr lang="sk-SK" sz="1200" kern="1200" baseline="0" dirty="0" smtClean="0">
                <a:solidFill>
                  <a:schemeClr val="tx1"/>
                </a:solidFill>
                <a:effectLst/>
                <a:latin typeface="+mn-lt"/>
                <a:ea typeface="+mn-ea"/>
                <a:cs typeface="+mn-cs"/>
              </a:rPr>
              <a:t> </a:t>
            </a:r>
            <a:r>
              <a:rPr lang="sk-SK" sz="1200" kern="1200" baseline="0" dirty="0" err="1" smtClean="0">
                <a:solidFill>
                  <a:schemeClr val="tx1"/>
                </a:solidFill>
                <a:effectLst/>
                <a:latin typeface="+mn-lt"/>
                <a:ea typeface="+mn-ea"/>
                <a:cs typeface="+mn-cs"/>
              </a:rPr>
              <a:t>budget</a:t>
            </a:r>
            <a:r>
              <a:rPr lang="sk-SK" sz="1200" kern="1200" baseline="0" dirty="0" smtClean="0">
                <a:solidFill>
                  <a:schemeClr val="tx1"/>
                </a:solidFill>
                <a:effectLst/>
                <a:latin typeface="+mn-lt"/>
                <a:ea typeface="+mn-ea"/>
                <a:cs typeface="+mn-cs"/>
              </a:rPr>
              <a:t> </a:t>
            </a:r>
            <a:r>
              <a:rPr lang="sk-SK" sz="1200" kern="1200" baseline="0" dirty="0" err="1" smtClean="0">
                <a:solidFill>
                  <a:schemeClr val="tx1"/>
                </a:solidFill>
                <a:effectLst/>
                <a:latin typeface="+mn-lt"/>
                <a:ea typeface="+mn-ea"/>
                <a:cs typeface="+mn-cs"/>
              </a:rPr>
              <a:t>administration</a:t>
            </a:r>
            <a:r>
              <a:rPr lang="sk-SK" sz="1200" kern="1200" baseline="0" dirty="0" smtClean="0">
                <a:solidFill>
                  <a:schemeClr val="tx1"/>
                </a:solidFill>
                <a:effectLst/>
                <a:latin typeface="+mn-lt"/>
                <a:ea typeface="+mn-ea"/>
                <a:cs typeface="+mn-cs"/>
              </a:rPr>
              <a:t> </a:t>
            </a:r>
            <a:r>
              <a:rPr lang="sk-SK" sz="1200" kern="1200" baseline="0" dirty="0" err="1" smtClean="0">
                <a:solidFill>
                  <a:schemeClr val="tx1"/>
                </a:solidFill>
                <a:effectLst/>
                <a:latin typeface="+mn-lt"/>
                <a:ea typeface="+mn-ea"/>
                <a:cs typeface="+mn-cs"/>
              </a:rPr>
              <a:t>constraints</a:t>
            </a:r>
            <a:r>
              <a:rPr lang="sk-SK" sz="1200" kern="1200" baseline="0" dirty="0" smtClean="0">
                <a:solidFill>
                  <a:schemeClr val="tx1"/>
                </a:solidFill>
                <a:effectLst/>
                <a:latin typeface="+mn-lt"/>
                <a:ea typeface="+mn-ea"/>
                <a:cs typeface="+mn-cs"/>
              </a:rPr>
              <a:t>.</a:t>
            </a:r>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2</a:t>
            </a:fld>
            <a:endParaRPr lang="sk-SK"/>
          </a:p>
        </p:txBody>
      </p:sp>
    </p:spTree>
    <p:extLst>
      <p:ext uri="{BB962C8B-B14F-4D97-AF65-F5344CB8AC3E}">
        <p14:creationId xmlns:p14="http://schemas.microsoft.com/office/powerpoint/2010/main" val="20142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GB" sz="1200" kern="1200" dirty="0" smtClean="0">
                <a:solidFill>
                  <a:schemeClr val="tx1"/>
                </a:solidFill>
                <a:effectLst/>
                <a:latin typeface="+mn-lt"/>
                <a:ea typeface="+mn-ea"/>
                <a:cs typeface="+mn-cs"/>
              </a:rPr>
              <a:t>The UAV platform is manufactured since 2010</a:t>
            </a:r>
            <a:r>
              <a:rPr lang="en-GB" sz="1200" kern="1200" baseline="0" dirty="0" smtClean="0">
                <a:solidFill>
                  <a:schemeClr val="tx1"/>
                </a:solidFill>
                <a:effectLst/>
                <a:latin typeface="+mn-lt"/>
                <a:ea typeface="+mn-ea"/>
                <a:cs typeface="+mn-cs"/>
              </a:rPr>
              <a:t> by the </a:t>
            </a:r>
            <a:r>
              <a:rPr lang="en-GB" sz="1200" kern="1200" baseline="0" dirty="0" err="1" smtClean="0">
                <a:solidFill>
                  <a:schemeClr val="tx1"/>
                </a:solidFill>
                <a:effectLst/>
                <a:latin typeface="+mn-lt"/>
                <a:ea typeface="+mn-ea"/>
                <a:cs typeface="+mn-cs"/>
              </a:rPr>
              <a:t>Aeroscout</a:t>
            </a:r>
            <a:r>
              <a:rPr lang="en-GB" sz="1200" kern="1200" baseline="0" dirty="0" smtClean="0">
                <a:solidFill>
                  <a:schemeClr val="tx1"/>
                </a:solidFill>
                <a:effectLst/>
                <a:latin typeface="+mn-lt"/>
                <a:ea typeface="+mn-ea"/>
                <a:cs typeface="+mn-cs"/>
              </a:rPr>
              <a:t> company in Switzerland. We opted for this platform for the payload capacity, reliability, and  price vs. performance. It is a rotary wing UAV with maximum TOW of almost 80 kg, and the payload capacity of 18 kg.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flight performance of the helicopter is superior to experienced helicopter pilots and landing within </a:t>
            </a:r>
            <a:r>
              <a:rPr lang="en-GB" sz="1200" kern="1200" dirty="0" err="1" smtClean="0">
                <a:solidFill>
                  <a:schemeClr val="tx1"/>
                </a:solidFill>
                <a:effectLst/>
                <a:latin typeface="+mn-lt"/>
                <a:ea typeface="+mn-ea"/>
                <a:cs typeface="+mn-cs"/>
              </a:rPr>
              <a:t>submetre</a:t>
            </a:r>
            <a:r>
              <a:rPr lang="en-GB" sz="1200" kern="1200" dirty="0" smtClean="0">
                <a:solidFill>
                  <a:schemeClr val="tx1"/>
                </a:solidFill>
                <a:effectLst/>
                <a:latin typeface="+mn-lt"/>
                <a:ea typeface="+mn-ea"/>
                <a:cs typeface="+mn-cs"/>
              </a:rPr>
              <a:t> accuracy is possible. Due to the classical helicopter configuration, the scanning performance and homogeneity of data collection in continuous forward flight are superior to multirotor aircraft, in particular under changing wind conditions (wind gusts, side wind, etc.).</a:t>
            </a:r>
            <a:endParaRPr lang="sk-SK" sz="1200" kern="1200" dirty="0" smtClean="0">
              <a:solidFill>
                <a:schemeClr val="tx1"/>
              </a:solidFill>
              <a:effectLst/>
              <a:latin typeface="+mn-lt"/>
              <a:ea typeface="+mn-ea"/>
              <a:cs typeface="+mn-cs"/>
            </a:endParaRPr>
          </a:p>
          <a:p>
            <a:r>
              <a:rPr lang="sk-SK" sz="1200" dirty="0" err="1" smtClean="0"/>
              <a:t>Empty</a:t>
            </a:r>
            <a:r>
              <a:rPr lang="sk-SK" sz="1200" dirty="0" smtClean="0"/>
              <a:t> </a:t>
            </a:r>
            <a:r>
              <a:rPr lang="sk-SK" sz="1200" dirty="0" err="1" smtClean="0"/>
              <a:t>weight</a:t>
            </a:r>
            <a:r>
              <a:rPr lang="sk-SK" sz="1200" dirty="0" smtClean="0"/>
              <a:t>: 42 kg</a:t>
            </a:r>
          </a:p>
          <a:p>
            <a:r>
              <a:rPr lang="sk-SK" sz="1200" dirty="0" smtClean="0"/>
              <a:t>Max. </a:t>
            </a:r>
            <a:r>
              <a:rPr lang="en-GB" sz="1200" dirty="0" smtClean="0"/>
              <a:t>TOW</a:t>
            </a:r>
            <a:r>
              <a:rPr lang="sk-SK" sz="1200" dirty="0" smtClean="0"/>
              <a:t>: 75 kg</a:t>
            </a:r>
          </a:p>
          <a:p>
            <a:r>
              <a:rPr lang="sk-SK" sz="1400" b="1" dirty="0" err="1" smtClean="0"/>
              <a:t>Payload</a:t>
            </a:r>
            <a:r>
              <a:rPr lang="sk-SK" sz="1400" b="1" dirty="0" smtClean="0"/>
              <a:t> </a:t>
            </a:r>
            <a:r>
              <a:rPr lang="sk-SK" sz="1400" b="1" dirty="0" err="1" smtClean="0"/>
              <a:t>capacity</a:t>
            </a:r>
            <a:r>
              <a:rPr lang="sk-SK" sz="1400" b="1" dirty="0" smtClean="0"/>
              <a:t>: 18 kg</a:t>
            </a:r>
          </a:p>
          <a:p>
            <a:r>
              <a:rPr lang="en-GB" sz="1200" dirty="0" smtClean="0"/>
              <a:t>G</a:t>
            </a:r>
            <a:r>
              <a:rPr lang="sk-SK" sz="1200" dirty="0" err="1" smtClean="0"/>
              <a:t>asoline</a:t>
            </a:r>
            <a:r>
              <a:rPr lang="sk-SK" sz="1200" dirty="0" smtClean="0"/>
              <a:t> </a:t>
            </a:r>
            <a:r>
              <a:rPr lang="sk-SK" sz="1200" dirty="0" err="1" smtClean="0"/>
              <a:t>engine</a:t>
            </a:r>
            <a:r>
              <a:rPr lang="en-GB" sz="1200" dirty="0" smtClean="0"/>
              <a:t> 100 cm</a:t>
            </a:r>
            <a:r>
              <a:rPr lang="en-GB" sz="1200" baseline="30000" dirty="0" smtClean="0"/>
              <a:t>3</a:t>
            </a:r>
            <a:r>
              <a:rPr lang="sk-SK" sz="1200" dirty="0" smtClean="0"/>
              <a:t>, </a:t>
            </a:r>
            <a:r>
              <a:rPr lang="sk-SK" sz="1200" dirty="0" err="1" smtClean="0"/>
              <a:t>air-cooled</a:t>
            </a:r>
            <a:endParaRPr lang="sk-SK" sz="1200" dirty="0" smtClean="0"/>
          </a:p>
          <a:p>
            <a:r>
              <a:rPr lang="sk-SK" sz="1200" dirty="0" err="1" smtClean="0"/>
              <a:t>Main</a:t>
            </a:r>
            <a:r>
              <a:rPr lang="sk-SK" sz="1200" dirty="0" smtClean="0"/>
              <a:t> rotor </a:t>
            </a:r>
            <a:r>
              <a:rPr lang="sk-SK" sz="1200" dirty="0" err="1" smtClean="0"/>
              <a:t>speed</a:t>
            </a:r>
            <a:r>
              <a:rPr lang="sk-SK" sz="1200" dirty="0" smtClean="0"/>
              <a:t>: 860 </a:t>
            </a:r>
            <a:r>
              <a:rPr lang="sk-SK" sz="1200" dirty="0" err="1" smtClean="0"/>
              <a:t>rpm</a:t>
            </a:r>
            <a:endParaRPr lang="sk-SK" sz="1200" dirty="0" smtClean="0"/>
          </a:p>
          <a:p>
            <a:r>
              <a:rPr lang="sk-SK" sz="1200" dirty="0" err="1" smtClean="0"/>
              <a:t>Engine</a:t>
            </a:r>
            <a:r>
              <a:rPr lang="sk-SK" sz="1200" dirty="0" smtClean="0"/>
              <a:t> </a:t>
            </a:r>
            <a:r>
              <a:rPr lang="sk-SK" sz="1200" dirty="0" err="1" smtClean="0"/>
              <a:t>power</a:t>
            </a:r>
            <a:r>
              <a:rPr lang="sk-SK" sz="1200" dirty="0" smtClean="0"/>
              <a:t>:	18 PS</a:t>
            </a:r>
          </a:p>
          <a:p>
            <a:r>
              <a:rPr lang="sk-SK" sz="1200" dirty="0" smtClean="0"/>
              <a:t>Electric </a:t>
            </a:r>
            <a:r>
              <a:rPr lang="sk-SK" sz="1200" dirty="0" err="1" smtClean="0"/>
              <a:t>starter</a:t>
            </a:r>
            <a:r>
              <a:rPr lang="sk-SK" sz="1200" dirty="0" smtClean="0"/>
              <a:t>: 16V</a:t>
            </a:r>
          </a:p>
          <a:p>
            <a:r>
              <a:rPr lang="sk-SK" sz="1200" dirty="0" err="1" smtClean="0"/>
              <a:t>Fuel</a:t>
            </a:r>
            <a:r>
              <a:rPr lang="sk-SK" sz="1200" dirty="0" smtClean="0"/>
              <a:t> tank: 2 x 5 </a:t>
            </a:r>
            <a:r>
              <a:rPr lang="sk-SK" sz="1200" dirty="0" err="1" smtClean="0"/>
              <a:t>litres</a:t>
            </a:r>
            <a:endParaRPr lang="en-GB" sz="1200" dirty="0" smtClean="0"/>
          </a:p>
          <a:p>
            <a:r>
              <a:rPr lang="sk-SK" sz="1200" dirty="0" err="1" smtClean="0"/>
              <a:t>Carbon</a:t>
            </a:r>
            <a:r>
              <a:rPr lang="sk-SK" sz="1200" dirty="0" smtClean="0"/>
              <a:t> </a:t>
            </a:r>
            <a:r>
              <a:rPr lang="sk-SK" sz="1200" dirty="0" err="1" smtClean="0"/>
              <a:t>fibre</a:t>
            </a:r>
            <a:r>
              <a:rPr lang="sk-SK" sz="1200" dirty="0" smtClean="0"/>
              <a:t> </a:t>
            </a:r>
            <a:r>
              <a:rPr lang="sk-SK" sz="1200" dirty="0" err="1" smtClean="0"/>
              <a:t>blades</a:t>
            </a:r>
            <a:endParaRPr lang="sk-SK" sz="1200" dirty="0" smtClean="0"/>
          </a:p>
          <a:p>
            <a:r>
              <a:rPr lang="sk-SK" sz="1200" dirty="0" err="1" smtClean="0"/>
              <a:t>Aluminum</a:t>
            </a:r>
            <a:r>
              <a:rPr lang="sk-SK" sz="1200" dirty="0" smtClean="0"/>
              <a:t> body</a:t>
            </a:r>
          </a:p>
          <a:p>
            <a:r>
              <a:rPr lang="sk-SK" sz="1200" dirty="0" err="1" smtClean="0"/>
              <a:t>Speed</a:t>
            </a:r>
            <a:r>
              <a:rPr lang="sk-SK" sz="1200" dirty="0" smtClean="0"/>
              <a:t>: </a:t>
            </a:r>
            <a:r>
              <a:rPr lang="en-US" sz="1200" dirty="0" smtClean="0"/>
              <a:t>0 up to 15 m/s </a:t>
            </a:r>
            <a:endParaRPr lang="en-GB" sz="1200" dirty="0" smtClean="0"/>
          </a:p>
          <a:p>
            <a:r>
              <a:rPr lang="en-GB" sz="1200" b="1" dirty="0" smtClean="0"/>
              <a:t>Flight endurance: 90 min.</a:t>
            </a:r>
          </a:p>
          <a:p>
            <a:r>
              <a:rPr lang="en-GB" sz="1200" dirty="0" smtClean="0"/>
              <a:t>-7 °C to +40 °C </a:t>
            </a:r>
          </a:p>
          <a:p>
            <a:r>
              <a:rPr lang="en-GB" sz="1200" dirty="0" smtClean="0"/>
              <a:t>Light rain, wind &lt;10 m/s</a:t>
            </a:r>
            <a:endParaRPr lang="sk-SK" sz="1200" dirty="0" smtClean="0"/>
          </a:p>
          <a:p>
            <a:endParaRPr lang="sk-SK" sz="1200" dirty="0" smtClean="0"/>
          </a:p>
          <a:p>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4</a:t>
            </a:fld>
            <a:endParaRPr lang="sk-SK"/>
          </a:p>
        </p:txBody>
      </p:sp>
    </p:spTree>
    <p:extLst>
      <p:ext uri="{BB962C8B-B14F-4D97-AF65-F5344CB8AC3E}">
        <p14:creationId xmlns:p14="http://schemas.microsoft.com/office/powerpoint/2010/main" val="2007450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GB" sz="1200" kern="1200" dirty="0" smtClean="0">
                <a:solidFill>
                  <a:schemeClr val="tx1"/>
                </a:solidFill>
                <a:effectLst/>
                <a:latin typeface="+mn-lt"/>
                <a:ea typeface="+mn-ea"/>
                <a:cs typeface="+mn-cs"/>
              </a:rPr>
              <a:t>The UAS integrates two kinds of payloads which can be altered. Both payloads integrate a GPS/IMU xNAV550 with dual GPS antenna configuration provided by OXTS for accurate navigation data, i.e. position and attitude measurements of the sensor during the data acquisition flight.</a:t>
            </a:r>
            <a:r>
              <a:rPr lang="sk-SK" sz="1200" kern="1200" dirty="0" smtClean="0">
                <a:solidFill>
                  <a:schemeClr val="tx1"/>
                </a:solidFill>
                <a:effectLst/>
                <a:latin typeface="+mn-lt"/>
                <a:ea typeface="+mn-ea"/>
                <a:cs typeface="+mn-cs"/>
              </a:rPr>
              <a:t> </a:t>
            </a:r>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5</a:t>
            </a:fld>
            <a:endParaRPr lang="sk-SK"/>
          </a:p>
        </p:txBody>
      </p:sp>
    </p:spTree>
    <p:extLst>
      <p:ext uri="{BB962C8B-B14F-4D97-AF65-F5344CB8AC3E}">
        <p14:creationId xmlns:p14="http://schemas.microsoft.com/office/powerpoint/2010/main" val="2992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The first payload is dedicated for LiDAR data acquisition coupled with visible high resolution imagery. It comprises a VUX-1 laser scanner by RIEGL and a Sony A6000 E-Mount photo camera (Fig. 2). The laser scanner is capable of up to 550,000 measurements per second and demonstrates the cutting edge LiDAR technology of online waveform processing and multiple-time-around processing which provides echo signal digitization of practically unlimited number of targets echoes.</a:t>
            </a:r>
            <a:endParaRPr lang="sk-SK" sz="1200" kern="1200" dirty="0" smtClean="0">
              <a:solidFill>
                <a:schemeClr val="tx1"/>
              </a:solidFill>
              <a:effectLst/>
              <a:latin typeface="+mn-lt"/>
              <a:ea typeface="+mn-ea"/>
              <a:cs typeface="+mn-cs"/>
            </a:endParaRPr>
          </a:p>
          <a:p>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6</a:t>
            </a:fld>
            <a:endParaRPr lang="sk-SK"/>
          </a:p>
        </p:txBody>
      </p:sp>
    </p:spTree>
    <p:extLst>
      <p:ext uri="{BB962C8B-B14F-4D97-AF65-F5344CB8AC3E}">
        <p14:creationId xmlns:p14="http://schemas.microsoft.com/office/powerpoint/2010/main" val="186565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US" dirty="0" smtClean="0"/>
              <a:t>The system</a:t>
            </a:r>
            <a:r>
              <a:rPr lang="en-US" baseline="0" dirty="0" smtClean="0"/>
              <a:t> is capable of automatic or manual vertical take off and landing, fully autonomous flight according to the mission plan or commands from the ground station. The </a:t>
            </a:r>
            <a:r>
              <a:rPr lang="en-US" baseline="0" dirty="0" err="1" smtClean="0"/>
              <a:t>wePilot</a:t>
            </a:r>
            <a:r>
              <a:rPr lang="en-US" baseline="0" dirty="0" smtClean="0"/>
              <a:t> 3000 autopilot system controls the flight parameters.</a:t>
            </a:r>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7</a:t>
            </a:fld>
            <a:endParaRPr lang="sk-SK"/>
          </a:p>
        </p:txBody>
      </p:sp>
    </p:spTree>
    <p:extLst>
      <p:ext uri="{BB962C8B-B14F-4D97-AF65-F5344CB8AC3E}">
        <p14:creationId xmlns:p14="http://schemas.microsoft.com/office/powerpoint/2010/main" val="188171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US" dirty="0" smtClean="0"/>
              <a:t>The system</a:t>
            </a:r>
            <a:r>
              <a:rPr lang="en-US" baseline="0" dirty="0" smtClean="0"/>
              <a:t> is capable of automatic or manual vertical take off and landing, fully autonomous flight according to the mission plan or commands from the ground station. The </a:t>
            </a:r>
            <a:r>
              <a:rPr lang="en-US" baseline="0" dirty="0" err="1" smtClean="0"/>
              <a:t>wePilot</a:t>
            </a:r>
            <a:r>
              <a:rPr lang="en-US" baseline="0" dirty="0" smtClean="0"/>
              <a:t> 3000 autopilot system controls the flight parameters.</a:t>
            </a:r>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8</a:t>
            </a:fld>
            <a:endParaRPr lang="sk-SK"/>
          </a:p>
        </p:txBody>
      </p:sp>
    </p:spTree>
    <p:extLst>
      <p:ext uri="{BB962C8B-B14F-4D97-AF65-F5344CB8AC3E}">
        <p14:creationId xmlns:p14="http://schemas.microsoft.com/office/powerpoint/2010/main" val="3110306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The first tests of the LiDAR payload were conducted in April 2015 over two hectares of an airport near Lucerne. The recorded point cloud data represent a part of the runway with adjacent meadow and a hangar covered by grass. The results demonstrate high quality of the final point cloud and </a:t>
            </a:r>
            <a:r>
              <a:rPr lang="en-GB" sz="1200" kern="1200" dirty="0" err="1" smtClean="0">
                <a:solidFill>
                  <a:schemeClr val="tx1"/>
                </a:solidFill>
                <a:effectLst/>
                <a:latin typeface="+mn-lt"/>
                <a:ea typeface="+mn-ea"/>
                <a:cs typeface="+mn-cs"/>
              </a:rPr>
              <a:t>orthoimagery</a:t>
            </a:r>
            <a:r>
              <a:rPr lang="en-GB" sz="1200" kern="1200" dirty="0" smtClean="0">
                <a:solidFill>
                  <a:schemeClr val="tx1"/>
                </a:solidFill>
                <a:effectLst/>
                <a:latin typeface="+mn-lt"/>
                <a:ea typeface="+mn-ea"/>
                <a:cs typeface="+mn-cs"/>
              </a:rPr>
              <a:t> and are comparable with other similar systems</a:t>
            </a:r>
            <a:r>
              <a:rPr lang="en-GB" sz="1200" kern="1200" baseline="0" dirty="0" smtClean="0">
                <a:solidFill>
                  <a:schemeClr val="tx1"/>
                </a:solidFill>
                <a:effectLst/>
                <a:latin typeface="+mn-lt"/>
                <a:ea typeface="+mn-ea"/>
                <a:cs typeface="+mn-cs"/>
              </a:rPr>
              <a:t> also according to the </a:t>
            </a:r>
            <a:r>
              <a:rPr lang="en-GB" sz="1200" kern="1200" dirty="0" smtClean="0">
                <a:solidFill>
                  <a:schemeClr val="tx1"/>
                </a:solidFill>
                <a:effectLst/>
                <a:latin typeface="+mn-lt"/>
                <a:ea typeface="+mn-ea"/>
                <a:cs typeface="+mn-cs"/>
              </a:rPr>
              <a:t>positional,</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vertical,</a:t>
            </a:r>
            <a:r>
              <a:rPr lang="en-GB" sz="1200" kern="1200" baseline="0" dirty="0" smtClean="0">
                <a:solidFill>
                  <a:schemeClr val="tx1"/>
                </a:solidFill>
                <a:effectLst/>
                <a:latin typeface="+mn-lt"/>
                <a:ea typeface="+mn-ea"/>
                <a:cs typeface="+mn-cs"/>
              </a:rPr>
              <a:t> and orientation </a:t>
            </a:r>
            <a:r>
              <a:rPr lang="en-GB" sz="1200" kern="1200" dirty="0" smtClean="0">
                <a:solidFill>
                  <a:schemeClr val="tx1"/>
                </a:solidFill>
                <a:effectLst/>
                <a:latin typeface="+mn-lt"/>
                <a:ea typeface="+mn-ea"/>
                <a:cs typeface="+mn-cs"/>
              </a:rPr>
              <a:t>accuracy of the post-processed flight line</a:t>
            </a:r>
            <a:r>
              <a:rPr lang="en-GB" sz="1200" kern="1200" baseline="0" dirty="0" smtClean="0">
                <a:solidFill>
                  <a:schemeClr val="tx1"/>
                </a:solidFill>
                <a:effectLst/>
                <a:latin typeface="+mn-lt"/>
                <a:ea typeface="+mn-ea"/>
                <a:cs typeface="+mn-cs"/>
              </a:rPr>
              <a:t> and scan strip adjustment.</a:t>
            </a:r>
            <a:endParaRPr lang="sk-SK"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17</a:t>
            </a:fld>
            <a:endParaRPr lang="sk-SK"/>
          </a:p>
        </p:txBody>
      </p:sp>
    </p:spTree>
    <p:extLst>
      <p:ext uri="{BB962C8B-B14F-4D97-AF65-F5344CB8AC3E}">
        <p14:creationId xmlns:p14="http://schemas.microsoft.com/office/powerpoint/2010/main" val="4250466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A part of the scene is shown in Fig. 5 in the processed </a:t>
            </a:r>
            <a:r>
              <a:rPr lang="en-GB" sz="1200" kern="1200" dirty="0" err="1" smtClean="0">
                <a:solidFill>
                  <a:schemeClr val="tx1"/>
                </a:solidFill>
                <a:effectLst/>
                <a:latin typeface="+mn-lt"/>
                <a:ea typeface="+mn-ea"/>
                <a:cs typeface="+mn-cs"/>
              </a:rPr>
              <a:t>orthoimagery</a:t>
            </a:r>
            <a:r>
              <a:rPr lang="en-GB" sz="1200" kern="1200" dirty="0" smtClean="0">
                <a:solidFill>
                  <a:schemeClr val="tx1"/>
                </a:solidFill>
                <a:effectLst/>
                <a:latin typeface="+mn-lt"/>
                <a:ea typeface="+mn-ea"/>
                <a:cs typeface="+mn-cs"/>
              </a:rPr>
              <a:t>. This scene is depicted as a 3D colorized point cloud in Fig. 6. </a:t>
            </a:r>
            <a:endParaRPr lang="sk-SK" dirty="0"/>
          </a:p>
        </p:txBody>
      </p:sp>
      <p:sp>
        <p:nvSpPr>
          <p:cNvPr id="4" name="Zástupný symbol čísla snímky 3"/>
          <p:cNvSpPr>
            <a:spLocks noGrp="1"/>
          </p:cNvSpPr>
          <p:nvPr>
            <p:ph type="sldNum" sz="quarter" idx="10"/>
          </p:nvPr>
        </p:nvSpPr>
        <p:spPr/>
        <p:txBody>
          <a:bodyPr/>
          <a:lstStyle/>
          <a:p>
            <a:pPr>
              <a:defRPr/>
            </a:pPr>
            <a:fld id="{53DC872D-E7CB-4B86-8E1C-6D0DFE03DF51}" type="slidenum">
              <a:rPr lang="sk-SK" smtClean="0"/>
              <a:pPr>
                <a:defRPr/>
              </a:pPr>
              <a:t>18</a:t>
            </a:fld>
            <a:endParaRPr lang="sk-SK"/>
          </a:p>
        </p:txBody>
      </p:sp>
    </p:spTree>
    <p:extLst>
      <p:ext uri="{BB962C8B-B14F-4D97-AF65-F5344CB8AC3E}">
        <p14:creationId xmlns:p14="http://schemas.microsoft.com/office/powerpoint/2010/main" val="343165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4" name="Rectangle 6"/>
          <p:cNvSpPr/>
          <p:nvPr/>
        </p:nvSpPr>
        <p:spPr>
          <a:xfrm>
            <a:off x="7010400" y="152402"/>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sk-SK" smtClean="0"/>
              <a:t>Upravte štýly predlohy textu</a:t>
            </a:r>
            <a:endParaRPr lang="en-US" dirty="0"/>
          </a:p>
        </p:txBody>
      </p:sp>
      <p:sp>
        <p:nvSpPr>
          <p:cNvPr id="6" name="Date Placeholder 9"/>
          <p:cNvSpPr>
            <a:spLocks noGrp="1"/>
          </p:cNvSpPr>
          <p:nvPr>
            <p:ph type="dt" sz="half" idx="10"/>
          </p:nvPr>
        </p:nvSpPr>
        <p:spPr/>
        <p:txBody>
          <a:bodyPr/>
          <a:lstStyle>
            <a:lvl1pPr>
              <a:defRPr>
                <a:solidFill>
                  <a:schemeClr val="bg2"/>
                </a:solidFill>
              </a:defRPr>
            </a:lvl1pPr>
          </a:lstStyle>
          <a:p>
            <a:pPr>
              <a:defRPr/>
            </a:pPr>
            <a:fld id="{CD60080C-C4AC-4E96-A8B1-0C288ECD76B7}" type="datetimeFigureOut">
              <a:rPr lang="sk-SK"/>
              <a:pPr>
                <a:defRPr/>
              </a:pPr>
              <a:t>27. 11. 2019</a:t>
            </a:fld>
            <a:endParaRPr lang="sk-SK"/>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a:defRPr/>
            </a:pPr>
            <a:fld id="{F18CC41B-4B84-4123-A558-D6C3561EE2BA}" type="slidenum">
              <a:rPr lang="sk-SK"/>
              <a:pPr>
                <a:defRPr/>
              </a:pPr>
              <a:t>‹#›</a:t>
            </a:fld>
            <a:endParaRPr lang="sk-SK"/>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Vertical Text Placeholder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lvl1pPr>
              <a:defRPr/>
            </a:lvl1pPr>
          </a:lstStyle>
          <a:p>
            <a:pPr>
              <a:defRPr/>
            </a:pPr>
            <a:fld id="{A67EFEF9-B2AB-4B50-95C9-6CD4680E448E}" type="datetimeFigureOut">
              <a:rPr lang="sk-SK"/>
              <a:pPr>
                <a:defRPr/>
              </a:pPr>
              <a:t>27. 11. 2019</a:t>
            </a:fld>
            <a:endParaRPr lang="sk-SK"/>
          </a:p>
        </p:txBody>
      </p:sp>
      <p:sp>
        <p:nvSpPr>
          <p:cNvPr id="5" name="Footer Placeholder 4"/>
          <p:cNvSpPr>
            <a:spLocks noGrp="1"/>
          </p:cNvSpPr>
          <p:nvPr>
            <p:ph type="ftr" sz="quarter" idx="11"/>
          </p:nvPr>
        </p:nvSpPr>
        <p:spPr/>
        <p:txBody>
          <a:bodyPr/>
          <a:lstStyle>
            <a:lvl1pPr>
              <a:defRPr/>
            </a:lvl1pPr>
          </a:lstStyle>
          <a:p>
            <a:pPr>
              <a:defRPr/>
            </a:pPr>
            <a:endParaRPr lang="sk-SK"/>
          </a:p>
        </p:txBody>
      </p:sp>
      <p:sp>
        <p:nvSpPr>
          <p:cNvPr id="6" name="Slide Number Placeholder 5"/>
          <p:cNvSpPr>
            <a:spLocks noGrp="1"/>
          </p:cNvSpPr>
          <p:nvPr>
            <p:ph type="sldNum" sz="quarter" idx="12"/>
          </p:nvPr>
        </p:nvSpPr>
        <p:spPr>
          <a:ln/>
        </p:spPr>
        <p:txBody>
          <a:bodyPr/>
          <a:lstStyle>
            <a:lvl1pPr>
              <a:defRPr/>
            </a:lvl1pPr>
          </a:lstStyle>
          <a:p>
            <a:pPr>
              <a:defRPr/>
            </a:pPr>
            <a:fld id="{55C0B6F3-EFEF-46DF-AD18-1B42AF8F6956}"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Zvislý nadpis a text">
    <p:spTree>
      <p:nvGrpSpPr>
        <p:cNvPr id="1" name=""/>
        <p:cNvGrpSpPr/>
        <p:nvPr/>
      </p:nvGrpSpPr>
      <p:grpSpPr>
        <a:xfrm>
          <a:off x="0" y="0"/>
          <a:ext cx="0" cy="0"/>
          <a:chOff x="0" y="0"/>
          <a:chExt cx="0" cy="0"/>
        </a:xfrm>
      </p:grpSpPr>
      <p:sp>
        <p:nvSpPr>
          <p:cNvPr id="4" name="Rectangle 6"/>
          <p:cNvSpPr/>
          <p:nvPr/>
        </p:nvSpPr>
        <p:spPr>
          <a:xfrm>
            <a:off x="152400" y="147639"/>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7010400" y="147639"/>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7162800" y="274639"/>
            <a:ext cx="1676400" cy="5851525"/>
          </a:xfrm>
        </p:spPr>
        <p:txBody>
          <a:bodyPr vert="eaVert"/>
          <a:lstStyle/>
          <a:p>
            <a:r>
              <a:rPr lang="sk-SK" smtClean="0"/>
              <a:t>Upravte štýly predlohy textu</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6" name="Date Placeholder 3"/>
          <p:cNvSpPr>
            <a:spLocks noGrp="1"/>
          </p:cNvSpPr>
          <p:nvPr>
            <p:ph type="dt" sz="half" idx="10"/>
          </p:nvPr>
        </p:nvSpPr>
        <p:spPr/>
        <p:txBody>
          <a:bodyPr/>
          <a:lstStyle>
            <a:lvl1pPr>
              <a:defRPr/>
            </a:lvl1pPr>
          </a:lstStyle>
          <a:p>
            <a:pPr>
              <a:defRPr/>
            </a:pPr>
            <a:fld id="{EF0933A3-DDFF-4C77-8F37-70A828495619}" type="datetimeFigureOut">
              <a:rPr lang="sk-SK"/>
              <a:pPr>
                <a:defRPr/>
              </a:pPr>
              <a:t>27. 11. 2019</a:t>
            </a:fld>
            <a:endParaRPr lang="sk-SK"/>
          </a:p>
        </p:txBody>
      </p:sp>
      <p:sp>
        <p:nvSpPr>
          <p:cNvPr id="7" name="Footer Placeholder 4"/>
          <p:cNvSpPr>
            <a:spLocks noGrp="1"/>
          </p:cNvSpPr>
          <p:nvPr>
            <p:ph type="ftr" sz="quarter" idx="11"/>
          </p:nvPr>
        </p:nvSpPr>
        <p:spPr/>
        <p:txBody>
          <a:bodyPr/>
          <a:lstStyle>
            <a:lvl1pPr>
              <a:defRPr/>
            </a:lvl1pPr>
          </a:lstStyle>
          <a:p>
            <a:pPr>
              <a:defRPr/>
            </a:pPr>
            <a:endParaRPr lang="sk-SK"/>
          </a:p>
        </p:txBody>
      </p:sp>
      <p:sp>
        <p:nvSpPr>
          <p:cNvPr id="8" name="Slide Number Placeholder 5"/>
          <p:cNvSpPr>
            <a:spLocks noGrp="1"/>
          </p:cNvSpPr>
          <p:nvPr>
            <p:ph type="sldNum" sz="quarter" idx="12"/>
          </p:nvPr>
        </p:nvSpPr>
        <p:spPr/>
        <p:txBody>
          <a:bodyPr/>
          <a:lstStyle>
            <a:lvl1pPr>
              <a:defRPr>
                <a:solidFill>
                  <a:schemeClr val="bg2"/>
                </a:solidFill>
              </a:defRPr>
            </a:lvl1pPr>
          </a:lstStyle>
          <a:p>
            <a:pPr>
              <a:defRPr/>
            </a:pPr>
            <a:fld id="{1C440D9C-B647-4591-9E90-B3ADA22AC905}"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Title 6"/>
          <p:cNvSpPr>
            <a:spLocks noGrp="1"/>
          </p:cNvSpPr>
          <p:nvPr>
            <p:ph type="title"/>
          </p:nvPr>
        </p:nvSpPr>
        <p:spPr/>
        <p:txBody>
          <a:bodyPr/>
          <a:lstStyle/>
          <a:p>
            <a:r>
              <a:rPr lang="sk-SK" smtClean="0"/>
              <a:t>Upravte štýly predlohy textu</a:t>
            </a:r>
            <a:endParaRPr lang="en-US"/>
          </a:p>
        </p:txBody>
      </p:sp>
      <p:sp>
        <p:nvSpPr>
          <p:cNvPr id="4" name="Date Placeholder 3"/>
          <p:cNvSpPr>
            <a:spLocks noGrp="1"/>
          </p:cNvSpPr>
          <p:nvPr>
            <p:ph type="dt" sz="half" idx="10"/>
          </p:nvPr>
        </p:nvSpPr>
        <p:spPr/>
        <p:txBody>
          <a:bodyPr/>
          <a:lstStyle>
            <a:lvl1pPr>
              <a:defRPr/>
            </a:lvl1pPr>
          </a:lstStyle>
          <a:p>
            <a:pPr>
              <a:defRPr/>
            </a:pPr>
            <a:fld id="{F5F4906B-B329-42A1-9046-D1645704FE1B}" type="datetimeFigureOut">
              <a:rPr lang="sk-SK"/>
              <a:pPr>
                <a:defRPr/>
              </a:pPr>
              <a:t>27. 11. 2019</a:t>
            </a:fld>
            <a:endParaRPr lang="sk-SK"/>
          </a:p>
        </p:txBody>
      </p:sp>
      <p:sp>
        <p:nvSpPr>
          <p:cNvPr id="5" name="Footer Placeholder 4"/>
          <p:cNvSpPr>
            <a:spLocks noGrp="1"/>
          </p:cNvSpPr>
          <p:nvPr>
            <p:ph type="ftr" sz="quarter" idx="11"/>
          </p:nvPr>
        </p:nvSpPr>
        <p:spPr/>
        <p:txBody>
          <a:bodyPr/>
          <a:lstStyle>
            <a:lvl1pPr>
              <a:defRPr/>
            </a:lvl1pPr>
          </a:lstStyle>
          <a:p>
            <a:pPr>
              <a:defRPr/>
            </a:pPr>
            <a:endParaRPr lang="sk-SK"/>
          </a:p>
        </p:txBody>
      </p:sp>
      <p:sp>
        <p:nvSpPr>
          <p:cNvPr id="6" name="Slide Number Placeholder 5"/>
          <p:cNvSpPr>
            <a:spLocks noGrp="1"/>
          </p:cNvSpPr>
          <p:nvPr>
            <p:ph type="sldNum" sz="quarter" idx="12"/>
          </p:nvPr>
        </p:nvSpPr>
        <p:spPr>
          <a:ln/>
        </p:spPr>
        <p:txBody>
          <a:bodyPr/>
          <a:lstStyle>
            <a:lvl1pPr>
              <a:defRPr/>
            </a:lvl1pPr>
          </a:lstStyle>
          <a:p>
            <a:pPr>
              <a:defRPr/>
            </a:pPr>
            <a:fld id="{DC8CBC27-0E11-41F0-A88D-1D0ED4A95CC0}"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spTree>
      <p:nvGrpSpPr>
        <p:cNvPr id="1" name=""/>
        <p:cNvGrpSpPr/>
        <p:nvPr/>
      </p:nvGrpSpPr>
      <p:grpSpPr>
        <a:xfrm>
          <a:off x="0" y="0"/>
          <a:ext cx="0" cy="0"/>
          <a:chOff x="0" y="0"/>
          <a:chExt cx="0" cy="0"/>
        </a:xfrm>
      </p:grpSpPr>
      <p:sp>
        <p:nvSpPr>
          <p:cNvPr id="4" name="Rectangle 6"/>
          <p:cNvSpPr/>
          <p:nvPr/>
        </p:nvSpPr>
        <p:spPr>
          <a:xfrm>
            <a:off x="7010400" y="152402"/>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7162801"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sk-SK" smtClean="0"/>
              <a:t>Upravte štýly predlohy textu</a:t>
            </a:r>
            <a:endParaRPr lang="en-US" dirty="0"/>
          </a:p>
        </p:txBody>
      </p:sp>
      <p:sp>
        <p:nvSpPr>
          <p:cNvPr id="6" name="Date Placeholder 8"/>
          <p:cNvSpPr>
            <a:spLocks noGrp="1"/>
          </p:cNvSpPr>
          <p:nvPr>
            <p:ph type="dt" sz="half" idx="10"/>
          </p:nvPr>
        </p:nvSpPr>
        <p:spPr/>
        <p:txBody>
          <a:bodyPr/>
          <a:lstStyle>
            <a:lvl1pPr>
              <a:defRPr>
                <a:solidFill>
                  <a:srgbClr val="FFFFFF"/>
                </a:solidFill>
              </a:defRPr>
            </a:lvl1pPr>
          </a:lstStyle>
          <a:p>
            <a:pPr>
              <a:defRPr/>
            </a:pPr>
            <a:fld id="{28193264-C8A6-4548-B9EA-51083A202B07}" type="datetimeFigureOut">
              <a:rPr lang="sk-SK"/>
              <a:pPr>
                <a:defRPr/>
              </a:pPr>
              <a:t>27. 11. 2019</a:t>
            </a:fld>
            <a:endParaRPr lang="sk-SK"/>
          </a:p>
        </p:txBody>
      </p:sp>
      <p:sp>
        <p:nvSpPr>
          <p:cNvPr id="7" name="Slide Number Placeholder 9"/>
          <p:cNvSpPr>
            <a:spLocks noGrp="1"/>
          </p:cNvSpPr>
          <p:nvPr>
            <p:ph type="sldNum" sz="quarter" idx="11"/>
          </p:nvPr>
        </p:nvSpPr>
        <p:spPr/>
        <p:txBody>
          <a:bodyPr/>
          <a:lstStyle>
            <a:lvl1pPr>
              <a:defRPr>
                <a:solidFill>
                  <a:schemeClr val="bg2"/>
                </a:solidFill>
              </a:defRPr>
            </a:lvl1pPr>
          </a:lstStyle>
          <a:p>
            <a:pPr>
              <a:defRPr/>
            </a:pPr>
            <a:fld id="{85E9BD8B-F5A3-4B0D-90B4-AB4824538A9D}" type="slidenum">
              <a:rPr lang="sk-SK"/>
              <a:pPr>
                <a:defRPr/>
              </a:pPr>
              <a:t>‹#›</a:t>
            </a:fld>
            <a:endParaRPr lang="sk-SK"/>
          </a:p>
        </p:txBody>
      </p:sp>
      <p:sp>
        <p:nvSpPr>
          <p:cNvPr id="8" name="Footer Placeholder 10"/>
          <p:cNvSpPr>
            <a:spLocks noGrp="1"/>
          </p:cNvSpPr>
          <p:nvPr>
            <p:ph type="ftr" sz="quarter" idx="12"/>
          </p:nvPr>
        </p:nvSpPr>
        <p:spPr/>
        <p:txBody>
          <a:bodyPr/>
          <a:lstStyle>
            <a:lvl1pPr>
              <a:defRPr>
                <a:solidFill>
                  <a:srgbClr val="FFFFFF"/>
                </a:solidFill>
              </a:defRPr>
            </a:lvl1pPr>
          </a:lstStyle>
          <a:p>
            <a:pPr>
              <a:defRPr/>
            </a:pPr>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8" name="Title 7"/>
          <p:cNvSpPr>
            <a:spLocks noGrp="1"/>
          </p:cNvSpPr>
          <p:nvPr>
            <p:ph type="title"/>
          </p:nvPr>
        </p:nvSpPr>
        <p:spPr/>
        <p:txBody>
          <a:bodyPr/>
          <a:lstStyle/>
          <a:p>
            <a:r>
              <a:rPr lang="sk-SK" smtClean="0"/>
              <a:t>Upravte štýly predlohy textu</a:t>
            </a:r>
            <a:endParaRPr lang="en-US"/>
          </a:p>
        </p:txBody>
      </p:sp>
      <p:sp>
        <p:nvSpPr>
          <p:cNvPr id="5" name="Date Placeholder 3"/>
          <p:cNvSpPr>
            <a:spLocks noGrp="1"/>
          </p:cNvSpPr>
          <p:nvPr>
            <p:ph type="dt" sz="half" idx="10"/>
          </p:nvPr>
        </p:nvSpPr>
        <p:spPr/>
        <p:txBody>
          <a:bodyPr/>
          <a:lstStyle>
            <a:lvl1pPr>
              <a:defRPr/>
            </a:lvl1pPr>
          </a:lstStyle>
          <a:p>
            <a:pPr>
              <a:defRPr/>
            </a:pPr>
            <a:fld id="{F5CC7AFC-BC85-4A34-96E7-BD5064577B01}" type="datetimeFigureOut">
              <a:rPr lang="sk-SK"/>
              <a:pPr>
                <a:defRPr/>
              </a:pPr>
              <a:t>27. 11. 2019</a:t>
            </a:fld>
            <a:endParaRPr lang="sk-SK"/>
          </a:p>
        </p:txBody>
      </p:sp>
      <p:sp>
        <p:nvSpPr>
          <p:cNvPr id="6" name="Footer Placeholder 4"/>
          <p:cNvSpPr>
            <a:spLocks noGrp="1"/>
          </p:cNvSpPr>
          <p:nvPr>
            <p:ph type="ftr" sz="quarter" idx="11"/>
          </p:nvPr>
        </p:nvSpPr>
        <p:spPr/>
        <p:txBody>
          <a:bodyPr/>
          <a:lstStyle>
            <a:lvl1pPr>
              <a:defRPr/>
            </a:lvl1pPr>
          </a:lstStyle>
          <a:p>
            <a:pPr>
              <a:defRPr/>
            </a:pPr>
            <a:endParaRPr lang="sk-SK"/>
          </a:p>
        </p:txBody>
      </p:sp>
      <p:sp>
        <p:nvSpPr>
          <p:cNvPr id="7" name="Slide Number Placeholder 5"/>
          <p:cNvSpPr>
            <a:spLocks noGrp="1"/>
          </p:cNvSpPr>
          <p:nvPr>
            <p:ph type="sldNum" sz="quarter" idx="12"/>
          </p:nvPr>
        </p:nvSpPr>
        <p:spPr>
          <a:ln/>
        </p:spPr>
        <p:txBody>
          <a:bodyPr/>
          <a:lstStyle>
            <a:lvl1pPr>
              <a:defRPr/>
            </a:lvl1pPr>
          </a:lstStyle>
          <a:p>
            <a:pPr>
              <a:defRPr/>
            </a:pPr>
            <a:fld id="{E3843970-B1DC-42DA-A3A8-7AB49AEBC52E}"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7"/>
            <a:ext cx="4040188" cy="639763"/>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457200" y="2438400"/>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4645027" y="1722437"/>
            <a:ext cx="4041775" cy="639763"/>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4645027" y="2438400"/>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10" name="Title 9"/>
          <p:cNvSpPr>
            <a:spLocks noGrp="1"/>
          </p:cNvSpPr>
          <p:nvPr>
            <p:ph type="title"/>
          </p:nvPr>
        </p:nvSpPr>
        <p:spPr/>
        <p:txBody>
          <a:bodyPr/>
          <a:lstStyle/>
          <a:p>
            <a:r>
              <a:rPr lang="sk-SK" smtClean="0"/>
              <a:t>Upravte štýly predlohy textu</a:t>
            </a:r>
            <a:endParaRPr lang="en-US"/>
          </a:p>
        </p:txBody>
      </p:sp>
      <p:sp>
        <p:nvSpPr>
          <p:cNvPr id="7" name="Date Placeholder 3"/>
          <p:cNvSpPr>
            <a:spLocks noGrp="1"/>
          </p:cNvSpPr>
          <p:nvPr>
            <p:ph type="dt" sz="half" idx="10"/>
          </p:nvPr>
        </p:nvSpPr>
        <p:spPr/>
        <p:txBody>
          <a:bodyPr/>
          <a:lstStyle>
            <a:lvl1pPr>
              <a:defRPr/>
            </a:lvl1pPr>
          </a:lstStyle>
          <a:p>
            <a:pPr>
              <a:defRPr/>
            </a:pPr>
            <a:fld id="{AA17E7BF-B8DC-43FE-8AC9-38F98436A4A0}" type="datetimeFigureOut">
              <a:rPr lang="sk-SK"/>
              <a:pPr>
                <a:defRPr/>
              </a:pPr>
              <a:t>27. 11. 2019</a:t>
            </a:fld>
            <a:endParaRPr lang="sk-SK"/>
          </a:p>
        </p:txBody>
      </p:sp>
      <p:sp>
        <p:nvSpPr>
          <p:cNvPr id="8" name="Footer Placeholder 4"/>
          <p:cNvSpPr>
            <a:spLocks noGrp="1"/>
          </p:cNvSpPr>
          <p:nvPr>
            <p:ph type="ftr" sz="quarter" idx="11"/>
          </p:nvPr>
        </p:nvSpPr>
        <p:spPr/>
        <p:txBody>
          <a:bodyPr/>
          <a:lstStyle>
            <a:lvl1pPr>
              <a:defRPr/>
            </a:lvl1pPr>
          </a:lstStyle>
          <a:p>
            <a:pPr>
              <a:defRPr/>
            </a:pPr>
            <a:endParaRPr lang="sk-SK"/>
          </a:p>
        </p:txBody>
      </p:sp>
      <p:sp>
        <p:nvSpPr>
          <p:cNvPr id="9" name="Slide Number Placeholder 5"/>
          <p:cNvSpPr>
            <a:spLocks noGrp="1"/>
          </p:cNvSpPr>
          <p:nvPr>
            <p:ph type="sldNum" sz="quarter" idx="12"/>
          </p:nvPr>
        </p:nvSpPr>
        <p:spPr>
          <a:ln/>
        </p:spPr>
        <p:txBody>
          <a:bodyPr/>
          <a:lstStyle>
            <a:lvl1pPr>
              <a:defRPr/>
            </a:lvl1pPr>
          </a:lstStyle>
          <a:p>
            <a:pPr>
              <a:defRPr/>
            </a:pPr>
            <a:fld id="{C9B98CA5-9532-4258-B644-1E4DC573BD23}"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k-SK" smtClean="0"/>
              <a:t>Upravte štýly predlohy textu</a:t>
            </a:r>
            <a:endParaRPr lang="en-US"/>
          </a:p>
        </p:txBody>
      </p:sp>
      <p:sp>
        <p:nvSpPr>
          <p:cNvPr id="3" name="Date Placeholder 3"/>
          <p:cNvSpPr>
            <a:spLocks noGrp="1"/>
          </p:cNvSpPr>
          <p:nvPr>
            <p:ph type="dt" sz="half" idx="10"/>
          </p:nvPr>
        </p:nvSpPr>
        <p:spPr/>
        <p:txBody>
          <a:bodyPr/>
          <a:lstStyle>
            <a:lvl1pPr>
              <a:defRPr/>
            </a:lvl1pPr>
          </a:lstStyle>
          <a:p>
            <a:pPr>
              <a:defRPr/>
            </a:pPr>
            <a:fld id="{54140595-B5A9-40E6-9504-249FD876E643}" type="datetimeFigureOut">
              <a:rPr lang="sk-SK"/>
              <a:pPr>
                <a:defRPr/>
              </a:pPr>
              <a:t>27. 11. 2019</a:t>
            </a:fld>
            <a:endParaRPr lang="sk-SK"/>
          </a:p>
        </p:txBody>
      </p:sp>
      <p:sp>
        <p:nvSpPr>
          <p:cNvPr id="4" name="Footer Placeholder 4"/>
          <p:cNvSpPr>
            <a:spLocks noGrp="1"/>
          </p:cNvSpPr>
          <p:nvPr>
            <p:ph type="ftr" sz="quarter" idx="11"/>
          </p:nvPr>
        </p:nvSpPr>
        <p:spPr/>
        <p:txBody>
          <a:bodyPr/>
          <a:lstStyle>
            <a:lvl1pPr>
              <a:defRPr/>
            </a:lvl1pPr>
          </a:lstStyle>
          <a:p>
            <a:pPr>
              <a:defRPr/>
            </a:pPr>
            <a:endParaRPr lang="sk-SK"/>
          </a:p>
        </p:txBody>
      </p:sp>
      <p:sp>
        <p:nvSpPr>
          <p:cNvPr id="5" name="Slide Number Placeholder 5"/>
          <p:cNvSpPr>
            <a:spLocks noGrp="1"/>
          </p:cNvSpPr>
          <p:nvPr>
            <p:ph type="sldNum" sz="quarter" idx="12"/>
          </p:nvPr>
        </p:nvSpPr>
        <p:spPr>
          <a:ln/>
        </p:spPr>
        <p:txBody>
          <a:bodyPr/>
          <a:lstStyle>
            <a:lvl1pPr>
              <a:defRPr/>
            </a:lvl1pPr>
          </a:lstStyle>
          <a:p>
            <a:pPr>
              <a:defRPr/>
            </a:pPr>
            <a:fld id="{5FF0038F-FB8E-41CE-B663-276BEE448295}"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a">
    <p:spTree>
      <p:nvGrpSpPr>
        <p:cNvPr id="1" name=""/>
        <p:cNvGrpSpPr/>
        <p:nvPr/>
      </p:nvGrpSpPr>
      <p:grpSpPr>
        <a:xfrm>
          <a:off x="0" y="0"/>
          <a:ext cx="0" cy="0"/>
          <a:chOff x="0" y="0"/>
          <a:chExt cx="0" cy="0"/>
        </a:xfrm>
      </p:grpSpPr>
      <p:sp>
        <p:nvSpPr>
          <p:cNvPr id="2" name="Rectangle 4"/>
          <p:cNvSpPr/>
          <p:nvPr/>
        </p:nvSpPr>
        <p:spPr>
          <a:xfrm>
            <a:off x="152402" y="150814"/>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Date Placeholder 1"/>
          <p:cNvSpPr>
            <a:spLocks noGrp="1"/>
          </p:cNvSpPr>
          <p:nvPr>
            <p:ph type="dt" sz="half" idx="10"/>
          </p:nvPr>
        </p:nvSpPr>
        <p:spPr/>
        <p:txBody>
          <a:bodyPr/>
          <a:lstStyle>
            <a:lvl1pPr>
              <a:defRPr/>
            </a:lvl1pPr>
          </a:lstStyle>
          <a:p>
            <a:pPr>
              <a:defRPr/>
            </a:pPr>
            <a:fld id="{8A796AEA-78BB-4545-BD34-857A3D5DBB66}" type="datetimeFigureOut">
              <a:rPr lang="sk-SK"/>
              <a:pPr>
                <a:defRPr/>
              </a:pPr>
              <a:t>27. 11. 2019</a:t>
            </a:fld>
            <a:endParaRPr lang="sk-SK"/>
          </a:p>
        </p:txBody>
      </p:sp>
      <p:sp>
        <p:nvSpPr>
          <p:cNvPr id="4" name="Footer Placeholder 2"/>
          <p:cNvSpPr>
            <a:spLocks noGrp="1"/>
          </p:cNvSpPr>
          <p:nvPr>
            <p:ph type="ftr" sz="quarter" idx="11"/>
          </p:nvPr>
        </p:nvSpPr>
        <p:spPr/>
        <p:txBody>
          <a:bodyPr/>
          <a:lstStyle>
            <a:lvl1pPr>
              <a:defRPr/>
            </a:lvl1pPr>
          </a:lstStyle>
          <a:p>
            <a:pPr>
              <a:defRPr/>
            </a:pPr>
            <a:endParaRPr lang="sk-SK"/>
          </a:p>
        </p:txBody>
      </p:sp>
      <p:sp>
        <p:nvSpPr>
          <p:cNvPr id="5" name="Slide Number Placeholder 3"/>
          <p:cNvSpPr>
            <a:spLocks noGrp="1"/>
          </p:cNvSpPr>
          <p:nvPr>
            <p:ph type="sldNum" sz="quarter" idx="12"/>
          </p:nvPr>
        </p:nvSpPr>
        <p:spPr/>
        <p:txBody>
          <a:bodyPr/>
          <a:lstStyle>
            <a:lvl1pPr>
              <a:defRPr/>
            </a:lvl1pPr>
          </a:lstStyle>
          <a:p>
            <a:pPr>
              <a:defRPr/>
            </a:pPr>
            <a:fld id="{6DC74E8B-95B5-4476-BB24-5F68EE327ED2}"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popisom">
    <p:bg>
      <p:bgRef idx="1001">
        <a:schemeClr val="bg2"/>
      </p:bgRef>
    </p:bg>
    <p:spTree>
      <p:nvGrpSpPr>
        <p:cNvPr id="1" name=""/>
        <p:cNvGrpSpPr/>
        <p:nvPr/>
      </p:nvGrpSpPr>
      <p:grpSpPr>
        <a:xfrm>
          <a:off x="0" y="0"/>
          <a:ext cx="0" cy="0"/>
          <a:chOff x="0" y="0"/>
          <a:chExt cx="0" cy="0"/>
        </a:xfrm>
      </p:grpSpPr>
      <p:sp>
        <p:nvSpPr>
          <p:cNvPr id="5"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7"/>
          <p:cNvSpPr/>
          <p:nvPr/>
        </p:nvSpPr>
        <p:spPr>
          <a:xfrm>
            <a:off x="7010400" y="150814"/>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7"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609600" y="304801"/>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sk-SK" smtClean="0"/>
              <a:t>Upravte štýly predlohy textu</a:t>
            </a:r>
            <a:endParaRPr lang="en-US" dirty="0"/>
          </a:p>
        </p:txBody>
      </p:sp>
      <p:sp>
        <p:nvSpPr>
          <p:cNvPr id="8" name="Date Placeholder 4"/>
          <p:cNvSpPr>
            <a:spLocks noGrp="1"/>
          </p:cNvSpPr>
          <p:nvPr>
            <p:ph type="dt" sz="half" idx="10"/>
          </p:nvPr>
        </p:nvSpPr>
        <p:spPr/>
        <p:txBody>
          <a:bodyPr/>
          <a:lstStyle>
            <a:lvl1pPr>
              <a:defRPr/>
            </a:lvl1pPr>
          </a:lstStyle>
          <a:p>
            <a:pPr>
              <a:defRPr/>
            </a:pPr>
            <a:fld id="{B3966206-9DEF-4852-9FAE-4516E45249AB}" type="datetimeFigureOut">
              <a:rPr lang="sk-SK"/>
              <a:pPr>
                <a:defRPr/>
              </a:pPr>
              <a:t>27. 11. 2019</a:t>
            </a:fld>
            <a:endParaRPr lang="sk-SK"/>
          </a:p>
        </p:txBody>
      </p:sp>
      <p:sp>
        <p:nvSpPr>
          <p:cNvPr id="9" name="Footer Placeholder 5"/>
          <p:cNvSpPr>
            <a:spLocks noGrp="1"/>
          </p:cNvSpPr>
          <p:nvPr>
            <p:ph type="ftr" sz="quarter" idx="11"/>
          </p:nvPr>
        </p:nvSpPr>
        <p:spPr/>
        <p:txBody>
          <a:bodyPr/>
          <a:lstStyle>
            <a:lvl1pPr>
              <a:defRPr/>
            </a:lvl1pPr>
          </a:lstStyle>
          <a:p>
            <a:pPr>
              <a:defRPr/>
            </a:pPr>
            <a:endParaRPr lang="sk-SK"/>
          </a:p>
        </p:txBody>
      </p:sp>
      <p:sp>
        <p:nvSpPr>
          <p:cNvPr id="10" name="Slide Number Placeholder 6"/>
          <p:cNvSpPr>
            <a:spLocks noGrp="1"/>
          </p:cNvSpPr>
          <p:nvPr>
            <p:ph type="sldNum" sz="quarter" idx="12"/>
          </p:nvPr>
        </p:nvSpPr>
        <p:spPr/>
        <p:txBody>
          <a:bodyPr/>
          <a:lstStyle>
            <a:lvl1pPr>
              <a:defRPr>
                <a:solidFill>
                  <a:srgbClr val="FFFFFF"/>
                </a:solidFill>
              </a:defRPr>
            </a:lvl1pPr>
          </a:lstStyle>
          <a:p>
            <a:pPr>
              <a:defRPr/>
            </a:pPr>
            <a:fld id="{907E5659-AF1A-4147-8833-D6B619C93D2F}" type="slidenum">
              <a:rPr lang="sk-SK"/>
              <a:pPr>
                <a:defRPr/>
              </a:pPr>
              <a:t>‹#›</a:t>
            </a:fld>
            <a:endParaRPr lang="sk-SK"/>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bg>
      <p:bgRef idx="1001">
        <a:schemeClr val="bg2"/>
      </p:bgRef>
    </p:bg>
    <p:spTree>
      <p:nvGrpSpPr>
        <p:cNvPr id="1" name=""/>
        <p:cNvGrpSpPr/>
        <p:nvPr/>
      </p:nvGrpSpPr>
      <p:grpSpPr>
        <a:xfrm>
          <a:off x="0" y="0"/>
          <a:ext cx="0" cy="0"/>
          <a:chOff x="0" y="0"/>
          <a:chExt cx="0" cy="0"/>
        </a:xfrm>
      </p:grpSpPr>
      <p:sp>
        <p:nvSpPr>
          <p:cNvPr id="5"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6" name="Rectangle 8"/>
          <p:cNvSpPr/>
          <p:nvPr/>
        </p:nvSpPr>
        <p:spPr>
          <a:xfrm>
            <a:off x="7010400" y="150814"/>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k-SK" noProof="0" smtClean="0"/>
              <a:t>Ak chcete pridať obrázok, kliknite na ikonu</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sk-SK" smtClean="0"/>
              <a:t>Upravte štýly predlohy textu</a:t>
            </a:r>
            <a:endParaRPr lang="en-US" dirty="0"/>
          </a:p>
        </p:txBody>
      </p:sp>
      <p:sp>
        <p:nvSpPr>
          <p:cNvPr id="7" name="Date Placeholder 4"/>
          <p:cNvSpPr>
            <a:spLocks noGrp="1"/>
          </p:cNvSpPr>
          <p:nvPr>
            <p:ph type="dt" sz="half" idx="10"/>
          </p:nvPr>
        </p:nvSpPr>
        <p:spPr/>
        <p:txBody>
          <a:bodyPr/>
          <a:lstStyle>
            <a:lvl1pPr>
              <a:defRPr/>
            </a:lvl1pPr>
          </a:lstStyle>
          <a:p>
            <a:pPr>
              <a:defRPr/>
            </a:pPr>
            <a:fld id="{D2EB0DBF-BDA8-4FD3-8859-05A51193CE31}" type="datetimeFigureOut">
              <a:rPr lang="sk-SK"/>
              <a:pPr>
                <a:defRPr/>
              </a:pPr>
              <a:t>27. 11. 2019</a:t>
            </a:fld>
            <a:endParaRPr lang="sk-SK"/>
          </a:p>
        </p:txBody>
      </p:sp>
      <p:sp>
        <p:nvSpPr>
          <p:cNvPr id="8" name="Footer Placeholder 5"/>
          <p:cNvSpPr>
            <a:spLocks noGrp="1"/>
          </p:cNvSpPr>
          <p:nvPr>
            <p:ph type="ftr" sz="quarter" idx="11"/>
          </p:nvPr>
        </p:nvSpPr>
        <p:spPr/>
        <p:txBody>
          <a:bodyPr/>
          <a:lstStyle>
            <a:lvl1pPr>
              <a:defRPr/>
            </a:lvl1pPr>
          </a:lstStyle>
          <a:p>
            <a:pPr>
              <a:defRPr/>
            </a:pPr>
            <a:endParaRPr lang="sk-SK"/>
          </a:p>
        </p:txBody>
      </p:sp>
      <p:sp>
        <p:nvSpPr>
          <p:cNvPr id="9" name="Slide Number Placeholder 6"/>
          <p:cNvSpPr>
            <a:spLocks noGrp="1"/>
          </p:cNvSpPr>
          <p:nvPr>
            <p:ph type="sldNum" sz="quarter" idx="12"/>
          </p:nvPr>
        </p:nvSpPr>
        <p:spPr/>
        <p:txBody>
          <a:bodyPr/>
          <a:lstStyle>
            <a:lvl1pPr>
              <a:defRPr/>
            </a:lvl1pPr>
          </a:lstStyle>
          <a:p>
            <a:pPr>
              <a:defRPr/>
            </a:pPr>
            <a:fld id="{1B04FA7E-BFA9-41A3-863F-B531BDE653BF}" type="slidenum">
              <a:rPr lang="sk-SK"/>
              <a:pPr>
                <a:defRPr/>
              </a:pPr>
              <a:t>‹#›</a:t>
            </a:fld>
            <a:endParaRPr lang="sk-SK"/>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2"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381000" y="355601"/>
            <a:ext cx="8382000" cy="1054100"/>
          </a:xfrm>
          <a:prstGeom prst="rect">
            <a:avLst/>
          </a:prstGeom>
        </p:spPr>
        <p:txBody>
          <a:bodyPr vert="horz" lIns="91440" tIns="45720" rIns="91440" bIns="45720" rtlCol="0" anchor="ctr">
            <a:noAutofit/>
          </a:bodyPr>
          <a:lstStyle/>
          <a:p>
            <a:r>
              <a:rPr lang="sk-SK" smtClean="0"/>
              <a:t>Upravte štýly predlohy textu</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371475" y="6356350"/>
            <a:ext cx="2133600" cy="274639"/>
          </a:xfrm>
          <a:prstGeom prst="rect">
            <a:avLst/>
          </a:prstGeom>
        </p:spPr>
        <p:txBody>
          <a:bodyPr vert="horz" lIns="91440" tIns="45720" rIns="91440" bIns="45720" rtlCol="0" anchor="ctr"/>
          <a:lstStyle>
            <a:lvl1pPr algn="l" fontAlgn="auto">
              <a:spcBef>
                <a:spcPts val="0"/>
              </a:spcBef>
              <a:spcAft>
                <a:spcPts val="0"/>
              </a:spcAft>
              <a:defRPr sz="1100">
                <a:solidFill>
                  <a:schemeClr val="tx2"/>
                </a:solidFill>
                <a:latin typeface="+mn-lt"/>
                <a:cs typeface="+mn-cs"/>
              </a:defRPr>
            </a:lvl1pPr>
          </a:lstStyle>
          <a:p>
            <a:pPr>
              <a:defRPr/>
            </a:pPr>
            <a:fld id="{B73C918E-B083-472B-A63D-904F796FBB3F}" type="datetimeFigureOut">
              <a:rPr lang="sk-SK"/>
              <a:pPr>
                <a:defRPr/>
              </a:pPr>
              <a:t>27. 11. 2019</a:t>
            </a:fld>
            <a:endParaRPr lang="sk-SK"/>
          </a:p>
        </p:txBody>
      </p:sp>
      <p:sp>
        <p:nvSpPr>
          <p:cNvPr id="5" name="Footer Placeholder 4"/>
          <p:cNvSpPr>
            <a:spLocks noGrp="1"/>
          </p:cNvSpPr>
          <p:nvPr>
            <p:ph type="ftr" sz="quarter" idx="3"/>
          </p:nvPr>
        </p:nvSpPr>
        <p:spPr>
          <a:xfrm>
            <a:off x="3048000" y="6356350"/>
            <a:ext cx="3352800" cy="274639"/>
          </a:xfrm>
          <a:prstGeom prst="rect">
            <a:avLst/>
          </a:prstGeom>
        </p:spPr>
        <p:txBody>
          <a:bodyPr vert="horz" lIns="91440" tIns="45720" rIns="91440" bIns="45720" rtlCol="0" anchor="ctr"/>
          <a:lstStyle>
            <a:lvl1pPr algn="ctr" fontAlgn="auto">
              <a:spcBef>
                <a:spcPts val="0"/>
              </a:spcBef>
              <a:spcAft>
                <a:spcPts val="0"/>
              </a:spcAft>
              <a:defRPr sz="1100">
                <a:solidFill>
                  <a:schemeClr val="tx2"/>
                </a:solidFill>
                <a:latin typeface="+mn-lt"/>
                <a:cs typeface="+mn-cs"/>
              </a:defRPr>
            </a:lvl1pPr>
          </a:lstStyle>
          <a:p>
            <a:pPr>
              <a:defRPr/>
            </a:pPr>
            <a:endParaRPr lang="sk-SK"/>
          </a:p>
        </p:txBody>
      </p:sp>
      <p:sp>
        <p:nvSpPr>
          <p:cNvPr id="6" name="Slide Number Placeholder 5"/>
          <p:cNvSpPr>
            <a:spLocks noGrp="1"/>
          </p:cNvSpPr>
          <p:nvPr>
            <p:ph type="sldNum" sz="quarter" idx="4"/>
          </p:nvPr>
        </p:nvSpPr>
        <p:spPr>
          <a:xfrm>
            <a:off x="8234363" y="6354764"/>
            <a:ext cx="582612" cy="274637"/>
          </a:xfrm>
          <a:prstGeom prst="rect">
            <a:avLst/>
          </a:prstGeom>
          <a:ln w="19050">
            <a:noFill/>
          </a:ln>
        </p:spPr>
        <p:txBody>
          <a:bodyPr vert="horz" lIns="91440" tIns="45720" rIns="91440" bIns="45720" rtlCol="0" anchor="ctr"/>
          <a:lstStyle>
            <a:lvl1pPr algn="ctr" fontAlgn="auto">
              <a:spcBef>
                <a:spcPts val="0"/>
              </a:spcBef>
              <a:spcAft>
                <a:spcPts val="0"/>
              </a:spcAft>
              <a:defRPr sz="1100">
                <a:solidFill>
                  <a:schemeClr val="tx2"/>
                </a:solidFill>
                <a:latin typeface="+mn-lt"/>
                <a:cs typeface="+mn-cs"/>
              </a:defRPr>
            </a:lvl1pPr>
          </a:lstStyle>
          <a:p>
            <a:pPr>
              <a:defRPr/>
            </a:pPr>
            <a:fld id="{8F39D7FC-2E2F-495A-B371-B13D7EB7A919}"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72" r:id="rId1"/>
    <p:sldLayoutId id="2147483667" r:id="rId2"/>
    <p:sldLayoutId id="2147483673" r:id="rId3"/>
    <p:sldLayoutId id="2147483668" r:id="rId4"/>
    <p:sldLayoutId id="2147483669" r:id="rId5"/>
    <p:sldLayoutId id="2147483670" r:id="rId6"/>
    <p:sldLayoutId id="2147483674" r:id="rId7"/>
    <p:sldLayoutId id="2147483675" r:id="rId8"/>
    <p:sldLayoutId id="2147483676" r:id="rId9"/>
    <p:sldLayoutId id="2147483671" r:id="rId10"/>
    <p:sldLayoutId id="2147483677" r:id="rId11"/>
  </p:sldLayoutIdLst>
  <p:txStyles>
    <p:titleStyle>
      <a:lvl1pPr algn="ctr" rtl="0" eaLnBrk="0" fontAlgn="base" hangingPunct="0">
        <a:spcBef>
          <a:spcPct val="0"/>
        </a:spcBef>
        <a:spcAft>
          <a:spcPct val="0"/>
        </a:spcAft>
        <a:defRPr sz="3200" kern="1200" cap="all" spc="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Segoe UI Light" pitchFamily="34" charset="0"/>
        </a:defRPr>
      </a:lvl2pPr>
      <a:lvl3pPr algn="ctr" rtl="0" eaLnBrk="0" fontAlgn="base" hangingPunct="0">
        <a:spcBef>
          <a:spcPct val="0"/>
        </a:spcBef>
        <a:spcAft>
          <a:spcPct val="0"/>
        </a:spcAft>
        <a:defRPr sz="3200">
          <a:solidFill>
            <a:schemeClr val="bg1"/>
          </a:solidFill>
          <a:latin typeface="Segoe UI Light" pitchFamily="34" charset="0"/>
        </a:defRPr>
      </a:lvl3pPr>
      <a:lvl4pPr algn="ctr" rtl="0" eaLnBrk="0" fontAlgn="base" hangingPunct="0">
        <a:spcBef>
          <a:spcPct val="0"/>
        </a:spcBef>
        <a:spcAft>
          <a:spcPct val="0"/>
        </a:spcAft>
        <a:defRPr sz="3200">
          <a:solidFill>
            <a:schemeClr val="bg1"/>
          </a:solidFill>
          <a:latin typeface="Segoe UI Light" pitchFamily="34" charset="0"/>
        </a:defRPr>
      </a:lvl4pPr>
      <a:lvl5pPr algn="ctr" rtl="0" eaLnBrk="0" fontAlgn="base" hangingPunct="0">
        <a:spcBef>
          <a:spcPct val="0"/>
        </a:spcBef>
        <a:spcAft>
          <a:spcPct val="0"/>
        </a:spcAft>
        <a:defRPr sz="3200">
          <a:solidFill>
            <a:schemeClr val="bg1"/>
          </a:solidFill>
          <a:latin typeface="Segoe UI Light" pitchFamily="34" charset="0"/>
        </a:defRPr>
      </a:lvl5pPr>
      <a:lvl6pPr marL="457200" algn="ctr" rtl="0" fontAlgn="base">
        <a:spcBef>
          <a:spcPct val="0"/>
        </a:spcBef>
        <a:spcAft>
          <a:spcPct val="0"/>
        </a:spcAft>
        <a:defRPr sz="3200">
          <a:solidFill>
            <a:schemeClr val="bg1"/>
          </a:solidFill>
          <a:latin typeface="Segoe UI Light" pitchFamily="34" charset="0"/>
        </a:defRPr>
      </a:lvl6pPr>
      <a:lvl7pPr marL="914400" algn="ctr" rtl="0" fontAlgn="base">
        <a:spcBef>
          <a:spcPct val="0"/>
        </a:spcBef>
        <a:spcAft>
          <a:spcPct val="0"/>
        </a:spcAft>
        <a:defRPr sz="3200">
          <a:solidFill>
            <a:schemeClr val="bg1"/>
          </a:solidFill>
          <a:latin typeface="Segoe UI Light" pitchFamily="34" charset="0"/>
        </a:defRPr>
      </a:lvl7pPr>
      <a:lvl8pPr marL="1371600" algn="ctr" rtl="0" fontAlgn="base">
        <a:spcBef>
          <a:spcPct val="0"/>
        </a:spcBef>
        <a:spcAft>
          <a:spcPct val="0"/>
        </a:spcAft>
        <a:defRPr sz="3200">
          <a:solidFill>
            <a:schemeClr val="bg1"/>
          </a:solidFill>
          <a:latin typeface="Segoe UI Light" pitchFamily="34" charset="0"/>
        </a:defRPr>
      </a:lvl8pPr>
      <a:lvl9pPr marL="1828800" algn="ctr" rtl="0" fontAlgn="base">
        <a:spcBef>
          <a:spcPct val="0"/>
        </a:spcBef>
        <a:spcAft>
          <a:spcPct val="0"/>
        </a:spcAft>
        <a:defRPr sz="3200">
          <a:solidFill>
            <a:schemeClr val="bg1"/>
          </a:solidFill>
          <a:latin typeface="Segoe UI Light" pitchFamily="34" charset="0"/>
        </a:defRPr>
      </a:lvl9pPr>
    </p:titleStyle>
    <p:bodyStyle>
      <a:lvl1pPr marL="273050" indent="-228600" algn="l" rtl="0" eaLnBrk="0" fontAlgn="base" hangingPunct="0">
        <a:spcBef>
          <a:spcPct val="20000"/>
        </a:spcBef>
        <a:spcAft>
          <a:spcPct val="0"/>
        </a:spcAft>
        <a:buClr>
          <a:schemeClr val="accent1"/>
        </a:buClr>
        <a:buFont typeface="Wingdings 2" pitchFamily="18" charset="2"/>
        <a:buChar char=""/>
        <a:defRPr sz="2000" kern="1200" spc="150">
          <a:solidFill>
            <a:schemeClr val="tx2"/>
          </a:solidFill>
          <a:latin typeface="+mn-lt"/>
          <a:ea typeface="+mn-ea"/>
          <a:cs typeface="+mn-cs"/>
        </a:defRPr>
      </a:lvl1pPr>
      <a:lvl2pPr marL="547688" indent="-182563" algn="l" rtl="0" eaLnBrk="0" fontAlgn="base" hangingPunct="0">
        <a:spcBef>
          <a:spcPct val="20000"/>
        </a:spcBef>
        <a:spcAft>
          <a:spcPct val="0"/>
        </a:spcAft>
        <a:buClr>
          <a:schemeClr val="accent2"/>
        </a:buClr>
        <a:buFont typeface="Wingdings" pitchFamily="2" charset="2"/>
        <a:buChar char="§"/>
        <a:defRPr kern="1200" spc="100">
          <a:solidFill>
            <a:schemeClr val="tx2"/>
          </a:solidFill>
          <a:latin typeface="+mn-lt"/>
          <a:ea typeface="+mn-ea"/>
          <a:cs typeface="+mn-cs"/>
        </a:defRPr>
      </a:lvl2pPr>
      <a:lvl3pPr marL="822325" indent="-182563" algn="l" rtl="0" eaLnBrk="0" fontAlgn="base" hangingPunct="0">
        <a:spcBef>
          <a:spcPct val="20000"/>
        </a:spcBef>
        <a:spcAft>
          <a:spcPct val="0"/>
        </a:spcAft>
        <a:buClr>
          <a:srgbClr val="9BBB59"/>
        </a:buClr>
        <a:buFont typeface="Wingdings" pitchFamily="2" charset="2"/>
        <a:buChar char="§"/>
        <a:defRPr sz="1600" kern="1200" spc="100">
          <a:solidFill>
            <a:schemeClr val="tx2"/>
          </a:solidFill>
          <a:latin typeface="+mn-lt"/>
          <a:ea typeface="+mn-ea"/>
          <a:cs typeface="+mn-cs"/>
        </a:defRPr>
      </a:lvl3pPr>
      <a:lvl4pPr marL="1096963" indent="-182563" algn="l" rtl="0" eaLnBrk="0" fontAlgn="base" hangingPunct="0">
        <a:spcBef>
          <a:spcPct val="20000"/>
        </a:spcBef>
        <a:spcAft>
          <a:spcPct val="0"/>
        </a:spcAft>
        <a:buClr>
          <a:srgbClr val="8064A2"/>
        </a:buClr>
        <a:buFont typeface="Wingdings" pitchFamily="2" charset="2"/>
        <a:buChar char="§"/>
        <a:defRPr sz="1400" kern="1200">
          <a:solidFill>
            <a:schemeClr val="tx2"/>
          </a:solidFill>
          <a:latin typeface="+mn-lt"/>
          <a:ea typeface="+mn-ea"/>
          <a:cs typeface="+mn-cs"/>
        </a:defRPr>
      </a:lvl4pPr>
      <a:lvl5pPr marL="1279525" indent="-182563" algn="l" rtl="0" eaLnBrk="0" fontAlgn="base" hangingPunct="0">
        <a:spcBef>
          <a:spcPct val="20000"/>
        </a:spcBef>
        <a:spcAft>
          <a:spcPct val="0"/>
        </a:spcAft>
        <a:buClr>
          <a:srgbClr val="F79646"/>
        </a:buClr>
        <a:buFont typeface="Wingdings" pitchFamily="2" charset="2"/>
        <a:buChar char="§"/>
        <a:defRPr sz="1300" kern="1200" spc="10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jp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4.jp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geografia.science.upjs.sk/index.php/19-zo-zivota-ustavu/405-bezpilotnou-helikopterou-sme-mapovali-alpske-svahy-v-rakusku" TargetMode="External"/><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1.jpeg"/><Relationship Id="rId7"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emf"/></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ww.aeroscout.ch/" TargetMode="Externa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ok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5525" y="1628800"/>
            <a:ext cx="3236355" cy="2591640"/>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3" name="Podnadpis 2"/>
          <p:cNvSpPr>
            <a:spLocks noGrp="1"/>
          </p:cNvSpPr>
          <p:nvPr>
            <p:ph type="subTitle" idx="1"/>
          </p:nvPr>
        </p:nvSpPr>
        <p:spPr>
          <a:xfrm>
            <a:off x="6991062" y="2060848"/>
            <a:ext cx="2053208" cy="2476500"/>
          </a:xfrm>
        </p:spPr>
        <p:txBody>
          <a:bodyPr wrap="square" numCol="1" anchorCtr="0" compatLnSpc="1">
            <a:prstTxWarp prst="textNoShape">
              <a:avLst/>
            </a:prstTxWarp>
            <a:noAutofit/>
          </a:bodyPr>
          <a:lstStyle/>
          <a:p>
            <a:pPr eaLnBrk="1" hangingPunct="1">
              <a:defRPr/>
            </a:pPr>
            <a:r>
              <a:rPr lang="sk-SK" sz="1800" dirty="0">
                <a:solidFill>
                  <a:schemeClr val="bg1"/>
                </a:solidFill>
                <a:cs typeface="Segoe UI Light" panose="020B0502040204020203" pitchFamily="34" charset="0"/>
              </a:rPr>
              <a:t>Michal 	 </a:t>
            </a:r>
            <a:r>
              <a:rPr lang="sk-SK" sz="1800" dirty="0" smtClean="0">
                <a:solidFill>
                  <a:schemeClr val="bg1"/>
                </a:solidFill>
                <a:cs typeface="Segoe UI Light" panose="020B0502040204020203" pitchFamily="34" charset="0"/>
              </a:rPr>
              <a:t> GALLAY </a:t>
            </a:r>
          </a:p>
          <a:p>
            <a:pPr eaLnBrk="1" hangingPunct="1">
              <a:defRPr/>
            </a:pPr>
            <a:r>
              <a:rPr lang="sk-SK" sz="1800" dirty="0" smtClean="0">
                <a:solidFill>
                  <a:schemeClr val="bg1"/>
                </a:solidFill>
                <a:cs typeface="Segoe UI Light" panose="020B0502040204020203" pitchFamily="34" charset="0"/>
              </a:rPr>
              <a:t>Ján         KAŇUK</a:t>
            </a:r>
          </a:p>
          <a:p>
            <a:pPr eaLnBrk="1" hangingPunct="1">
              <a:defRPr/>
            </a:pPr>
            <a:r>
              <a:rPr lang="sk-SK" sz="1800" dirty="0" smtClean="0">
                <a:solidFill>
                  <a:schemeClr val="bg1"/>
                </a:solidFill>
                <a:cs typeface="Segoe UI Light" panose="020B0502040204020203" pitchFamily="34" charset="0"/>
              </a:rPr>
              <a:t>Eduard </a:t>
            </a:r>
          </a:p>
          <a:p>
            <a:pPr eaLnBrk="1" hangingPunct="1">
              <a:defRPr/>
            </a:pPr>
            <a:r>
              <a:rPr lang="sk-SK" sz="1800" dirty="0" smtClean="0">
                <a:solidFill>
                  <a:schemeClr val="bg1"/>
                </a:solidFill>
                <a:cs typeface="Segoe UI Light" panose="020B0502040204020203" pitchFamily="34" charset="0"/>
              </a:rPr>
              <a:t>DVORNÝ</a:t>
            </a:r>
            <a:endParaRPr lang="sk-SK" sz="1800" dirty="0">
              <a:solidFill>
                <a:schemeClr val="bg1"/>
              </a:solidFill>
              <a:cs typeface="Segoe UI Light" panose="020B0502040204020203" pitchFamily="34" charset="0"/>
            </a:endParaRPr>
          </a:p>
        </p:txBody>
      </p:sp>
      <p:sp>
        <p:nvSpPr>
          <p:cNvPr id="2" name="Nadpis 1"/>
          <p:cNvSpPr>
            <a:spLocks noGrp="1"/>
          </p:cNvSpPr>
          <p:nvPr>
            <p:ph type="title"/>
          </p:nvPr>
        </p:nvSpPr>
        <p:spPr>
          <a:xfrm>
            <a:off x="155575" y="2420888"/>
            <a:ext cx="6632492" cy="3312368"/>
          </a:xfrm>
        </p:spPr>
        <p:txBody>
          <a:bodyPr>
            <a:noAutofit/>
          </a:bodyPr>
          <a:lstStyle/>
          <a:p>
            <a:pPr eaLnBrk="1" fontAlgn="auto" hangingPunct="1">
              <a:spcAft>
                <a:spcPts val="0"/>
              </a:spcAft>
              <a:defRPr/>
            </a:pPr>
            <a:r>
              <a:rPr lang="en-US" sz="2400" b="1" dirty="0" smtClean="0"/>
              <a:t>THE UNPILOTED </a:t>
            </a:r>
            <a:r>
              <a:rPr lang="sk-SK" sz="2400" b="1" dirty="0" smtClean="0"/>
              <a:t/>
            </a:r>
            <a:br>
              <a:rPr lang="sk-SK" sz="2400" b="1" dirty="0" smtClean="0"/>
            </a:br>
            <a:r>
              <a:rPr lang="en-US" sz="2400" b="1" dirty="0" smtClean="0"/>
              <a:t>HELICOPTER SYSTEM </a:t>
            </a:r>
            <a:r>
              <a:rPr lang="sk-SK" sz="2400" b="1" dirty="0" smtClean="0"/>
              <a:t/>
            </a:r>
            <a:br>
              <a:rPr lang="sk-SK" sz="2400" b="1" dirty="0" smtClean="0"/>
            </a:br>
            <a:r>
              <a:rPr lang="en-US" sz="2400" b="1" dirty="0" smtClean="0"/>
              <a:t>SCOUT B1-100</a:t>
            </a:r>
            <a:br>
              <a:rPr lang="en-US" sz="2400" b="1" dirty="0" smtClean="0"/>
            </a:br>
            <a:r>
              <a:rPr lang="sk-SK" sz="2800" b="1" dirty="0" smtClean="0"/>
              <a:t/>
            </a:r>
            <a:br>
              <a:rPr lang="sk-SK" sz="2800" b="1" dirty="0" smtClean="0"/>
            </a:br>
            <a:r>
              <a:rPr lang="sk-SK" sz="2800" b="1" dirty="0"/>
              <a:t/>
            </a:r>
            <a:br>
              <a:rPr lang="sk-SK" sz="2800" b="1" dirty="0"/>
            </a:br>
            <a:r>
              <a:rPr lang="sk-SK" sz="1800" dirty="0" smtClean="0"/>
              <a:t>Ústav geografie, Prírodovedecká </a:t>
            </a:r>
            <a:r>
              <a:rPr lang="sk-SK" sz="1800" dirty="0"/>
              <a:t>fakulta</a:t>
            </a:r>
            <a:br>
              <a:rPr lang="sk-SK" sz="1800" dirty="0"/>
            </a:br>
            <a:r>
              <a:rPr lang="sk-SK" sz="1800" dirty="0"/>
              <a:t>Univerzita Pavla Jozefa Šafárika v Košiciach</a:t>
            </a:r>
            <a:br>
              <a:rPr lang="sk-SK" sz="1800" dirty="0"/>
            </a:br>
            <a:r>
              <a:rPr lang="en-GB" sz="1800" dirty="0" err="1" smtClean="0"/>
              <a:t>Jesenná</a:t>
            </a:r>
            <a:r>
              <a:rPr lang="en-GB" sz="1800" dirty="0" smtClean="0"/>
              <a:t> 5, </a:t>
            </a:r>
            <a:r>
              <a:rPr lang="en-GB" sz="1800" dirty="0" err="1" smtClean="0"/>
              <a:t>Košice</a:t>
            </a:r>
            <a:r>
              <a:rPr lang="sk-SK" sz="1800" dirty="0" smtClean="0"/>
              <a:t/>
            </a:r>
            <a:br>
              <a:rPr lang="sk-SK" sz="1800" dirty="0" smtClean="0"/>
            </a:br>
            <a:r>
              <a:rPr lang="sk-SK" sz="1600" dirty="0" smtClean="0"/>
              <a:t/>
            </a:r>
            <a:br>
              <a:rPr lang="sk-SK" sz="1600" dirty="0" smtClean="0"/>
            </a:br>
            <a:endParaRPr lang="sk-SK" sz="1600" dirty="0">
              <a:cs typeface="Segoe UI Light" panose="020B0502040204020203" pitchFamily="34" charset="0"/>
            </a:endParaRPr>
          </a:p>
        </p:txBody>
      </p:sp>
      <p:sp>
        <p:nvSpPr>
          <p:cNvPr id="14339" name="AutoShape 2" descr="Výsledok vyh&amp;lcaron;adávania obrázkov pre dopyt logo prifUK"/>
          <p:cNvSpPr>
            <a:spLocks noChangeAspect="1" noChangeArrowheads="1"/>
          </p:cNvSpPr>
          <p:nvPr/>
        </p:nvSpPr>
        <p:spPr bwMode="auto">
          <a:xfrm>
            <a:off x="155575" y="-144462"/>
            <a:ext cx="304800" cy="304801"/>
          </a:xfrm>
          <a:prstGeom prst="rect">
            <a:avLst/>
          </a:prstGeom>
          <a:noFill/>
          <a:ln w="9525">
            <a:noFill/>
            <a:miter lim="800000"/>
            <a:headEnd/>
            <a:tailEnd/>
          </a:ln>
        </p:spPr>
        <p:txBody>
          <a:bodyPr/>
          <a:lstStyle/>
          <a:p>
            <a:endParaRPr lang="sk-SK">
              <a:latin typeface="Segoe UI Light" pitchFamily="34" charset="0"/>
              <a:cs typeface="Segoe UI Light" pitchFamily="34" charset="0"/>
            </a:endParaRPr>
          </a:p>
        </p:txBody>
      </p:sp>
      <p:sp>
        <p:nvSpPr>
          <p:cNvPr id="14340" name="AutoShape 4" descr="Výsledok vyh&amp;lcaron;adávania obrázkov pre dopyt logo prifUK"/>
          <p:cNvSpPr>
            <a:spLocks noChangeAspect="1" noChangeArrowheads="1"/>
          </p:cNvSpPr>
          <p:nvPr/>
        </p:nvSpPr>
        <p:spPr bwMode="auto">
          <a:xfrm>
            <a:off x="307975" y="7939"/>
            <a:ext cx="304800" cy="304800"/>
          </a:xfrm>
          <a:prstGeom prst="rect">
            <a:avLst/>
          </a:prstGeom>
          <a:noFill/>
          <a:ln w="9525">
            <a:noFill/>
            <a:miter lim="800000"/>
            <a:headEnd/>
            <a:tailEnd/>
          </a:ln>
        </p:spPr>
        <p:txBody>
          <a:bodyPr/>
          <a:lstStyle/>
          <a:p>
            <a:endParaRPr lang="sk-SK">
              <a:latin typeface="Segoe UI Light" pitchFamily="34" charset="0"/>
              <a:cs typeface="Segoe UI Light" pitchFamily="34" charset="0"/>
            </a:endParaRPr>
          </a:p>
        </p:txBody>
      </p:sp>
      <p:sp>
        <p:nvSpPr>
          <p:cNvPr id="14342" name="AutoShape 15" descr="Výsledok vyh&amp;lcaron;adávania obrázkov pre dopyt upjs logo"/>
          <p:cNvSpPr>
            <a:spLocks noChangeAspect="1" noChangeArrowheads="1"/>
          </p:cNvSpPr>
          <p:nvPr/>
        </p:nvSpPr>
        <p:spPr bwMode="auto">
          <a:xfrm>
            <a:off x="460375" y="160339"/>
            <a:ext cx="304800" cy="304800"/>
          </a:xfrm>
          <a:prstGeom prst="rect">
            <a:avLst/>
          </a:prstGeom>
          <a:noFill/>
          <a:ln w="9525">
            <a:noFill/>
            <a:miter lim="800000"/>
            <a:headEnd/>
            <a:tailEnd/>
          </a:ln>
        </p:spPr>
        <p:txBody>
          <a:bodyPr/>
          <a:lstStyle/>
          <a:p>
            <a:endParaRPr lang="sk-SK">
              <a:latin typeface="Segoe UI Light" pitchFamily="34" charset="0"/>
            </a:endParaRPr>
          </a:p>
        </p:txBody>
      </p:sp>
      <p:sp>
        <p:nvSpPr>
          <p:cNvPr id="14343" name="AutoShape 17" descr="Výsledok vyh&amp;lcaron;adávania obrázkov pre dopyt upjs logo"/>
          <p:cNvSpPr>
            <a:spLocks noChangeAspect="1" noChangeArrowheads="1"/>
          </p:cNvSpPr>
          <p:nvPr/>
        </p:nvSpPr>
        <p:spPr bwMode="auto">
          <a:xfrm>
            <a:off x="612775" y="312739"/>
            <a:ext cx="304800" cy="304800"/>
          </a:xfrm>
          <a:prstGeom prst="rect">
            <a:avLst/>
          </a:prstGeom>
          <a:noFill/>
          <a:ln w="9525">
            <a:noFill/>
            <a:miter lim="800000"/>
            <a:headEnd/>
            <a:tailEnd/>
          </a:ln>
        </p:spPr>
        <p:txBody>
          <a:bodyPr/>
          <a:lstStyle/>
          <a:p>
            <a:endParaRPr lang="sk-SK">
              <a:latin typeface="Segoe UI Light" pitchFamily="34" charset="0"/>
            </a:endParaRPr>
          </a:p>
        </p:txBody>
      </p:sp>
      <p:pic>
        <p:nvPicPr>
          <p:cNvPr id="1055" name="Picture 31"/>
          <p:cNvPicPr>
            <a:picLocks noChangeAspect="1" noChangeArrowheads="1"/>
          </p:cNvPicPr>
          <p:nvPr/>
        </p:nvPicPr>
        <p:blipFill>
          <a:blip r:embed="rId4" cstate="screen">
            <a:clrChange>
              <a:clrFrom>
                <a:srgbClr val="CCCCCC"/>
              </a:clrFrom>
              <a:clrTo>
                <a:srgbClr val="CCCCCC">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257559" y="306890"/>
            <a:ext cx="1520214" cy="1432575"/>
          </a:xfrm>
          <a:prstGeom prst="rect">
            <a:avLst/>
          </a:prstGeom>
          <a:noFill/>
          <a:ln>
            <a:noFill/>
          </a:ln>
          <a:extLst/>
        </p:spPr>
      </p:pic>
      <p:sp>
        <p:nvSpPr>
          <p:cNvPr id="14" name="Obdĺžnik 13"/>
          <p:cNvSpPr/>
          <p:nvPr/>
        </p:nvSpPr>
        <p:spPr>
          <a:xfrm>
            <a:off x="460375" y="306890"/>
            <a:ext cx="6272215" cy="1323439"/>
          </a:xfrm>
          <a:prstGeom prst="rect">
            <a:avLst/>
          </a:prstGeom>
        </p:spPr>
        <p:txBody>
          <a:bodyPr wrap="square">
            <a:spAutoFit/>
          </a:bodyPr>
          <a:lstStyle/>
          <a:p>
            <a:pPr algn="r" fontAlgn="auto">
              <a:spcBef>
                <a:spcPts val="0"/>
              </a:spcBef>
              <a:spcAft>
                <a:spcPts val="0"/>
              </a:spcAft>
              <a:defRPr/>
            </a:pPr>
            <a:r>
              <a:rPr lang="en-US" sz="1600" cap="all" spc="150" dirty="0">
                <a:solidFill>
                  <a:schemeClr val="bg1"/>
                </a:solidFill>
                <a:latin typeface="Segoe UI Light" panose="020B0502040204020203" pitchFamily="34" charset="0"/>
                <a:ea typeface="+mj-ea"/>
                <a:cs typeface="Segoe UI Light" panose="020B0502040204020203" pitchFamily="34" charset="0"/>
              </a:rPr>
              <a:t>Summer school </a:t>
            </a:r>
            <a:r>
              <a:rPr lang="en-US" sz="1600" cap="all" spc="150" dirty="0" smtClean="0">
                <a:solidFill>
                  <a:schemeClr val="bg1"/>
                </a:solidFill>
                <a:latin typeface="Segoe UI Light" panose="020B0502040204020203" pitchFamily="34" charset="0"/>
                <a:ea typeface="+mj-ea"/>
                <a:cs typeface="Segoe UI Light" panose="020B0502040204020203" pitchFamily="34" charset="0"/>
              </a:rPr>
              <a:t>on </a:t>
            </a:r>
            <a:r>
              <a:rPr lang="en-US" sz="1600" cap="all" spc="150" dirty="0">
                <a:solidFill>
                  <a:schemeClr val="bg1"/>
                </a:solidFill>
                <a:latin typeface="Segoe UI Light" panose="020B0502040204020203" pitchFamily="34" charset="0"/>
                <a:ea typeface="+mj-ea"/>
                <a:cs typeface="Segoe UI Light" panose="020B0502040204020203" pitchFamily="34" charset="0"/>
              </a:rPr>
              <a:t>exploring the landscape </a:t>
            </a:r>
            <a:endParaRPr lang="sk-SK" sz="1600" cap="all" spc="150" dirty="0" smtClean="0">
              <a:solidFill>
                <a:schemeClr val="bg1"/>
              </a:solidFill>
              <a:latin typeface="Segoe UI Light" panose="020B0502040204020203" pitchFamily="34" charset="0"/>
              <a:ea typeface="+mj-ea"/>
              <a:cs typeface="Segoe UI Light" panose="020B0502040204020203" pitchFamily="34" charset="0"/>
            </a:endParaRPr>
          </a:p>
          <a:p>
            <a:pPr algn="r" fontAlgn="auto">
              <a:spcBef>
                <a:spcPts val="0"/>
              </a:spcBef>
              <a:spcAft>
                <a:spcPts val="0"/>
              </a:spcAft>
              <a:defRPr/>
            </a:pPr>
            <a:r>
              <a:rPr lang="en-US" sz="1600" cap="all" spc="150" dirty="0" smtClean="0">
                <a:solidFill>
                  <a:schemeClr val="bg1"/>
                </a:solidFill>
                <a:latin typeface="Segoe UI Light" panose="020B0502040204020203" pitchFamily="34" charset="0"/>
                <a:ea typeface="+mj-ea"/>
                <a:cs typeface="Segoe UI Light" panose="020B0502040204020203" pitchFamily="34" charset="0"/>
              </a:rPr>
              <a:t>with </a:t>
            </a:r>
            <a:r>
              <a:rPr lang="en-US" sz="1600" cap="all" spc="150" dirty="0">
                <a:solidFill>
                  <a:schemeClr val="bg1"/>
                </a:solidFill>
                <a:latin typeface="Segoe UI Light" panose="020B0502040204020203" pitchFamily="34" charset="0"/>
                <a:ea typeface="+mj-ea"/>
                <a:cs typeface="Segoe UI Light" panose="020B0502040204020203" pitchFamily="34" charset="0"/>
              </a:rPr>
              <a:t>dynamic visualization, </a:t>
            </a:r>
            <a:endParaRPr lang="sk-SK" sz="1600" cap="all" spc="150" dirty="0" smtClean="0">
              <a:solidFill>
                <a:schemeClr val="bg1"/>
              </a:solidFill>
              <a:latin typeface="Segoe UI Light" panose="020B0502040204020203" pitchFamily="34" charset="0"/>
              <a:ea typeface="+mj-ea"/>
              <a:cs typeface="Segoe UI Light" panose="020B0502040204020203" pitchFamily="34" charset="0"/>
            </a:endParaRPr>
          </a:p>
          <a:p>
            <a:pPr algn="r" fontAlgn="auto">
              <a:spcBef>
                <a:spcPts val="0"/>
              </a:spcBef>
              <a:spcAft>
                <a:spcPts val="0"/>
              </a:spcAft>
              <a:defRPr/>
            </a:pPr>
            <a:r>
              <a:rPr lang="en-US" sz="1600" cap="all" spc="150" dirty="0" smtClean="0">
                <a:solidFill>
                  <a:schemeClr val="bg1"/>
                </a:solidFill>
                <a:latin typeface="Segoe UI Light" panose="020B0502040204020203" pitchFamily="34" charset="0"/>
                <a:ea typeface="+mj-ea"/>
                <a:cs typeface="Segoe UI Light" panose="020B0502040204020203" pitchFamily="34" charset="0"/>
              </a:rPr>
              <a:t>tangible </a:t>
            </a:r>
            <a:r>
              <a:rPr lang="en-US" sz="1600" cap="all" spc="150" dirty="0">
                <a:solidFill>
                  <a:schemeClr val="bg1"/>
                </a:solidFill>
                <a:latin typeface="Segoe UI Light" panose="020B0502040204020203" pitchFamily="34" charset="0"/>
                <a:ea typeface="+mj-ea"/>
                <a:cs typeface="Segoe UI Light" panose="020B0502040204020203" pitchFamily="34" charset="0"/>
              </a:rPr>
              <a:t>interaction, </a:t>
            </a:r>
            <a:endParaRPr lang="sk-SK" sz="1600" cap="all" spc="150" dirty="0" smtClean="0">
              <a:solidFill>
                <a:schemeClr val="bg1"/>
              </a:solidFill>
              <a:latin typeface="Segoe UI Light" panose="020B0502040204020203" pitchFamily="34" charset="0"/>
              <a:ea typeface="+mj-ea"/>
              <a:cs typeface="Segoe UI Light" panose="020B0502040204020203" pitchFamily="34" charset="0"/>
            </a:endParaRPr>
          </a:p>
          <a:p>
            <a:pPr algn="r" fontAlgn="auto">
              <a:spcBef>
                <a:spcPts val="0"/>
              </a:spcBef>
              <a:spcAft>
                <a:spcPts val="0"/>
              </a:spcAft>
              <a:defRPr/>
            </a:pPr>
            <a:r>
              <a:rPr lang="en-US" sz="1600" cap="all" spc="150" dirty="0" smtClean="0">
                <a:solidFill>
                  <a:schemeClr val="bg1"/>
                </a:solidFill>
                <a:latin typeface="Segoe UI Light" panose="020B0502040204020203" pitchFamily="34" charset="0"/>
                <a:ea typeface="+mj-ea"/>
                <a:cs typeface="Segoe UI Light" panose="020B0502040204020203" pitchFamily="34" charset="0"/>
              </a:rPr>
              <a:t>and </a:t>
            </a:r>
            <a:r>
              <a:rPr lang="en-US" sz="1600" cap="all" spc="150" dirty="0">
                <a:solidFill>
                  <a:schemeClr val="bg1"/>
                </a:solidFill>
                <a:latin typeface="Segoe UI Light" panose="020B0502040204020203" pitchFamily="34" charset="0"/>
                <a:ea typeface="+mj-ea"/>
                <a:cs typeface="Segoe UI Light" panose="020B0502040204020203" pitchFamily="34" charset="0"/>
              </a:rPr>
              <a:t>UAV-</a:t>
            </a:r>
            <a:r>
              <a:rPr lang="en-US" sz="1600" cap="all" spc="150" dirty="0" err="1">
                <a:solidFill>
                  <a:schemeClr val="bg1"/>
                </a:solidFill>
                <a:latin typeface="Segoe UI Light" panose="020B0502040204020203" pitchFamily="34" charset="0"/>
                <a:ea typeface="+mj-ea"/>
                <a:cs typeface="Segoe UI Light" panose="020B0502040204020203" pitchFamily="34" charset="0"/>
              </a:rPr>
              <a:t>lidar</a:t>
            </a:r>
            <a:r>
              <a:rPr lang="en-US" sz="1600" cap="all" spc="150" dirty="0" smtClean="0">
                <a:solidFill>
                  <a:schemeClr val="bg1"/>
                </a:solidFill>
                <a:latin typeface="Segoe UI Light" panose="020B0502040204020203" pitchFamily="34" charset="0"/>
                <a:ea typeface="+mj-ea"/>
                <a:cs typeface="Segoe UI Light" panose="020B0502040204020203" pitchFamily="34" charset="0"/>
              </a:rPr>
              <a:t>.</a:t>
            </a:r>
            <a:endParaRPr lang="sk-SK" sz="1600" cap="all" spc="150" dirty="0" smtClean="0">
              <a:solidFill>
                <a:schemeClr val="bg1"/>
              </a:solidFill>
              <a:latin typeface="Segoe UI Light" panose="020B0502040204020203" pitchFamily="34" charset="0"/>
              <a:ea typeface="+mj-ea"/>
              <a:cs typeface="Segoe UI Light" panose="020B0502040204020203" pitchFamily="34" charset="0"/>
            </a:endParaRPr>
          </a:p>
          <a:p>
            <a:pPr algn="r" fontAlgn="auto">
              <a:spcBef>
                <a:spcPts val="0"/>
              </a:spcBef>
              <a:spcAft>
                <a:spcPts val="0"/>
              </a:spcAft>
              <a:defRPr/>
            </a:pPr>
            <a:r>
              <a:rPr lang="sk-SK" sz="1600" cap="all" spc="150" dirty="0" smtClean="0">
                <a:solidFill>
                  <a:schemeClr val="bg1"/>
                </a:solidFill>
                <a:latin typeface="Segoe UI Light" panose="020B0502040204020203" pitchFamily="34" charset="0"/>
                <a:ea typeface="+mj-ea"/>
                <a:cs typeface="Segoe UI Light" panose="020B0502040204020203" pitchFamily="34" charset="0"/>
              </a:rPr>
              <a:t>15</a:t>
            </a:r>
            <a:r>
              <a:rPr lang="nl-NL" sz="1600" cap="all" spc="150" dirty="0" smtClean="0">
                <a:solidFill>
                  <a:schemeClr val="bg1"/>
                </a:solidFill>
                <a:latin typeface="Segoe UI Light" panose="020B0502040204020203" pitchFamily="34" charset="0"/>
                <a:ea typeface="+mj-ea"/>
                <a:cs typeface="Segoe UI Light" panose="020B0502040204020203" pitchFamily="34" charset="0"/>
              </a:rPr>
              <a:t>. </a:t>
            </a:r>
            <a:r>
              <a:rPr lang="nl-NL" sz="1600" cap="all" spc="150" dirty="0">
                <a:solidFill>
                  <a:schemeClr val="bg1"/>
                </a:solidFill>
                <a:latin typeface="Segoe UI Light" panose="020B0502040204020203" pitchFamily="34" charset="0"/>
                <a:ea typeface="+mj-ea"/>
                <a:cs typeface="Segoe UI Light" panose="020B0502040204020203" pitchFamily="34" charset="0"/>
              </a:rPr>
              <a:t>- </a:t>
            </a:r>
            <a:r>
              <a:rPr lang="sk-SK" sz="1600" cap="all" spc="150" dirty="0" smtClean="0">
                <a:solidFill>
                  <a:schemeClr val="bg1"/>
                </a:solidFill>
                <a:latin typeface="Segoe UI Light" panose="020B0502040204020203" pitchFamily="34" charset="0"/>
                <a:ea typeface="+mj-ea"/>
                <a:cs typeface="Segoe UI Light" panose="020B0502040204020203" pitchFamily="34" charset="0"/>
              </a:rPr>
              <a:t>18</a:t>
            </a:r>
            <a:r>
              <a:rPr lang="nl-NL" sz="1600" cap="all" spc="150" dirty="0" smtClean="0">
                <a:solidFill>
                  <a:schemeClr val="bg1"/>
                </a:solidFill>
                <a:latin typeface="Segoe UI Light" panose="020B0502040204020203" pitchFamily="34" charset="0"/>
                <a:ea typeface="+mj-ea"/>
                <a:cs typeface="Segoe UI Light" panose="020B0502040204020203" pitchFamily="34" charset="0"/>
              </a:rPr>
              <a:t>. </a:t>
            </a:r>
            <a:r>
              <a:rPr lang="sk-SK" sz="1600" cap="all" spc="150" dirty="0" err="1" smtClean="0">
                <a:solidFill>
                  <a:schemeClr val="bg1"/>
                </a:solidFill>
                <a:latin typeface="Segoe UI Light" panose="020B0502040204020203" pitchFamily="34" charset="0"/>
                <a:ea typeface="+mj-ea"/>
                <a:cs typeface="Segoe UI Light" panose="020B0502040204020203" pitchFamily="34" charset="0"/>
              </a:rPr>
              <a:t>July</a:t>
            </a:r>
            <a:r>
              <a:rPr lang="sk-SK" sz="1600" cap="all" spc="150" dirty="0" smtClean="0">
                <a:solidFill>
                  <a:schemeClr val="bg1"/>
                </a:solidFill>
                <a:latin typeface="Segoe UI Light" panose="020B0502040204020203" pitchFamily="34" charset="0"/>
                <a:ea typeface="+mj-ea"/>
                <a:cs typeface="Segoe UI Light" panose="020B0502040204020203" pitchFamily="34" charset="0"/>
              </a:rPr>
              <a:t> </a:t>
            </a:r>
            <a:r>
              <a:rPr lang="nl-NL" sz="1600" cap="all" spc="150" dirty="0" smtClean="0">
                <a:solidFill>
                  <a:schemeClr val="bg1"/>
                </a:solidFill>
                <a:latin typeface="Segoe UI Light" panose="020B0502040204020203" pitchFamily="34" charset="0"/>
                <a:ea typeface="+mj-ea"/>
                <a:cs typeface="Segoe UI Light" panose="020B0502040204020203" pitchFamily="34" charset="0"/>
              </a:rPr>
              <a:t>201</a:t>
            </a:r>
            <a:r>
              <a:rPr lang="sk-SK" sz="1600" cap="all" spc="150" dirty="0" smtClean="0">
                <a:solidFill>
                  <a:schemeClr val="bg1"/>
                </a:solidFill>
                <a:latin typeface="Segoe UI Light" panose="020B0502040204020203" pitchFamily="34" charset="0"/>
                <a:ea typeface="+mj-ea"/>
                <a:cs typeface="Segoe UI Light" panose="020B0502040204020203" pitchFamily="34" charset="0"/>
              </a:rPr>
              <a:t>9</a:t>
            </a:r>
            <a:endParaRPr lang="nl-NL" sz="1600" cap="all" spc="150" dirty="0">
              <a:solidFill>
                <a:schemeClr val="bg1"/>
              </a:solidFill>
              <a:latin typeface="Segoe UI Light" panose="020B0502040204020203" pitchFamily="34" charset="0"/>
              <a:ea typeface="+mj-ea"/>
              <a:cs typeface="Segoe UI Light" panose="020B0502040204020203" pitchFamily="34" charset="0"/>
            </a:endParaRPr>
          </a:p>
        </p:txBody>
      </p:sp>
      <p:sp>
        <p:nvSpPr>
          <p:cNvPr id="16" name="Obdĺžnik 15"/>
          <p:cNvSpPr/>
          <p:nvPr/>
        </p:nvSpPr>
        <p:spPr>
          <a:xfrm>
            <a:off x="3131840" y="5604453"/>
            <a:ext cx="3600750" cy="1064907"/>
          </a:xfrm>
          <a:prstGeom prst="rect">
            <a:avLst/>
          </a:prstGeom>
        </p:spPr>
        <p:txBody>
          <a:bodyPr wrap="square">
            <a:spAutoFit/>
          </a:bodyPr>
          <a:lstStyle/>
          <a:p>
            <a:pPr algn="r">
              <a:lnSpc>
                <a:spcPct val="80000"/>
              </a:lnSpc>
              <a:spcAft>
                <a:spcPts val="1200"/>
              </a:spcAft>
            </a:pPr>
            <a:r>
              <a:rPr lang="sk-SK" spc="150" dirty="0">
                <a:solidFill>
                  <a:schemeClr val="bg1"/>
                </a:solidFill>
                <a:latin typeface="+mj-lt"/>
                <a:ea typeface="+mj-ea"/>
                <a:cs typeface="+mj-cs"/>
              </a:rPr>
              <a:t>geografia.science.upjs.sk</a:t>
            </a:r>
            <a:endParaRPr lang="en-GB" spc="150" dirty="0">
              <a:solidFill>
                <a:schemeClr val="bg1"/>
              </a:solidFill>
              <a:latin typeface="+mj-lt"/>
              <a:ea typeface="+mj-ea"/>
              <a:cs typeface="+mj-cs"/>
            </a:endParaRPr>
          </a:p>
          <a:p>
            <a:pPr algn="r">
              <a:lnSpc>
                <a:spcPct val="80000"/>
              </a:lnSpc>
              <a:spcAft>
                <a:spcPts val="1200"/>
              </a:spcAft>
            </a:pPr>
            <a:r>
              <a:rPr lang="en-GB" spc="150" dirty="0">
                <a:solidFill>
                  <a:schemeClr val="bg1"/>
                </a:solidFill>
                <a:latin typeface="+mj-lt"/>
                <a:ea typeface="+mj-ea"/>
                <a:cs typeface="+mj-cs"/>
              </a:rPr>
              <a:t>m</a:t>
            </a:r>
            <a:r>
              <a:rPr lang="sk-SK" spc="150" dirty="0" err="1">
                <a:solidFill>
                  <a:schemeClr val="bg1"/>
                </a:solidFill>
                <a:latin typeface="+mj-lt"/>
                <a:ea typeface="+mj-ea"/>
                <a:cs typeface="+mj-cs"/>
              </a:rPr>
              <a:t>ichal.gallay</a:t>
            </a:r>
            <a:r>
              <a:rPr lang="en-GB" spc="150" dirty="0">
                <a:solidFill>
                  <a:schemeClr val="bg1"/>
                </a:solidFill>
                <a:latin typeface="+mj-lt"/>
                <a:ea typeface="+mj-ea"/>
                <a:cs typeface="+mj-cs"/>
              </a:rPr>
              <a:t>@upjs.sk</a:t>
            </a:r>
            <a:endParaRPr lang="sk-SK" spc="150" dirty="0">
              <a:solidFill>
                <a:schemeClr val="bg1"/>
              </a:solidFill>
              <a:latin typeface="+mj-lt"/>
              <a:ea typeface="+mj-ea"/>
              <a:cs typeface="+mj-cs"/>
            </a:endParaRPr>
          </a:p>
          <a:p>
            <a:pPr algn="r">
              <a:lnSpc>
                <a:spcPct val="80000"/>
              </a:lnSpc>
              <a:spcAft>
                <a:spcPts val="1200"/>
              </a:spcAft>
            </a:pPr>
            <a:endParaRPr lang="sk-SK" spc="150" dirty="0">
              <a:solidFill>
                <a:schemeClr val="bg1"/>
              </a:solidFill>
              <a:latin typeface="+mj-lt"/>
              <a:ea typeface="+mj-ea"/>
              <a:cs typeface="+mj-cs"/>
            </a:endParaRPr>
          </a:p>
        </p:txBody>
      </p:sp>
      <p:pic>
        <p:nvPicPr>
          <p:cNvPr id="4" name="Obrázo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063" y="4573090"/>
            <a:ext cx="2053207" cy="51209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a:bodyPr>
          <a:lstStyle/>
          <a:p>
            <a:pPr marL="274320" eaLnBrk="1" fontAlgn="auto" hangingPunct="1">
              <a:spcAft>
                <a:spcPts val="0"/>
              </a:spcAft>
              <a:defRPr/>
            </a:pPr>
            <a:r>
              <a:rPr lang="en-GB" sz="2200" dirty="0" smtClean="0"/>
              <a:t>System completion in October 2015</a:t>
            </a:r>
          </a:p>
          <a:p>
            <a:pPr marL="274320" eaLnBrk="1" fontAlgn="auto" hangingPunct="1">
              <a:spcAft>
                <a:spcPts val="0"/>
              </a:spcAft>
              <a:defRPr/>
            </a:pPr>
            <a:r>
              <a:rPr lang="en-GB" sz="2200" dirty="0" smtClean="0"/>
              <a:t>First tests of data acquisition near Luzern, Switzerland</a:t>
            </a:r>
            <a:endParaRPr lang="sk-SK" sz="2200" dirty="0" smtClean="0"/>
          </a:p>
        </p:txBody>
      </p:sp>
      <p:sp>
        <p:nvSpPr>
          <p:cNvPr id="3" name="Nadpis 2"/>
          <p:cNvSpPr>
            <a:spLocks noGrp="1"/>
          </p:cNvSpPr>
          <p:nvPr>
            <p:ph type="title"/>
          </p:nvPr>
        </p:nvSpPr>
        <p:spPr/>
        <p:txBody>
          <a:bodyPr/>
          <a:lstStyle/>
          <a:p>
            <a:pPr algn="l" eaLnBrk="1" fontAlgn="auto" hangingPunct="1">
              <a:spcAft>
                <a:spcPts val="0"/>
              </a:spcAft>
              <a:defRPr/>
            </a:pPr>
            <a:r>
              <a:rPr lang="en-GB" dirty="0" smtClean="0"/>
              <a:t>Scout B1-100 UAS</a:t>
            </a:r>
            <a:endParaRPr lang="sk-SK" dirty="0"/>
          </a:p>
        </p:txBody>
      </p:sp>
      <p:pic>
        <p:nvPicPr>
          <p:cNvPr id="8196"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372200" y="2564904"/>
            <a:ext cx="2506970" cy="398728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www.aeroscout.ch/images/hyperspectral/set1/Scout-B1-100_UAV_hyper_spectral_imaging_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121" y="2564904"/>
            <a:ext cx="5976664" cy="39872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057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sk-SK" dirty="0" err="1" smtClean="0"/>
              <a:t>Automatic</a:t>
            </a:r>
            <a:r>
              <a:rPr lang="sk-SK" dirty="0" smtClean="0"/>
              <a:t> TAKE-OFF</a:t>
            </a:r>
            <a:endParaRPr lang="sk-SK" dirty="0"/>
          </a:p>
        </p:txBody>
      </p:sp>
      <p:pic>
        <p:nvPicPr>
          <p:cNvPr id="4" name="FDCE0E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3384" y="1628800"/>
            <a:ext cx="6911104" cy="5036630"/>
          </a:xfrm>
          <a:prstGeom prst="rect">
            <a:avLst/>
          </a:prstGeom>
        </p:spPr>
      </p:pic>
      <p:sp>
        <p:nvSpPr>
          <p:cNvPr id="5" name="BlokTextu 4"/>
          <p:cNvSpPr txBox="1"/>
          <p:nvPr/>
        </p:nvSpPr>
        <p:spPr>
          <a:xfrm>
            <a:off x="107504" y="1743269"/>
            <a:ext cx="2088232" cy="1846659"/>
          </a:xfrm>
          <a:prstGeom prst="rect">
            <a:avLst/>
          </a:prstGeom>
          <a:noFill/>
        </p:spPr>
        <p:txBody>
          <a:bodyPr wrap="square" rtlCol="0">
            <a:spAutoFit/>
          </a:bodyPr>
          <a:lstStyle/>
          <a:p>
            <a:r>
              <a:rPr lang="sk-SK" sz="1900" dirty="0" smtClean="0">
                <a:solidFill>
                  <a:schemeClr val="tx2"/>
                </a:solidFill>
                <a:latin typeface="+mn-lt"/>
              </a:rPr>
              <a:t>Malá Tŕňa</a:t>
            </a:r>
          </a:p>
          <a:p>
            <a:r>
              <a:rPr lang="sk-SK" sz="1900" dirty="0" smtClean="0">
                <a:solidFill>
                  <a:schemeClr val="tx2"/>
                </a:solidFill>
                <a:latin typeface="+mn-lt"/>
              </a:rPr>
              <a:t>3.7.2018</a:t>
            </a:r>
          </a:p>
          <a:p>
            <a:endParaRPr lang="sk-SK" sz="1900" dirty="0" smtClean="0">
              <a:solidFill>
                <a:schemeClr val="tx2"/>
              </a:solidFill>
            </a:endParaRPr>
          </a:p>
          <a:p>
            <a:r>
              <a:rPr lang="sk-SK" sz="1900" dirty="0" smtClean="0">
                <a:solidFill>
                  <a:schemeClr val="tx2"/>
                </a:solidFill>
              </a:rPr>
              <a:t>TOKAJGIS</a:t>
            </a:r>
            <a:endParaRPr lang="sk-SK" sz="1900" dirty="0" smtClean="0">
              <a:solidFill>
                <a:schemeClr val="tx2"/>
              </a:solidFill>
              <a:latin typeface="+mn-lt"/>
            </a:endParaRPr>
          </a:p>
          <a:p>
            <a:r>
              <a:rPr lang="sk-SK" sz="1900" dirty="0" smtClean="0">
                <a:solidFill>
                  <a:schemeClr val="tx2"/>
                </a:solidFill>
                <a:latin typeface="+mn-lt"/>
              </a:rPr>
              <a:t>INTERREG SK-HU</a:t>
            </a:r>
          </a:p>
          <a:p>
            <a:endParaRPr lang="sk-SK" sz="1900" dirty="0">
              <a:solidFill>
                <a:schemeClr val="tx2"/>
              </a:solidFill>
              <a:latin typeface="+mn-lt"/>
            </a:endParaRPr>
          </a:p>
        </p:txBody>
      </p:sp>
      <p:pic>
        <p:nvPicPr>
          <p:cNvPr id="6" name="Obrázo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24" y="3615798"/>
            <a:ext cx="1686641" cy="2996952"/>
          </a:xfrm>
          <a:prstGeom prst="rect">
            <a:avLst/>
          </a:prstGeom>
          <a:effectLst>
            <a:outerShdw blurRad="50800" dist="38100" dir="2700000" algn="tl" rotWithShape="0">
              <a:prstClr val="black">
                <a:alpha val="40000"/>
              </a:prstClr>
            </a:outerShdw>
          </a:effectLst>
        </p:spPr>
      </p:pic>
      <p:sp>
        <p:nvSpPr>
          <p:cNvPr id="7" name="BlokTextu 6"/>
          <p:cNvSpPr txBox="1"/>
          <p:nvPr/>
        </p:nvSpPr>
        <p:spPr>
          <a:xfrm>
            <a:off x="120120" y="6070406"/>
            <a:ext cx="2775952"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sk-SK" dirty="0" err="1" smtClean="0">
                <a:solidFill>
                  <a:schemeClr val="tx2"/>
                </a:solidFill>
                <a:latin typeface="+mn-lt"/>
              </a:rPr>
              <a:t>Ground</a:t>
            </a:r>
            <a:r>
              <a:rPr lang="sk-SK" dirty="0" smtClean="0">
                <a:solidFill>
                  <a:schemeClr val="tx2"/>
                </a:solidFill>
                <a:latin typeface="+mn-lt"/>
              </a:rPr>
              <a:t> </a:t>
            </a:r>
            <a:r>
              <a:rPr lang="sk-SK" dirty="0" err="1" smtClean="0">
                <a:solidFill>
                  <a:schemeClr val="tx2"/>
                </a:solidFill>
                <a:latin typeface="+mn-lt"/>
              </a:rPr>
              <a:t>control</a:t>
            </a:r>
            <a:r>
              <a:rPr lang="sk-SK" dirty="0" smtClean="0">
                <a:solidFill>
                  <a:schemeClr val="tx2"/>
                </a:solidFill>
                <a:latin typeface="+mn-lt"/>
              </a:rPr>
              <a:t> </a:t>
            </a:r>
            <a:r>
              <a:rPr lang="sk-SK" dirty="0" err="1" smtClean="0">
                <a:solidFill>
                  <a:schemeClr val="tx2"/>
                </a:solidFill>
                <a:latin typeface="+mn-lt"/>
              </a:rPr>
              <a:t>station</a:t>
            </a:r>
            <a:r>
              <a:rPr lang="sk-SK" dirty="0" smtClean="0">
                <a:solidFill>
                  <a:schemeClr val="tx2"/>
                </a:solidFill>
                <a:latin typeface="+mn-lt"/>
              </a:rPr>
              <a:t> pilot </a:t>
            </a:r>
            <a:r>
              <a:rPr lang="sk-SK" dirty="0" err="1" smtClean="0">
                <a:solidFill>
                  <a:schemeClr val="tx2"/>
                </a:solidFill>
                <a:latin typeface="+mn-lt"/>
              </a:rPr>
              <a:t>controls</a:t>
            </a:r>
            <a:r>
              <a:rPr lang="sk-SK" dirty="0" smtClean="0">
                <a:solidFill>
                  <a:schemeClr val="tx2"/>
                </a:solidFill>
                <a:latin typeface="+mn-lt"/>
              </a:rPr>
              <a:t> </a:t>
            </a:r>
            <a:r>
              <a:rPr lang="sk-SK" dirty="0" err="1" smtClean="0">
                <a:solidFill>
                  <a:schemeClr val="tx2"/>
                </a:solidFill>
                <a:latin typeface="+mn-lt"/>
              </a:rPr>
              <a:t>the</a:t>
            </a:r>
            <a:r>
              <a:rPr lang="sk-SK" dirty="0" smtClean="0">
                <a:solidFill>
                  <a:schemeClr val="tx2"/>
                </a:solidFill>
                <a:latin typeface="+mn-lt"/>
              </a:rPr>
              <a:t> </a:t>
            </a:r>
            <a:r>
              <a:rPr lang="sk-SK" dirty="0" err="1" smtClean="0">
                <a:solidFill>
                  <a:schemeClr val="tx2"/>
                </a:solidFill>
                <a:latin typeface="+mn-lt"/>
              </a:rPr>
              <a:t>take-off</a:t>
            </a:r>
            <a:endParaRPr lang="sk-SK" dirty="0">
              <a:solidFill>
                <a:schemeClr val="tx2"/>
              </a:solidFill>
              <a:latin typeface="+mn-lt"/>
            </a:endParaRPr>
          </a:p>
        </p:txBody>
      </p:sp>
    </p:spTree>
    <p:extLst>
      <p:ext uri="{BB962C8B-B14F-4D97-AF65-F5344CB8AC3E}">
        <p14:creationId xmlns:p14="http://schemas.microsoft.com/office/powerpoint/2010/main" val="4030284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jekt pre obsah 7"/>
          <p:cNvPicPr>
            <a:picLocks noGrp="1" noChangeAspect="1"/>
          </p:cNvPicPr>
          <p:nvPr>
            <p:ph idx="1"/>
          </p:nvPr>
        </p:nvPicPr>
        <p:blipFill rotWithShape="1">
          <a:blip r:embed="rId4">
            <a:extLst>
              <a:ext uri="{28A0092B-C50C-407E-A947-70E740481C1C}">
                <a14:useLocalDpi xmlns:a14="http://schemas.microsoft.com/office/drawing/2010/main" val="0"/>
              </a:ext>
            </a:extLst>
          </a:blip>
          <a:srcRect l="11227" t="2849" r="7874"/>
          <a:stretch/>
        </p:blipFill>
        <p:spPr>
          <a:xfrm>
            <a:off x="1832894" y="1956019"/>
            <a:ext cx="6123482" cy="4137277"/>
          </a:xfrm>
          <a:effectLst>
            <a:outerShdw blurRad="50800" dist="38100" dir="2700000" algn="tl" rotWithShape="0">
              <a:prstClr val="black">
                <a:alpha val="40000"/>
              </a:prstClr>
            </a:outerShdw>
          </a:effectLst>
        </p:spPr>
      </p:pic>
      <p:sp>
        <p:nvSpPr>
          <p:cNvPr id="3" name="Nadpis 2"/>
          <p:cNvSpPr>
            <a:spLocks noGrp="1"/>
          </p:cNvSpPr>
          <p:nvPr>
            <p:ph type="title"/>
          </p:nvPr>
        </p:nvSpPr>
        <p:spPr/>
        <p:txBody>
          <a:bodyPr/>
          <a:lstStyle/>
          <a:p>
            <a:r>
              <a:rPr lang="sk-SK" dirty="0" err="1" smtClean="0"/>
              <a:t>Automatic</a:t>
            </a:r>
            <a:r>
              <a:rPr lang="sk-SK" dirty="0" smtClean="0"/>
              <a:t> </a:t>
            </a:r>
            <a:r>
              <a:rPr lang="sk-SK" dirty="0" err="1" smtClean="0"/>
              <a:t>flight</a:t>
            </a:r>
            <a:r>
              <a:rPr lang="sk-SK" dirty="0" smtClean="0"/>
              <a:t> </a:t>
            </a:r>
            <a:r>
              <a:rPr lang="sk-SK" dirty="0" err="1" smtClean="0"/>
              <a:t>MIssion</a:t>
            </a:r>
            <a:endParaRPr lang="sk-SK" dirty="0"/>
          </a:p>
        </p:txBody>
      </p:sp>
      <p:sp>
        <p:nvSpPr>
          <p:cNvPr id="5" name="BlokTextu 4"/>
          <p:cNvSpPr txBox="1"/>
          <p:nvPr/>
        </p:nvSpPr>
        <p:spPr>
          <a:xfrm>
            <a:off x="107504" y="1743269"/>
            <a:ext cx="2088232" cy="1846659"/>
          </a:xfrm>
          <a:prstGeom prst="rect">
            <a:avLst/>
          </a:prstGeom>
          <a:noFill/>
        </p:spPr>
        <p:txBody>
          <a:bodyPr wrap="square" rtlCol="0">
            <a:spAutoFit/>
          </a:bodyPr>
          <a:lstStyle/>
          <a:p>
            <a:r>
              <a:rPr lang="sk-SK" sz="1900" dirty="0" smtClean="0">
                <a:solidFill>
                  <a:schemeClr val="tx2"/>
                </a:solidFill>
                <a:latin typeface="+mn-lt"/>
              </a:rPr>
              <a:t>Malá Tŕňa</a:t>
            </a:r>
          </a:p>
          <a:p>
            <a:r>
              <a:rPr lang="sk-SK" sz="1900" dirty="0" smtClean="0">
                <a:solidFill>
                  <a:schemeClr val="tx2"/>
                </a:solidFill>
                <a:latin typeface="+mn-lt"/>
              </a:rPr>
              <a:t>3.7.2018</a:t>
            </a:r>
          </a:p>
          <a:p>
            <a:endParaRPr lang="sk-SK" sz="1900" dirty="0" smtClean="0">
              <a:solidFill>
                <a:schemeClr val="tx2"/>
              </a:solidFill>
            </a:endParaRPr>
          </a:p>
          <a:p>
            <a:r>
              <a:rPr lang="sk-SK" sz="1900" dirty="0" smtClean="0">
                <a:solidFill>
                  <a:schemeClr val="tx2"/>
                </a:solidFill>
              </a:rPr>
              <a:t>TOKAJGIS</a:t>
            </a:r>
            <a:endParaRPr lang="sk-SK" sz="1900" dirty="0" smtClean="0">
              <a:solidFill>
                <a:schemeClr val="tx2"/>
              </a:solidFill>
              <a:latin typeface="+mn-lt"/>
            </a:endParaRPr>
          </a:p>
          <a:p>
            <a:r>
              <a:rPr lang="sk-SK" sz="1900" dirty="0" smtClean="0">
                <a:solidFill>
                  <a:schemeClr val="tx2"/>
                </a:solidFill>
                <a:latin typeface="+mn-lt"/>
              </a:rPr>
              <a:t>INTERREG SK-HU</a:t>
            </a:r>
          </a:p>
          <a:p>
            <a:endParaRPr lang="sk-SK" sz="1900" dirty="0">
              <a:solidFill>
                <a:schemeClr val="tx2"/>
              </a:solidFill>
              <a:latin typeface="+mn-lt"/>
            </a:endParaRPr>
          </a:p>
        </p:txBody>
      </p:sp>
      <p:pic>
        <p:nvPicPr>
          <p:cNvPr id="6" name="Obrázo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24" y="3615798"/>
            <a:ext cx="1686641" cy="2996952"/>
          </a:xfrm>
          <a:prstGeom prst="rect">
            <a:avLst/>
          </a:prstGeom>
          <a:effectLst>
            <a:outerShdw blurRad="50800" dist="38100" dir="2700000" algn="tl" rotWithShape="0">
              <a:prstClr val="black">
                <a:alpha val="40000"/>
              </a:prstClr>
            </a:outerShdw>
          </a:effectLst>
        </p:spPr>
      </p:pic>
      <p:pic>
        <p:nvPicPr>
          <p:cNvPr id="9" name="2E4FDB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28184" y="1581118"/>
            <a:ext cx="2862731" cy="4901342"/>
          </a:xfrm>
          <a:prstGeom prst="rect">
            <a:avLst/>
          </a:prstGeom>
        </p:spPr>
      </p:pic>
      <p:sp>
        <p:nvSpPr>
          <p:cNvPr id="7" name="BlokTextu 6"/>
          <p:cNvSpPr txBox="1"/>
          <p:nvPr/>
        </p:nvSpPr>
        <p:spPr>
          <a:xfrm>
            <a:off x="1464787" y="1551651"/>
            <a:ext cx="3648009"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sk-SK" dirty="0" err="1" smtClean="0">
                <a:solidFill>
                  <a:schemeClr val="tx2"/>
                </a:solidFill>
                <a:latin typeface="+mn-lt"/>
              </a:rPr>
              <a:t>The</a:t>
            </a:r>
            <a:r>
              <a:rPr lang="sk-SK" dirty="0" smtClean="0">
                <a:solidFill>
                  <a:schemeClr val="tx2"/>
                </a:solidFill>
                <a:latin typeface="+mn-lt"/>
              </a:rPr>
              <a:t> UAV </a:t>
            </a:r>
            <a:r>
              <a:rPr lang="sk-SK" dirty="0" err="1" smtClean="0">
                <a:solidFill>
                  <a:schemeClr val="tx2"/>
                </a:solidFill>
                <a:latin typeface="+mn-lt"/>
              </a:rPr>
              <a:t>flies</a:t>
            </a:r>
            <a:r>
              <a:rPr lang="sk-SK" dirty="0" smtClean="0">
                <a:solidFill>
                  <a:schemeClr val="tx2"/>
                </a:solidFill>
                <a:latin typeface="+mn-lt"/>
              </a:rPr>
              <a:t> </a:t>
            </a:r>
            <a:r>
              <a:rPr lang="sk-SK" dirty="0" err="1" smtClean="0">
                <a:solidFill>
                  <a:schemeClr val="tx2"/>
                </a:solidFill>
                <a:latin typeface="+mn-lt"/>
              </a:rPr>
              <a:t>the</a:t>
            </a:r>
            <a:r>
              <a:rPr lang="sk-SK" dirty="0" smtClean="0">
                <a:solidFill>
                  <a:schemeClr val="tx2"/>
                </a:solidFill>
                <a:latin typeface="+mn-lt"/>
              </a:rPr>
              <a:t> </a:t>
            </a:r>
            <a:r>
              <a:rPr lang="sk-SK" dirty="0" err="1" smtClean="0">
                <a:solidFill>
                  <a:schemeClr val="tx2"/>
                </a:solidFill>
                <a:latin typeface="+mn-lt"/>
              </a:rPr>
              <a:t>mission</a:t>
            </a:r>
            <a:r>
              <a:rPr lang="sk-SK" dirty="0" smtClean="0">
                <a:solidFill>
                  <a:schemeClr val="tx2"/>
                </a:solidFill>
                <a:latin typeface="+mn-lt"/>
              </a:rPr>
              <a:t> </a:t>
            </a:r>
            <a:r>
              <a:rPr lang="sk-SK" dirty="0" err="1" smtClean="0">
                <a:solidFill>
                  <a:schemeClr val="tx2"/>
                </a:solidFill>
                <a:latin typeface="+mn-lt"/>
              </a:rPr>
              <a:t>according</a:t>
            </a:r>
            <a:r>
              <a:rPr lang="sk-SK" dirty="0" smtClean="0">
                <a:solidFill>
                  <a:schemeClr val="tx2"/>
                </a:solidFill>
                <a:latin typeface="+mn-lt"/>
              </a:rPr>
              <a:t> to </a:t>
            </a:r>
            <a:r>
              <a:rPr lang="sk-SK" dirty="0" err="1" smtClean="0">
                <a:solidFill>
                  <a:schemeClr val="tx2"/>
                </a:solidFill>
                <a:latin typeface="+mn-lt"/>
              </a:rPr>
              <a:t>the</a:t>
            </a:r>
            <a:r>
              <a:rPr lang="sk-SK" dirty="0" smtClean="0">
                <a:solidFill>
                  <a:schemeClr val="tx2"/>
                </a:solidFill>
                <a:latin typeface="+mn-lt"/>
              </a:rPr>
              <a:t> </a:t>
            </a:r>
            <a:r>
              <a:rPr lang="sk-SK" dirty="0" err="1" smtClean="0">
                <a:solidFill>
                  <a:schemeClr val="tx2"/>
                </a:solidFill>
                <a:latin typeface="+mn-lt"/>
              </a:rPr>
              <a:t>planned</a:t>
            </a:r>
            <a:r>
              <a:rPr lang="sk-SK" dirty="0" smtClean="0">
                <a:solidFill>
                  <a:schemeClr val="tx2"/>
                </a:solidFill>
                <a:latin typeface="+mn-lt"/>
              </a:rPr>
              <a:t> </a:t>
            </a:r>
            <a:r>
              <a:rPr lang="sk-SK" dirty="0" err="1" smtClean="0">
                <a:solidFill>
                  <a:schemeClr val="tx2"/>
                </a:solidFill>
                <a:latin typeface="+mn-lt"/>
              </a:rPr>
              <a:t>trajectory</a:t>
            </a:r>
            <a:r>
              <a:rPr lang="sk-SK" dirty="0" smtClean="0">
                <a:solidFill>
                  <a:schemeClr val="tx2"/>
                </a:solidFill>
                <a:latin typeface="+mn-lt"/>
              </a:rPr>
              <a:t>.</a:t>
            </a:r>
            <a:endParaRPr lang="sk-SK" dirty="0">
              <a:solidFill>
                <a:schemeClr val="tx2"/>
              </a:solidFill>
              <a:latin typeface="+mn-lt"/>
            </a:endParaRPr>
          </a:p>
        </p:txBody>
      </p:sp>
    </p:spTree>
    <p:extLst>
      <p:ext uri="{BB962C8B-B14F-4D97-AF65-F5344CB8AC3E}">
        <p14:creationId xmlns:p14="http://schemas.microsoft.com/office/powerpoint/2010/main" val="1138738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sk-SK" dirty="0" err="1" smtClean="0"/>
              <a:t>Automatic</a:t>
            </a:r>
            <a:r>
              <a:rPr lang="sk-SK" dirty="0" smtClean="0"/>
              <a:t> LANDING</a:t>
            </a:r>
            <a:endParaRPr lang="sk-SK" dirty="0"/>
          </a:p>
        </p:txBody>
      </p:sp>
      <p:sp>
        <p:nvSpPr>
          <p:cNvPr id="5" name="BlokTextu 4"/>
          <p:cNvSpPr txBox="1"/>
          <p:nvPr/>
        </p:nvSpPr>
        <p:spPr>
          <a:xfrm>
            <a:off x="107504" y="1743269"/>
            <a:ext cx="2088232" cy="1846659"/>
          </a:xfrm>
          <a:prstGeom prst="rect">
            <a:avLst/>
          </a:prstGeom>
          <a:noFill/>
        </p:spPr>
        <p:txBody>
          <a:bodyPr wrap="square" rtlCol="0">
            <a:spAutoFit/>
          </a:bodyPr>
          <a:lstStyle/>
          <a:p>
            <a:r>
              <a:rPr lang="sk-SK" sz="1900" dirty="0" smtClean="0">
                <a:solidFill>
                  <a:schemeClr val="tx2"/>
                </a:solidFill>
                <a:latin typeface="+mn-lt"/>
              </a:rPr>
              <a:t>Malá Tŕňa</a:t>
            </a:r>
          </a:p>
          <a:p>
            <a:r>
              <a:rPr lang="sk-SK" sz="1900" dirty="0" smtClean="0">
                <a:solidFill>
                  <a:schemeClr val="tx2"/>
                </a:solidFill>
                <a:latin typeface="+mn-lt"/>
              </a:rPr>
              <a:t>3.7.2018</a:t>
            </a:r>
          </a:p>
          <a:p>
            <a:endParaRPr lang="sk-SK" sz="1900" dirty="0" smtClean="0">
              <a:solidFill>
                <a:schemeClr val="tx2"/>
              </a:solidFill>
            </a:endParaRPr>
          </a:p>
          <a:p>
            <a:r>
              <a:rPr lang="sk-SK" sz="1900" dirty="0" smtClean="0">
                <a:solidFill>
                  <a:schemeClr val="tx2"/>
                </a:solidFill>
              </a:rPr>
              <a:t>TOKAJGIS</a:t>
            </a:r>
            <a:endParaRPr lang="sk-SK" sz="1900" dirty="0" smtClean="0">
              <a:solidFill>
                <a:schemeClr val="tx2"/>
              </a:solidFill>
              <a:latin typeface="+mn-lt"/>
            </a:endParaRPr>
          </a:p>
          <a:p>
            <a:r>
              <a:rPr lang="sk-SK" sz="1900" dirty="0" smtClean="0">
                <a:solidFill>
                  <a:schemeClr val="tx2"/>
                </a:solidFill>
                <a:latin typeface="+mn-lt"/>
              </a:rPr>
              <a:t>INTERREG SK-HU</a:t>
            </a:r>
          </a:p>
          <a:p>
            <a:endParaRPr lang="sk-SK" sz="1900" dirty="0">
              <a:solidFill>
                <a:schemeClr val="tx2"/>
              </a:solidFill>
              <a:latin typeface="+mn-lt"/>
            </a:endParaRPr>
          </a:p>
        </p:txBody>
      </p:sp>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124" y="3615798"/>
            <a:ext cx="1686641" cy="2996952"/>
          </a:xfrm>
          <a:prstGeom prst="rect">
            <a:avLst/>
          </a:prstGeom>
          <a:effectLst>
            <a:outerShdw blurRad="50800" dist="38100" dir="2700000" algn="tl" rotWithShape="0">
              <a:prstClr val="black">
                <a:alpha val="40000"/>
              </a:prstClr>
            </a:outerShdw>
          </a:effectLst>
        </p:spPr>
      </p:pic>
      <p:sp>
        <p:nvSpPr>
          <p:cNvPr id="7" name="BlokTextu 6"/>
          <p:cNvSpPr txBox="1"/>
          <p:nvPr/>
        </p:nvSpPr>
        <p:spPr>
          <a:xfrm>
            <a:off x="2051720" y="1846565"/>
            <a:ext cx="6048672"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sk-SK" dirty="0" err="1" smtClean="0">
                <a:solidFill>
                  <a:schemeClr val="tx2"/>
                </a:solidFill>
                <a:latin typeface="+mn-lt"/>
              </a:rPr>
              <a:t>Manual</a:t>
            </a:r>
            <a:r>
              <a:rPr lang="sk-SK" dirty="0" smtClean="0">
                <a:solidFill>
                  <a:schemeClr val="tx2"/>
                </a:solidFill>
                <a:latin typeface="+mn-lt"/>
              </a:rPr>
              <a:t> pilot </a:t>
            </a:r>
            <a:r>
              <a:rPr lang="sk-SK" dirty="0" err="1" smtClean="0">
                <a:solidFill>
                  <a:schemeClr val="tx2"/>
                </a:solidFill>
                <a:latin typeface="+mn-lt"/>
              </a:rPr>
              <a:t>flies</a:t>
            </a:r>
            <a:r>
              <a:rPr lang="sk-SK" dirty="0" smtClean="0">
                <a:solidFill>
                  <a:schemeClr val="tx2"/>
                </a:solidFill>
                <a:latin typeface="+mn-lt"/>
              </a:rPr>
              <a:t> </a:t>
            </a:r>
            <a:r>
              <a:rPr lang="sk-SK" dirty="0" err="1" smtClean="0">
                <a:solidFill>
                  <a:schemeClr val="tx2"/>
                </a:solidFill>
                <a:latin typeface="+mn-lt"/>
              </a:rPr>
              <a:t>the</a:t>
            </a:r>
            <a:r>
              <a:rPr lang="sk-SK" dirty="0" smtClean="0">
                <a:solidFill>
                  <a:schemeClr val="tx2"/>
                </a:solidFill>
                <a:latin typeface="+mn-lt"/>
              </a:rPr>
              <a:t> UAV over </a:t>
            </a:r>
            <a:r>
              <a:rPr lang="sk-SK" dirty="0" err="1" smtClean="0">
                <a:solidFill>
                  <a:schemeClr val="tx2"/>
                </a:solidFill>
                <a:latin typeface="+mn-lt"/>
              </a:rPr>
              <a:t>the</a:t>
            </a:r>
            <a:r>
              <a:rPr lang="sk-SK" dirty="0" smtClean="0">
                <a:solidFill>
                  <a:schemeClr val="tx2"/>
                </a:solidFill>
                <a:latin typeface="+mn-lt"/>
              </a:rPr>
              <a:t> </a:t>
            </a:r>
            <a:r>
              <a:rPr lang="sk-SK" dirty="0" err="1" smtClean="0">
                <a:solidFill>
                  <a:schemeClr val="tx2"/>
                </a:solidFill>
                <a:latin typeface="+mn-lt"/>
              </a:rPr>
              <a:t>landing</a:t>
            </a:r>
            <a:r>
              <a:rPr lang="sk-SK" dirty="0" smtClean="0">
                <a:solidFill>
                  <a:schemeClr val="tx2"/>
                </a:solidFill>
                <a:latin typeface="+mn-lt"/>
              </a:rPr>
              <a:t> point, </a:t>
            </a:r>
            <a:r>
              <a:rPr lang="sk-SK" dirty="0" err="1" smtClean="0">
                <a:solidFill>
                  <a:schemeClr val="tx2"/>
                </a:solidFill>
                <a:latin typeface="+mn-lt"/>
              </a:rPr>
              <a:t>the</a:t>
            </a:r>
            <a:r>
              <a:rPr lang="sk-SK" dirty="0" smtClean="0">
                <a:solidFill>
                  <a:schemeClr val="tx2"/>
                </a:solidFill>
                <a:latin typeface="+mn-lt"/>
              </a:rPr>
              <a:t> </a:t>
            </a:r>
            <a:r>
              <a:rPr lang="sk-SK" dirty="0" err="1">
                <a:solidFill>
                  <a:schemeClr val="tx2"/>
                </a:solidFill>
                <a:latin typeface="+mn-lt"/>
              </a:rPr>
              <a:t>g</a:t>
            </a:r>
            <a:r>
              <a:rPr lang="sk-SK" dirty="0" err="1" smtClean="0">
                <a:solidFill>
                  <a:schemeClr val="tx2"/>
                </a:solidFill>
                <a:latin typeface="+mn-lt"/>
              </a:rPr>
              <a:t>round</a:t>
            </a:r>
            <a:r>
              <a:rPr lang="sk-SK" dirty="0" smtClean="0">
                <a:solidFill>
                  <a:schemeClr val="tx2"/>
                </a:solidFill>
                <a:latin typeface="+mn-lt"/>
              </a:rPr>
              <a:t> </a:t>
            </a:r>
            <a:r>
              <a:rPr lang="sk-SK" dirty="0" err="1" smtClean="0">
                <a:solidFill>
                  <a:schemeClr val="tx2"/>
                </a:solidFill>
                <a:latin typeface="+mn-lt"/>
              </a:rPr>
              <a:t>control</a:t>
            </a:r>
            <a:r>
              <a:rPr lang="sk-SK" dirty="0" smtClean="0">
                <a:solidFill>
                  <a:schemeClr val="tx2"/>
                </a:solidFill>
                <a:latin typeface="+mn-lt"/>
              </a:rPr>
              <a:t> </a:t>
            </a:r>
            <a:r>
              <a:rPr lang="sk-SK" dirty="0" err="1" smtClean="0">
                <a:solidFill>
                  <a:schemeClr val="tx2"/>
                </a:solidFill>
                <a:latin typeface="+mn-lt"/>
              </a:rPr>
              <a:t>station</a:t>
            </a:r>
            <a:r>
              <a:rPr lang="sk-SK" dirty="0" smtClean="0">
                <a:solidFill>
                  <a:schemeClr val="tx2"/>
                </a:solidFill>
                <a:latin typeface="+mn-lt"/>
              </a:rPr>
              <a:t> pilot </a:t>
            </a:r>
            <a:r>
              <a:rPr lang="sk-SK" dirty="0" err="1" smtClean="0">
                <a:solidFill>
                  <a:schemeClr val="tx2"/>
                </a:solidFill>
                <a:latin typeface="+mn-lt"/>
              </a:rPr>
              <a:t>controls</a:t>
            </a:r>
            <a:r>
              <a:rPr lang="sk-SK" dirty="0" smtClean="0">
                <a:solidFill>
                  <a:schemeClr val="tx2"/>
                </a:solidFill>
                <a:latin typeface="+mn-lt"/>
              </a:rPr>
              <a:t> </a:t>
            </a:r>
            <a:r>
              <a:rPr lang="sk-SK" dirty="0" err="1" smtClean="0">
                <a:solidFill>
                  <a:schemeClr val="tx2"/>
                </a:solidFill>
                <a:latin typeface="+mn-lt"/>
              </a:rPr>
              <a:t>the</a:t>
            </a:r>
            <a:r>
              <a:rPr lang="sk-SK" dirty="0" smtClean="0">
                <a:solidFill>
                  <a:schemeClr val="tx2"/>
                </a:solidFill>
                <a:latin typeface="+mn-lt"/>
              </a:rPr>
              <a:t> </a:t>
            </a:r>
            <a:r>
              <a:rPr lang="sk-SK" dirty="0" err="1" smtClean="0">
                <a:solidFill>
                  <a:schemeClr val="tx2"/>
                </a:solidFill>
                <a:latin typeface="+mn-lt"/>
              </a:rPr>
              <a:t>actual</a:t>
            </a:r>
            <a:r>
              <a:rPr lang="sk-SK" dirty="0" smtClean="0">
                <a:solidFill>
                  <a:schemeClr val="tx2"/>
                </a:solidFill>
                <a:latin typeface="+mn-lt"/>
              </a:rPr>
              <a:t> </a:t>
            </a:r>
            <a:r>
              <a:rPr lang="sk-SK" dirty="0" err="1" smtClean="0">
                <a:solidFill>
                  <a:schemeClr val="tx2"/>
                </a:solidFill>
                <a:latin typeface="+mn-lt"/>
              </a:rPr>
              <a:t>automatic</a:t>
            </a:r>
            <a:r>
              <a:rPr lang="sk-SK" dirty="0" smtClean="0">
                <a:solidFill>
                  <a:schemeClr val="tx2"/>
                </a:solidFill>
                <a:latin typeface="+mn-lt"/>
              </a:rPr>
              <a:t> </a:t>
            </a:r>
            <a:r>
              <a:rPr lang="sk-SK" dirty="0" err="1" smtClean="0">
                <a:solidFill>
                  <a:schemeClr val="tx2"/>
                </a:solidFill>
                <a:latin typeface="+mn-lt"/>
              </a:rPr>
              <a:t>landing</a:t>
            </a:r>
            <a:r>
              <a:rPr lang="sk-SK" dirty="0" smtClean="0">
                <a:solidFill>
                  <a:schemeClr val="tx2"/>
                </a:solidFill>
                <a:latin typeface="+mn-lt"/>
              </a:rPr>
              <a:t>.</a:t>
            </a:r>
            <a:endParaRPr lang="sk-SK" dirty="0">
              <a:solidFill>
                <a:schemeClr val="tx2"/>
              </a:solidFill>
              <a:latin typeface="+mn-lt"/>
            </a:endParaRPr>
          </a:p>
        </p:txBody>
      </p:sp>
      <p:pic>
        <p:nvPicPr>
          <p:cNvPr id="14" name="0248A8B">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95736" y="2631229"/>
            <a:ext cx="6766390" cy="3996489"/>
          </a:xfrm>
        </p:spPr>
      </p:pic>
    </p:spTree>
    <p:extLst>
      <p:ext uri="{BB962C8B-B14F-4D97-AF65-F5344CB8AC3E}">
        <p14:creationId xmlns:p14="http://schemas.microsoft.com/office/powerpoint/2010/main" val="1325508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sk-SK" dirty="0" err="1" smtClean="0"/>
              <a:t>Final</a:t>
            </a:r>
            <a:r>
              <a:rPr lang="sk-SK" dirty="0" smtClean="0"/>
              <a:t> DATA ON THE WEB</a:t>
            </a:r>
            <a:endParaRPr lang="sk-SK" dirty="0"/>
          </a:p>
        </p:txBody>
      </p:sp>
      <p:sp>
        <p:nvSpPr>
          <p:cNvPr id="7" name="BlokTextu 6"/>
          <p:cNvSpPr txBox="1"/>
          <p:nvPr/>
        </p:nvSpPr>
        <p:spPr>
          <a:xfrm>
            <a:off x="381000" y="1726015"/>
            <a:ext cx="8295456"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sk-SK" dirty="0" err="1" smtClean="0">
                <a:solidFill>
                  <a:schemeClr val="tx2"/>
                </a:solidFill>
                <a:latin typeface="+mn-lt"/>
              </a:rPr>
              <a:t>Potree</a:t>
            </a:r>
            <a:r>
              <a:rPr lang="sk-SK" dirty="0" smtClean="0">
                <a:solidFill>
                  <a:schemeClr val="tx2"/>
                </a:solidFill>
                <a:latin typeface="+mn-lt"/>
              </a:rPr>
              <a:t>/</a:t>
            </a:r>
            <a:r>
              <a:rPr lang="sk-SK" dirty="0" err="1" smtClean="0">
                <a:solidFill>
                  <a:schemeClr val="tx2"/>
                </a:solidFill>
                <a:latin typeface="+mn-lt"/>
              </a:rPr>
              <a:t>Laspublish</a:t>
            </a:r>
            <a:r>
              <a:rPr lang="sk-SK" dirty="0" smtClean="0">
                <a:solidFill>
                  <a:schemeClr val="tx2"/>
                </a:solidFill>
                <a:latin typeface="+mn-lt"/>
              </a:rPr>
              <a:t> interface of </a:t>
            </a:r>
            <a:r>
              <a:rPr lang="sk-SK" dirty="0" err="1" smtClean="0">
                <a:solidFill>
                  <a:schemeClr val="tx2"/>
                </a:solidFill>
                <a:latin typeface="+mn-lt"/>
              </a:rPr>
              <a:t>the</a:t>
            </a:r>
            <a:r>
              <a:rPr lang="sk-SK" dirty="0" smtClean="0">
                <a:solidFill>
                  <a:schemeClr val="tx2"/>
                </a:solidFill>
                <a:latin typeface="+mn-lt"/>
              </a:rPr>
              <a:t> </a:t>
            </a:r>
            <a:r>
              <a:rPr lang="sk-SK" dirty="0" err="1" smtClean="0">
                <a:solidFill>
                  <a:schemeClr val="tx2"/>
                </a:solidFill>
                <a:latin typeface="+mn-lt"/>
              </a:rPr>
              <a:t>vineyard</a:t>
            </a:r>
            <a:r>
              <a:rPr lang="sk-SK" dirty="0" smtClean="0">
                <a:solidFill>
                  <a:schemeClr val="tx2"/>
                </a:solidFill>
                <a:latin typeface="+mn-lt"/>
              </a:rPr>
              <a:t> UAV-VUX1 </a:t>
            </a:r>
            <a:r>
              <a:rPr lang="sk-SK" dirty="0" err="1" smtClean="0">
                <a:solidFill>
                  <a:schemeClr val="tx2"/>
                </a:solidFill>
                <a:latin typeface="+mn-lt"/>
              </a:rPr>
              <a:t>lidar</a:t>
            </a:r>
            <a:r>
              <a:rPr lang="sk-SK" dirty="0" smtClean="0">
                <a:solidFill>
                  <a:schemeClr val="tx2"/>
                </a:solidFill>
                <a:latin typeface="+mn-lt"/>
              </a:rPr>
              <a:t> </a:t>
            </a:r>
            <a:r>
              <a:rPr lang="sk-SK" dirty="0" err="1" smtClean="0">
                <a:solidFill>
                  <a:schemeClr val="tx2"/>
                </a:solidFill>
                <a:latin typeface="+mn-lt"/>
              </a:rPr>
              <a:t>dataset</a:t>
            </a:r>
            <a:r>
              <a:rPr lang="sk-SK" dirty="0" smtClean="0">
                <a:solidFill>
                  <a:schemeClr val="tx2"/>
                </a:solidFill>
                <a:latin typeface="+mn-lt"/>
              </a:rPr>
              <a:t>, Mála Tŕňa</a:t>
            </a:r>
            <a:endParaRPr lang="sk-SK" dirty="0">
              <a:solidFill>
                <a:schemeClr val="tx2"/>
              </a:solidFill>
              <a:latin typeface="+mn-lt"/>
            </a:endParaRPr>
          </a:p>
        </p:txBody>
      </p:sp>
      <p:pic>
        <p:nvPicPr>
          <p:cNvPr id="4" name="Obrázok 3"/>
          <p:cNvPicPr>
            <a:picLocks noChangeAspect="1"/>
          </p:cNvPicPr>
          <p:nvPr/>
        </p:nvPicPr>
        <p:blipFill rotWithShape="1">
          <a:blip r:embed="rId2"/>
          <a:srcRect t="8417" b="-1"/>
          <a:stretch/>
        </p:blipFill>
        <p:spPr>
          <a:xfrm>
            <a:off x="218697" y="2420888"/>
            <a:ext cx="8649592" cy="4290836"/>
          </a:xfrm>
          <a:prstGeom prst="rect">
            <a:avLst/>
          </a:prstGeom>
        </p:spPr>
      </p:pic>
      <p:pic>
        <p:nvPicPr>
          <p:cNvPr id="8" name="Obrázok 7"/>
          <p:cNvPicPr>
            <a:picLocks noChangeAspect="1"/>
          </p:cNvPicPr>
          <p:nvPr/>
        </p:nvPicPr>
        <p:blipFill>
          <a:blip r:embed="rId3"/>
          <a:stretch>
            <a:fillRect/>
          </a:stretch>
        </p:blipFill>
        <p:spPr>
          <a:xfrm>
            <a:off x="5802109" y="2425974"/>
            <a:ext cx="3079254" cy="680560"/>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9" name="Obdĺžnik 8"/>
          <p:cNvSpPr/>
          <p:nvPr/>
        </p:nvSpPr>
        <p:spPr>
          <a:xfrm>
            <a:off x="1737967" y="6165304"/>
            <a:ext cx="7016846" cy="338554"/>
          </a:xfrm>
          <a:prstGeom prst="rect">
            <a:avLst/>
          </a:prstGeom>
        </p:spPr>
        <p:txBody>
          <a:bodyPr wrap="square">
            <a:spAutoFit/>
          </a:bodyPr>
          <a:lstStyle/>
          <a:p>
            <a:r>
              <a:rPr lang="sk-SK" sz="1600" dirty="0">
                <a:solidFill>
                  <a:schemeClr val="bg1"/>
                </a:solidFill>
              </a:rPr>
              <a:t>https://geografia.science.upjs.sk/webshared/Laspublish/Tokaj/Tokaj.html</a:t>
            </a:r>
          </a:p>
        </p:txBody>
      </p:sp>
      <p:sp>
        <p:nvSpPr>
          <p:cNvPr id="10" name="Obdĺžnik 9"/>
          <p:cNvSpPr/>
          <p:nvPr/>
        </p:nvSpPr>
        <p:spPr>
          <a:xfrm>
            <a:off x="2016826" y="2590634"/>
            <a:ext cx="3059230" cy="646331"/>
          </a:xfrm>
          <a:prstGeom prst="rect">
            <a:avLst/>
          </a:prstGeom>
        </p:spPr>
        <p:txBody>
          <a:bodyPr wrap="square">
            <a:spAutoFit/>
          </a:bodyPr>
          <a:lstStyle/>
          <a:p>
            <a:r>
              <a:rPr lang="sk-SK" dirty="0" err="1" smtClean="0">
                <a:solidFill>
                  <a:schemeClr val="bg1"/>
                </a:solidFill>
              </a:rPr>
              <a:t>ca</a:t>
            </a:r>
            <a:r>
              <a:rPr lang="sk-SK" dirty="0" smtClean="0">
                <a:solidFill>
                  <a:schemeClr val="bg1"/>
                </a:solidFill>
              </a:rPr>
              <a:t>. 1000 </a:t>
            </a:r>
            <a:r>
              <a:rPr lang="sk-SK" dirty="0" err="1" smtClean="0">
                <a:solidFill>
                  <a:schemeClr val="bg1"/>
                </a:solidFill>
              </a:rPr>
              <a:t>points</a:t>
            </a:r>
            <a:r>
              <a:rPr lang="sk-SK" dirty="0" smtClean="0">
                <a:solidFill>
                  <a:schemeClr val="bg1"/>
                </a:solidFill>
              </a:rPr>
              <a:t>/ </a:t>
            </a:r>
            <a:r>
              <a:rPr lang="sk-SK" dirty="0" err="1" smtClean="0">
                <a:solidFill>
                  <a:schemeClr val="bg1"/>
                </a:solidFill>
              </a:rPr>
              <a:t>sq</a:t>
            </a:r>
            <a:r>
              <a:rPr lang="sk-SK" dirty="0" smtClean="0">
                <a:solidFill>
                  <a:schemeClr val="bg1"/>
                </a:solidFill>
              </a:rPr>
              <a:t>. m</a:t>
            </a:r>
          </a:p>
          <a:p>
            <a:r>
              <a:rPr lang="sk-SK" dirty="0" err="1" smtClean="0">
                <a:solidFill>
                  <a:schemeClr val="bg1"/>
                </a:solidFill>
              </a:rPr>
              <a:t>ca</a:t>
            </a:r>
            <a:r>
              <a:rPr lang="sk-SK" dirty="0" smtClean="0">
                <a:solidFill>
                  <a:schemeClr val="bg1"/>
                </a:solidFill>
              </a:rPr>
              <a:t>. 3 cm </a:t>
            </a:r>
            <a:r>
              <a:rPr lang="sk-SK" dirty="0" err="1" smtClean="0">
                <a:solidFill>
                  <a:schemeClr val="bg1"/>
                </a:solidFill>
              </a:rPr>
              <a:t>spacing</a:t>
            </a:r>
            <a:endParaRPr lang="sk-SK" dirty="0"/>
          </a:p>
        </p:txBody>
      </p:sp>
    </p:spTree>
    <p:extLst>
      <p:ext uri="{BB962C8B-B14F-4D97-AF65-F5344CB8AC3E}">
        <p14:creationId xmlns:p14="http://schemas.microsoft.com/office/powerpoint/2010/main" val="18562956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3854174"/>
            <a:ext cx="5047214" cy="2809616"/>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 name="Nadpis 2"/>
          <p:cNvSpPr>
            <a:spLocks noGrp="1"/>
          </p:cNvSpPr>
          <p:nvPr>
            <p:ph type="title"/>
          </p:nvPr>
        </p:nvSpPr>
        <p:spPr/>
        <p:txBody>
          <a:bodyPr/>
          <a:lstStyle/>
          <a:p>
            <a:r>
              <a:rPr lang="sk-SK" sz="3000" dirty="0" err="1"/>
              <a:t>Dunserberg</a:t>
            </a:r>
            <a:r>
              <a:rPr lang="sk-SK" sz="3000" dirty="0"/>
              <a:t>, AUSTRIA</a:t>
            </a:r>
            <a:r>
              <a:rPr lang="sk-SK" sz="3000" dirty="0" smtClean="0"/>
              <a:t/>
            </a:r>
            <a:br>
              <a:rPr lang="sk-SK" sz="3000" dirty="0" smtClean="0"/>
            </a:br>
            <a:r>
              <a:rPr lang="sk-SK" sz="3000" dirty="0" smtClean="0"/>
              <a:t>AEROSCOUT+ TU VIENNA + UPJŠ</a:t>
            </a:r>
            <a:endParaRPr lang="sk-SK" sz="3000" dirty="0"/>
          </a:p>
        </p:txBody>
      </p:sp>
      <p:sp>
        <p:nvSpPr>
          <p:cNvPr id="7" name="BlokTextu 6"/>
          <p:cNvSpPr txBox="1"/>
          <p:nvPr/>
        </p:nvSpPr>
        <p:spPr>
          <a:xfrm>
            <a:off x="381000" y="1726015"/>
            <a:ext cx="527372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sk-SK" dirty="0" err="1" smtClean="0">
                <a:solidFill>
                  <a:schemeClr val="tx2"/>
                </a:solidFill>
                <a:latin typeface="+mn-lt"/>
              </a:rPr>
              <a:t>Alpine</a:t>
            </a:r>
            <a:r>
              <a:rPr lang="sk-SK" dirty="0" smtClean="0">
                <a:solidFill>
                  <a:schemeClr val="tx2"/>
                </a:solidFill>
                <a:latin typeface="+mn-lt"/>
              </a:rPr>
              <a:t> </a:t>
            </a:r>
            <a:r>
              <a:rPr lang="sk-SK" dirty="0" err="1" smtClean="0">
                <a:solidFill>
                  <a:schemeClr val="tx2"/>
                </a:solidFill>
                <a:latin typeface="+mn-lt"/>
              </a:rPr>
              <a:t>forest</a:t>
            </a:r>
            <a:r>
              <a:rPr lang="sk-SK" dirty="0" smtClean="0">
                <a:solidFill>
                  <a:schemeClr val="tx2"/>
                </a:solidFill>
                <a:latin typeface="+mn-lt"/>
              </a:rPr>
              <a:t> on a </a:t>
            </a:r>
            <a:r>
              <a:rPr lang="sk-SK" dirty="0" err="1" smtClean="0">
                <a:solidFill>
                  <a:schemeClr val="tx2"/>
                </a:solidFill>
                <a:latin typeface="+mn-lt"/>
              </a:rPr>
              <a:t>steep</a:t>
            </a:r>
            <a:r>
              <a:rPr lang="sk-SK" dirty="0" smtClean="0">
                <a:solidFill>
                  <a:schemeClr val="tx2"/>
                </a:solidFill>
                <a:latin typeface="+mn-lt"/>
              </a:rPr>
              <a:t> slope, </a:t>
            </a:r>
            <a:r>
              <a:rPr lang="sk-SK" dirty="0" err="1" smtClean="0">
                <a:solidFill>
                  <a:schemeClr val="tx2"/>
                </a:solidFill>
                <a:latin typeface="+mn-lt"/>
              </a:rPr>
              <a:t>subject</a:t>
            </a:r>
            <a:r>
              <a:rPr lang="sk-SK" dirty="0" smtClean="0">
                <a:solidFill>
                  <a:schemeClr val="tx2"/>
                </a:solidFill>
                <a:latin typeface="+mn-lt"/>
              </a:rPr>
              <a:t> to </a:t>
            </a:r>
            <a:r>
              <a:rPr lang="sk-SK" dirty="0" err="1" smtClean="0">
                <a:solidFill>
                  <a:schemeClr val="tx2"/>
                </a:solidFill>
                <a:latin typeface="+mn-lt"/>
              </a:rPr>
              <a:t>landsliding</a:t>
            </a:r>
            <a:endParaRPr lang="sk-SK" dirty="0">
              <a:solidFill>
                <a:schemeClr val="tx2"/>
              </a:solidFill>
              <a:latin typeface="+mn-lt"/>
            </a:endParaRPr>
          </a:p>
        </p:txBody>
      </p:sp>
      <p:sp>
        <p:nvSpPr>
          <p:cNvPr id="4" name="Obdĺžnik 3"/>
          <p:cNvSpPr/>
          <p:nvPr/>
        </p:nvSpPr>
        <p:spPr>
          <a:xfrm>
            <a:off x="219532" y="5805264"/>
            <a:ext cx="3672408" cy="577081"/>
          </a:xfrm>
          <a:prstGeom prst="rect">
            <a:avLst/>
          </a:prstGeom>
        </p:spPr>
        <p:txBody>
          <a:bodyPr wrap="square">
            <a:spAutoFit/>
          </a:bodyPr>
          <a:lstStyle/>
          <a:p>
            <a:r>
              <a:rPr lang="sk-SK" sz="1050" dirty="0">
                <a:latin typeface="+mn-lt"/>
                <a:hlinkClick r:id="rId3"/>
              </a:rPr>
              <a:t>https://</a:t>
            </a:r>
            <a:r>
              <a:rPr lang="sk-SK" sz="1050" dirty="0" smtClean="0">
                <a:latin typeface="+mn-lt"/>
                <a:hlinkClick r:id="rId3"/>
              </a:rPr>
              <a:t>geografia.science.upjs.sk/index.php/19-zo-zivota-ustavu/405-bezpilotnou-helikopterou-sme-mapovali-alpske-svahy-v-rakusku</a:t>
            </a:r>
            <a:r>
              <a:rPr lang="sk-SK" sz="1050" dirty="0" smtClean="0">
                <a:latin typeface="+mn-lt"/>
              </a:rPr>
              <a:t> </a:t>
            </a:r>
            <a:endParaRPr lang="sk-SK" sz="1050" dirty="0">
              <a:latin typeface="+mn-lt"/>
            </a:endParaRPr>
          </a:p>
        </p:txBody>
      </p:sp>
      <p:pic>
        <p:nvPicPr>
          <p:cNvPr id="9" name="Obrázo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240434"/>
            <a:ext cx="4519706" cy="2882568"/>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1" name="Obrázok 10"/>
          <p:cNvPicPr>
            <a:picLocks noChangeAspect="1"/>
          </p:cNvPicPr>
          <p:nvPr/>
        </p:nvPicPr>
        <p:blipFill rotWithShape="1">
          <a:blip r:embed="rId5"/>
          <a:srcRect t="2936" b="14866"/>
          <a:stretch/>
        </p:blipFill>
        <p:spPr>
          <a:xfrm>
            <a:off x="5825324" y="1726015"/>
            <a:ext cx="3145818" cy="2016224"/>
          </a:xfrm>
          <a:prstGeom prst="rect">
            <a:avLst/>
          </a:prstGeom>
        </p:spPr>
      </p:pic>
    </p:spTree>
    <p:extLst>
      <p:ext uri="{BB962C8B-B14F-4D97-AF65-F5344CB8AC3E}">
        <p14:creationId xmlns:p14="http://schemas.microsoft.com/office/powerpoint/2010/main" val="393603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rotWithShape="1">
          <a:blip r:embed="rId2"/>
          <a:srcRect l="13861" t="13027" r="15101" b="4756"/>
          <a:stretch/>
        </p:blipFill>
        <p:spPr>
          <a:xfrm>
            <a:off x="179512" y="2513977"/>
            <a:ext cx="4194975" cy="3785711"/>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 name="Nadpis 2"/>
          <p:cNvSpPr>
            <a:spLocks noGrp="1"/>
          </p:cNvSpPr>
          <p:nvPr>
            <p:ph type="title"/>
          </p:nvPr>
        </p:nvSpPr>
        <p:spPr/>
        <p:txBody>
          <a:bodyPr/>
          <a:lstStyle/>
          <a:p>
            <a:r>
              <a:rPr lang="sk-SK" sz="3000" dirty="0" err="1"/>
              <a:t>Dunserberg</a:t>
            </a:r>
            <a:r>
              <a:rPr lang="sk-SK" sz="3000" dirty="0"/>
              <a:t>, AUSTRIA</a:t>
            </a:r>
            <a:r>
              <a:rPr lang="sk-SK" sz="3000" dirty="0" smtClean="0"/>
              <a:t/>
            </a:r>
            <a:br>
              <a:rPr lang="sk-SK" sz="3000" dirty="0" smtClean="0"/>
            </a:br>
            <a:r>
              <a:rPr lang="sk-SK" sz="3000" dirty="0" smtClean="0"/>
              <a:t>AEROSCOUT+ TU VIENNA + UPJŠ</a:t>
            </a:r>
            <a:endParaRPr lang="sk-SK" sz="3000" dirty="0"/>
          </a:p>
        </p:txBody>
      </p:sp>
      <p:sp>
        <p:nvSpPr>
          <p:cNvPr id="7" name="BlokTextu 6"/>
          <p:cNvSpPr txBox="1"/>
          <p:nvPr/>
        </p:nvSpPr>
        <p:spPr>
          <a:xfrm>
            <a:off x="381000" y="1726015"/>
            <a:ext cx="527372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sk-SK" dirty="0" err="1" smtClean="0">
                <a:solidFill>
                  <a:schemeClr val="tx2"/>
                </a:solidFill>
                <a:latin typeface="+mn-lt"/>
              </a:rPr>
              <a:t>Alpine</a:t>
            </a:r>
            <a:r>
              <a:rPr lang="sk-SK" dirty="0" smtClean="0">
                <a:solidFill>
                  <a:schemeClr val="tx2"/>
                </a:solidFill>
                <a:latin typeface="+mn-lt"/>
              </a:rPr>
              <a:t> </a:t>
            </a:r>
            <a:r>
              <a:rPr lang="sk-SK" dirty="0" err="1" smtClean="0">
                <a:solidFill>
                  <a:schemeClr val="tx2"/>
                </a:solidFill>
                <a:latin typeface="+mn-lt"/>
              </a:rPr>
              <a:t>forest</a:t>
            </a:r>
            <a:r>
              <a:rPr lang="sk-SK" dirty="0" smtClean="0">
                <a:solidFill>
                  <a:schemeClr val="tx2"/>
                </a:solidFill>
                <a:latin typeface="+mn-lt"/>
              </a:rPr>
              <a:t> on a </a:t>
            </a:r>
            <a:r>
              <a:rPr lang="sk-SK" dirty="0" err="1" smtClean="0">
                <a:solidFill>
                  <a:schemeClr val="tx2"/>
                </a:solidFill>
                <a:latin typeface="+mn-lt"/>
              </a:rPr>
              <a:t>steep</a:t>
            </a:r>
            <a:r>
              <a:rPr lang="sk-SK" dirty="0" smtClean="0">
                <a:solidFill>
                  <a:schemeClr val="tx2"/>
                </a:solidFill>
                <a:latin typeface="+mn-lt"/>
              </a:rPr>
              <a:t> slope, </a:t>
            </a:r>
            <a:r>
              <a:rPr lang="sk-SK" dirty="0" err="1" smtClean="0">
                <a:solidFill>
                  <a:schemeClr val="tx2"/>
                </a:solidFill>
                <a:latin typeface="+mn-lt"/>
              </a:rPr>
              <a:t>subject</a:t>
            </a:r>
            <a:r>
              <a:rPr lang="sk-SK" dirty="0" smtClean="0">
                <a:solidFill>
                  <a:schemeClr val="tx2"/>
                </a:solidFill>
                <a:latin typeface="+mn-lt"/>
              </a:rPr>
              <a:t> to </a:t>
            </a:r>
            <a:r>
              <a:rPr lang="sk-SK" dirty="0" err="1" smtClean="0">
                <a:solidFill>
                  <a:schemeClr val="tx2"/>
                </a:solidFill>
                <a:latin typeface="+mn-lt"/>
              </a:rPr>
              <a:t>landsliding</a:t>
            </a:r>
            <a:endParaRPr lang="sk-SK" dirty="0">
              <a:solidFill>
                <a:schemeClr val="tx2"/>
              </a:solidFill>
              <a:latin typeface="+mn-lt"/>
            </a:endParaRPr>
          </a:p>
        </p:txBody>
      </p:sp>
      <p:sp>
        <p:nvSpPr>
          <p:cNvPr id="10" name="Obdĺžnik 9"/>
          <p:cNvSpPr/>
          <p:nvPr/>
        </p:nvSpPr>
        <p:spPr>
          <a:xfrm>
            <a:off x="381000" y="5229200"/>
            <a:ext cx="3059230" cy="646331"/>
          </a:xfrm>
          <a:prstGeom prst="rect">
            <a:avLst/>
          </a:prstGeom>
        </p:spPr>
        <p:txBody>
          <a:bodyPr wrap="square">
            <a:spAutoFit/>
          </a:bodyPr>
          <a:lstStyle/>
          <a:p>
            <a:r>
              <a:rPr lang="sk-SK" dirty="0" err="1" smtClean="0">
                <a:latin typeface="+mn-lt"/>
              </a:rPr>
              <a:t>ca</a:t>
            </a:r>
            <a:r>
              <a:rPr lang="sk-SK" dirty="0" smtClean="0">
                <a:latin typeface="+mn-lt"/>
              </a:rPr>
              <a:t>. 400 </a:t>
            </a:r>
            <a:r>
              <a:rPr lang="sk-SK" dirty="0" err="1" smtClean="0">
                <a:latin typeface="+mn-lt"/>
              </a:rPr>
              <a:t>points</a:t>
            </a:r>
            <a:r>
              <a:rPr lang="sk-SK" dirty="0" smtClean="0">
                <a:latin typeface="+mn-lt"/>
              </a:rPr>
              <a:t>/ </a:t>
            </a:r>
            <a:r>
              <a:rPr lang="sk-SK" dirty="0" err="1" smtClean="0">
                <a:latin typeface="+mn-lt"/>
              </a:rPr>
              <a:t>sq</a:t>
            </a:r>
            <a:r>
              <a:rPr lang="sk-SK" dirty="0" smtClean="0">
                <a:latin typeface="+mn-lt"/>
              </a:rPr>
              <a:t>. m</a:t>
            </a:r>
          </a:p>
          <a:p>
            <a:r>
              <a:rPr lang="sk-SK" dirty="0" err="1" smtClean="0">
                <a:latin typeface="+mn-lt"/>
              </a:rPr>
              <a:t>ca</a:t>
            </a:r>
            <a:r>
              <a:rPr lang="sk-SK" dirty="0" smtClean="0">
                <a:latin typeface="+mn-lt"/>
              </a:rPr>
              <a:t>. 5 cm </a:t>
            </a:r>
            <a:r>
              <a:rPr lang="sk-SK" dirty="0" err="1" smtClean="0">
                <a:latin typeface="+mn-lt"/>
              </a:rPr>
              <a:t>spacing</a:t>
            </a:r>
            <a:endParaRPr lang="sk-SK" dirty="0">
              <a:latin typeface="+mn-lt"/>
            </a:endParaRPr>
          </a:p>
        </p:txBody>
      </p:sp>
      <p:pic>
        <p:nvPicPr>
          <p:cNvPr id="5" name="Obrázok 4"/>
          <p:cNvPicPr>
            <a:picLocks noChangeAspect="1"/>
          </p:cNvPicPr>
          <p:nvPr/>
        </p:nvPicPr>
        <p:blipFill rotWithShape="1">
          <a:blip r:embed="rId3"/>
          <a:srcRect l="12066" t="16018" r="15164" b="6209"/>
          <a:stretch/>
        </p:blipFill>
        <p:spPr>
          <a:xfrm>
            <a:off x="4499992" y="2529272"/>
            <a:ext cx="4449648" cy="3770416"/>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76262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a:xfrm>
            <a:off x="251520" y="1686396"/>
            <a:ext cx="8583488" cy="4406900"/>
          </a:xfrm>
        </p:spPr>
        <p:txBody>
          <a:bodyPr/>
          <a:lstStyle/>
          <a:p>
            <a:r>
              <a:rPr lang="sk-SK" dirty="0" err="1" smtClean="0"/>
              <a:t>Airport</a:t>
            </a:r>
            <a:r>
              <a:rPr lang="sk-SK" dirty="0" smtClean="0"/>
              <a:t> in </a:t>
            </a:r>
            <a:r>
              <a:rPr lang="sk-SK" dirty="0" err="1" smtClean="0"/>
              <a:t>Alpnachstadt</a:t>
            </a:r>
            <a:r>
              <a:rPr lang="sk-SK" dirty="0" smtClean="0"/>
              <a:t>, CH</a:t>
            </a:r>
          </a:p>
        </p:txBody>
      </p:sp>
      <p:sp>
        <p:nvSpPr>
          <p:cNvPr id="3" name="Nadpis 2"/>
          <p:cNvSpPr>
            <a:spLocks noGrp="1"/>
          </p:cNvSpPr>
          <p:nvPr>
            <p:ph type="title"/>
          </p:nvPr>
        </p:nvSpPr>
        <p:spPr>
          <a:xfrm>
            <a:off x="251520" y="355601"/>
            <a:ext cx="8712968" cy="1054100"/>
          </a:xfrm>
        </p:spPr>
        <p:txBody>
          <a:bodyPr/>
          <a:lstStyle/>
          <a:p>
            <a:pPr algn="l"/>
            <a:r>
              <a:rPr lang="sk-SK" dirty="0" smtClean="0"/>
              <a:t>LIDAR </a:t>
            </a:r>
            <a:r>
              <a:rPr lang="sk-SK" dirty="0" err="1" smtClean="0"/>
              <a:t>missions</a:t>
            </a:r>
            <a:r>
              <a:rPr lang="sk-SK" dirty="0" smtClean="0"/>
              <a:t>: </a:t>
            </a:r>
            <a:r>
              <a:rPr lang="sk-SK" sz="2400" dirty="0" err="1"/>
              <a:t>Airport</a:t>
            </a:r>
            <a:r>
              <a:rPr lang="sk-SK" sz="2400" dirty="0"/>
              <a:t> in </a:t>
            </a:r>
            <a:r>
              <a:rPr lang="sk-SK" sz="2400" dirty="0" err="1"/>
              <a:t>Alpnachstadt</a:t>
            </a:r>
            <a:r>
              <a:rPr lang="sk-SK" sz="2400" dirty="0"/>
              <a:t>, </a:t>
            </a:r>
            <a:r>
              <a:rPr lang="sk-SK" sz="2400" dirty="0" smtClean="0"/>
              <a:t>CH</a:t>
            </a:r>
            <a:endParaRPr lang="sk-SK"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427985" y="2135316"/>
            <a:ext cx="4488154" cy="3203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Zástupný symbol obsahu 4"/>
          <p:cNvGraphicFramePr>
            <a:graphicFrameLocks/>
          </p:cNvGraphicFramePr>
          <p:nvPr>
            <p:extLst/>
          </p:nvPr>
        </p:nvGraphicFramePr>
        <p:xfrm>
          <a:off x="251520" y="2132856"/>
          <a:ext cx="4662535" cy="3206095"/>
        </p:xfrm>
        <a:graphic>
          <a:graphicData uri="http://schemas.openxmlformats.org/drawingml/2006/table">
            <a:tbl>
              <a:tblPr firstCol="1" bandRow="1">
                <a:tableStyleId>{5C22544A-7EE6-4342-B048-85BDC9FD1C3A}</a:tableStyleId>
              </a:tblPr>
              <a:tblGrid>
                <a:gridCol w="2646311">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tblGrid>
              <a:tr h="312035">
                <a:tc>
                  <a:txBody>
                    <a:bodyPr/>
                    <a:lstStyle/>
                    <a:p>
                      <a:pPr algn="l">
                        <a:spcAft>
                          <a:spcPts val="0"/>
                        </a:spcAft>
                      </a:pPr>
                      <a:r>
                        <a:rPr lang="en-GB" sz="1800" b="0" dirty="0">
                          <a:effectLst/>
                          <a:latin typeface="+mn-lt"/>
                        </a:rPr>
                        <a:t>Flying height</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800" b="0">
                          <a:effectLst/>
                          <a:latin typeface="+mn-lt"/>
                        </a:rPr>
                        <a:t>30 m</a:t>
                      </a:r>
                      <a:endParaRPr lang="sk-SK" sz="1800" b="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12035">
                <a:tc>
                  <a:txBody>
                    <a:bodyPr/>
                    <a:lstStyle/>
                    <a:p>
                      <a:pPr algn="l">
                        <a:spcAft>
                          <a:spcPts val="0"/>
                        </a:spcAft>
                      </a:pPr>
                      <a:r>
                        <a:rPr lang="en-GB" sz="1800" b="0">
                          <a:effectLst/>
                          <a:latin typeface="+mn-lt"/>
                        </a:rPr>
                        <a:t>Area</a:t>
                      </a:r>
                      <a:endParaRPr lang="sk-SK" sz="1800" b="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800" b="0" dirty="0">
                          <a:effectLst/>
                          <a:latin typeface="+mn-lt"/>
                        </a:rPr>
                        <a:t>2 ha</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12035">
                <a:tc>
                  <a:txBody>
                    <a:bodyPr/>
                    <a:lstStyle/>
                    <a:p>
                      <a:pPr algn="l">
                        <a:spcAft>
                          <a:spcPts val="0"/>
                        </a:spcAft>
                      </a:pPr>
                      <a:r>
                        <a:rPr lang="sk-SK" sz="1800" b="0" dirty="0" smtClean="0">
                          <a:effectLst/>
                          <a:latin typeface="+mn-lt"/>
                        </a:rPr>
                        <a:t>Laser s</a:t>
                      </a:r>
                      <a:r>
                        <a:rPr lang="en-GB" sz="1800" b="0" dirty="0" smtClean="0">
                          <a:effectLst/>
                          <a:latin typeface="+mn-lt"/>
                        </a:rPr>
                        <a:t>canning </a:t>
                      </a:r>
                      <a:r>
                        <a:rPr lang="en-GB" sz="1800" b="0" dirty="0">
                          <a:effectLst/>
                          <a:latin typeface="+mn-lt"/>
                        </a:rPr>
                        <a:t>rate</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800" b="0" dirty="0">
                          <a:effectLst/>
                          <a:latin typeface="+mn-lt"/>
                        </a:rPr>
                        <a:t>550 kHz</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12035">
                <a:tc>
                  <a:txBody>
                    <a:bodyPr/>
                    <a:lstStyle/>
                    <a:p>
                      <a:pPr algn="l">
                        <a:spcAft>
                          <a:spcPts val="0"/>
                        </a:spcAft>
                      </a:pPr>
                      <a:r>
                        <a:rPr lang="sk-SK" sz="1800" b="0" dirty="0" err="1" smtClean="0">
                          <a:effectLst/>
                          <a:latin typeface="+mn-lt"/>
                        </a:rPr>
                        <a:t>Lidar</a:t>
                      </a:r>
                      <a:r>
                        <a:rPr lang="sk-SK" sz="1800" b="0" dirty="0" smtClean="0">
                          <a:effectLst/>
                          <a:latin typeface="+mn-lt"/>
                        </a:rPr>
                        <a:t> p</a:t>
                      </a:r>
                      <a:r>
                        <a:rPr lang="en-GB" sz="1800" b="0" dirty="0" err="1" smtClean="0">
                          <a:effectLst/>
                          <a:latin typeface="+mn-lt"/>
                        </a:rPr>
                        <a:t>oint</a:t>
                      </a:r>
                      <a:r>
                        <a:rPr lang="en-GB" sz="1800" b="0" dirty="0" smtClean="0">
                          <a:effectLst/>
                          <a:latin typeface="+mn-lt"/>
                        </a:rPr>
                        <a:t> </a:t>
                      </a:r>
                      <a:r>
                        <a:rPr lang="en-GB" sz="1800" b="0" dirty="0">
                          <a:effectLst/>
                          <a:latin typeface="+mn-lt"/>
                        </a:rPr>
                        <a:t>density</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800" b="0" dirty="0" smtClean="0">
                          <a:effectLst/>
                          <a:latin typeface="+mn-lt"/>
                        </a:rPr>
                        <a:t>1</a:t>
                      </a:r>
                      <a:r>
                        <a:rPr lang="sk-SK" sz="1800" b="0" dirty="0" smtClean="0">
                          <a:effectLst/>
                          <a:latin typeface="+mn-lt"/>
                        </a:rPr>
                        <a:t>,</a:t>
                      </a:r>
                      <a:r>
                        <a:rPr lang="en-GB" sz="1800" b="0" dirty="0" smtClean="0">
                          <a:effectLst/>
                          <a:latin typeface="+mn-lt"/>
                        </a:rPr>
                        <a:t>111 </a:t>
                      </a:r>
                      <a:r>
                        <a:rPr lang="en-GB" sz="1800" b="0" dirty="0">
                          <a:effectLst/>
                          <a:latin typeface="+mn-lt"/>
                        </a:rPr>
                        <a:t>points/ m</a:t>
                      </a:r>
                      <a:r>
                        <a:rPr lang="en-GB" sz="1800" b="0" baseline="30000" dirty="0">
                          <a:effectLst/>
                          <a:latin typeface="+mn-lt"/>
                        </a:rPr>
                        <a:t>2</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12035">
                <a:tc>
                  <a:txBody>
                    <a:bodyPr/>
                    <a:lstStyle/>
                    <a:p>
                      <a:pPr algn="l">
                        <a:spcAft>
                          <a:spcPts val="0"/>
                        </a:spcAft>
                      </a:pPr>
                      <a:r>
                        <a:rPr lang="sk-SK" sz="1800" b="0" dirty="0" err="1" smtClean="0">
                          <a:effectLst/>
                          <a:latin typeface="+mn-lt"/>
                        </a:rPr>
                        <a:t>Photo</a:t>
                      </a:r>
                      <a:r>
                        <a:rPr lang="sk-SK" sz="1800" b="0" dirty="0" smtClean="0">
                          <a:effectLst/>
                          <a:latin typeface="+mn-lt"/>
                        </a:rPr>
                        <a:t> </a:t>
                      </a:r>
                      <a:r>
                        <a:rPr lang="sk-SK" sz="1800" b="0" dirty="0" err="1" smtClean="0">
                          <a:effectLst/>
                          <a:latin typeface="+mn-lt"/>
                        </a:rPr>
                        <a:t>camera</a:t>
                      </a:r>
                      <a:r>
                        <a:rPr lang="sk-SK" sz="1800" b="0" dirty="0" smtClean="0">
                          <a:effectLst/>
                          <a:latin typeface="+mn-lt"/>
                        </a:rPr>
                        <a:t> e</a:t>
                      </a:r>
                      <a:r>
                        <a:rPr lang="en-GB" sz="1800" b="0" dirty="0" err="1" smtClean="0">
                          <a:effectLst/>
                          <a:latin typeface="+mn-lt"/>
                        </a:rPr>
                        <a:t>xposure</a:t>
                      </a:r>
                      <a:r>
                        <a:rPr lang="en-GB" sz="1800" b="0" dirty="0" smtClean="0">
                          <a:effectLst/>
                          <a:latin typeface="+mn-lt"/>
                        </a:rPr>
                        <a:t> </a:t>
                      </a:r>
                      <a:r>
                        <a:rPr lang="en-GB" sz="1800" b="0" dirty="0">
                          <a:effectLst/>
                          <a:latin typeface="+mn-lt"/>
                        </a:rPr>
                        <a:t>station baseline</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800" b="0" dirty="0">
                          <a:effectLst/>
                          <a:latin typeface="+mn-lt"/>
                        </a:rPr>
                        <a:t>8 m</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12035">
                <a:tc>
                  <a:txBody>
                    <a:bodyPr/>
                    <a:lstStyle/>
                    <a:p>
                      <a:pPr algn="l">
                        <a:spcAft>
                          <a:spcPts val="0"/>
                        </a:spcAft>
                      </a:pPr>
                      <a:r>
                        <a:rPr lang="sk-SK" sz="1800" b="0" dirty="0" err="1" smtClean="0">
                          <a:effectLst/>
                          <a:latin typeface="+mn-lt"/>
                          <a:ea typeface="Times New Roman" panose="02020603050405020304" pitchFamily="18" charset="0"/>
                          <a:cs typeface="Times New Roman" panose="02020603050405020304" pitchFamily="18" charset="0"/>
                        </a:rPr>
                        <a:t>Flight</a:t>
                      </a:r>
                      <a:r>
                        <a:rPr lang="sk-SK" sz="1800" b="0" baseline="0" dirty="0" smtClean="0">
                          <a:effectLst/>
                          <a:latin typeface="+mn-lt"/>
                          <a:ea typeface="Times New Roman" panose="02020603050405020304" pitchFamily="18" charset="0"/>
                          <a:cs typeface="Times New Roman" panose="02020603050405020304" pitchFamily="18" charset="0"/>
                        </a:rPr>
                        <a:t> </a:t>
                      </a:r>
                      <a:r>
                        <a:rPr lang="sk-SK" sz="1800" b="0" baseline="0" dirty="0" err="1" smtClean="0">
                          <a:effectLst/>
                          <a:latin typeface="+mn-lt"/>
                          <a:ea typeface="Times New Roman" panose="02020603050405020304" pitchFamily="18" charset="0"/>
                          <a:cs typeface="Times New Roman" panose="02020603050405020304" pitchFamily="18" charset="0"/>
                        </a:rPr>
                        <a:t>line</a:t>
                      </a:r>
                      <a:r>
                        <a:rPr lang="sk-SK" sz="1800" b="0" baseline="0" dirty="0" smtClean="0">
                          <a:effectLst/>
                          <a:latin typeface="+mn-lt"/>
                          <a:ea typeface="Times New Roman" panose="02020603050405020304" pitchFamily="18" charset="0"/>
                          <a:cs typeface="Times New Roman" panose="02020603050405020304" pitchFamily="18" charset="0"/>
                        </a:rPr>
                        <a:t> </a:t>
                      </a:r>
                      <a:r>
                        <a:rPr lang="sk-SK" sz="1800" b="0" baseline="0" dirty="0" err="1" smtClean="0">
                          <a:effectLst/>
                          <a:latin typeface="+mn-lt"/>
                          <a:ea typeface="Times New Roman" panose="02020603050405020304" pitchFamily="18" charset="0"/>
                          <a:cs typeface="Times New Roman" panose="02020603050405020304" pitchFamily="18" charset="0"/>
                        </a:rPr>
                        <a:t>accuracy</a:t>
                      </a:r>
                      <a:r>
                        <a:rPr lang="sk-SK" sz="1800" b="0" baseline="0" dirty="0" smtClean="0">
                          <a:effectLst/>
                          <a:latin typeface="+mn-lt"/>
                          <a:ea typeface="Times New Roman" panose="02020603050405020304" pitchFamily="18" charset="0"/>
                          <a:cs typeface="Times New Roman" panose="02020603050405020304" pitchFamily="18" charset="0"/>
                        </a:rPr>
                        <a:t> </a:t>
                      </a:r>
                      <a:r>
                        <a:rPr lang="sk-SK" sz="1800" b="0" baseline="0" dirty="0" err="1" smtClean="0">
                          <a:effectLst/>
                          <a:latin typeface="+mn-lt"/>
                          <a:ea typeface="Times New Roman" panose="02020603050405020304" pitchFamily="18" charset="0"/>
                          <a:cs typeface="Times New Roman" panose="02020603050405020304" pitchFamily="18" charset="0"/>
                        </a:rPr>
                        <a:t>post-proccesed</a:t>
                      </a:r>
                      <a:r>
                        <a:rPr lang="sk-SK" sz="1800" b="0" baseline="0" dirty="0" smtClean="0">
                          <a:effectLst/>
                          <a:latin typeface="+mn-lt"/>
                          <a:ea typeface="Times New Roman" panose="02020603050405020304" pitchFamily="18" charset="0"/>
                          <a:cs typeface="Times New Roman" panose="02020603050405020304" pitchFamily="18" charset="0"/>
                        </a:rPr>
                        <a:t> (XY/Z)</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sk-SK" sz="1800" b="0" dirty="0" smtClean="0">
                          <a:effectLst/>
                          <a:latin typeface="+mn-lt"/>
                          <a:ea typeface="Times New Roman" panose="02020603050405020304" pitchFamily="18" charset="0"/>
                          <a:cs typeface="Times New Roman" panose="02020603050405020304" pitchFamily="18" charset="0"/>
                        </a:rPr>
                        <a:t>0.02</a:t>
                      </a:r>
                      <a:r>
                        <a:rPr lang="sk-SK" sz="1800" b="0" baseline="0" dirty="0" smtClean="0">
                          <a:effectLst/>
                          <a:latin typeface="+mn-lt"/>
                          <a:ea typeface="Times New Roman" panose="02020603050405020304" pitchFamily="18" charset="0"/>
                          <a:cs typeface="Times New Roman" panose="02020603050405020304" pitchFamily="18" charset="0"/>
                        </a:rPr>
                        <a:t> m / 0.025 m</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12035">
                <a:tc>
                  <a:txBody>
                    <a:bodyPr/>
                    <a:lstStyle/>
                    <a:p>
                      <a:pPr algn="l">
                        <a:spcAft>
                          <a:spcPts val="0"/>
                        </a:spcAft>
                      </a:pPr>
                      <a:r>
                        <a:rPr lang="sk-SK" sz="1800" b="0" dirty="0" err="1" smtClean="0">
                          <a:effectLst/>
                          <a:latin typeface="+mn-lt"/>
                          <a:ea typeface="Times New Roman" panose="02020603050405020304" pitchFamily="18" charset="0"/>
                          <a:cs typeface="Times New Roman" panose="02020603050405020304" pitchFamily="18" charset="0"/>
                        </a:rPr>
                        <a:t>Orientation</a:t>
                      </a:r>
                      <a:r>
                        <a:rPr lang="sk-SK" sz="1800" b="0" dirty="0" smtClean="0">
                          <a:effectLst/>
                          <a:latin typeface="+mn-lt"/>
                          <a:ea typeface="Times New Roman" panose="02020603050405020304" pitchFamily="18" charset="0"/>
                          <a:cs typeface="Times New Roman" panose="02020603050405020304" pitchFamily="18" charset="0"/>
                        </a:rPr>
                        <a:t> </a:t>
                      </a:r>
                      <a:r>
                        <a:rPr lang="sk-SK" sz="1800" b="0" dirty="0" err="1" smtClean="0">
                          <a:effectLst/>
                          <a:latin typeface="+mn-lt"/>
                          <a:ea typeface="Times New Roman" panose="02020603050405020304" pitchFamily="18" charset="0"/>
                          <a:cs typeface="Times New Roman" panose="02020603050405020304" pitchFamily="18" charset="0"/>
                        </a:rPr>
                        <a:t>acc</a:t>
                      </a:r>
                      <a:r>
                        <a:rPr lang="sk-SK" sz="1800" b="0" dirty="0" smtClean="0">
                          <a:effectLst/>
                          <a:latin typeface="+mn-lt"/>
                          <a:ea typeface="Times New Roman" panose="02020603050405020304" pitchFamily="18" charset="0"/>
                          <a:cs typeface="Times New Roman" panose="02020603050405020304" pitchFamily="18" charset="0"/>
                        </a:rPr>
                        <a:t>. </a:t>
                      </a:r>
                      <a:r>
                        <a:rPr lang="sk-SK" sz="1800" b="0" baseline="0" dirty="0" err="1" smtClean="0">
                          <a:effectLst/>
                          <a:latin typeface="+mn-lt"/>
                          <a:ea typeface="Times New Roman" panose="02020603050405020304" pitchFamily="18" charset="0"/>
                          <a:cs typeface="Times New Roman" panose="02020603050405020304" pitchFamily="18" charset="0"/>
                        </a:rPr>
                        <a:t>post-proccesed</a:t>
                      </a:r>
                      <a:r>
                        <a:rPr lang="sk-SK" sz="1800" b="0" baseline="0" dirty="0" smtClean="0">
                          <a:effectLst/>
                          <a:latin typeface="+mn-lt"/>
                          <a:ea typeface="Times New Roman" panose="02020603050405020304" pitchFamily="18" charset="0"/>
                          <a:cs typeface="Times New Roman" panose="02020603050405020304" pitchFamily="18" charset="0"/>
                        </a:rPr>
                        <a:t> </a:t>
                      </a:r>
                      <a:r>
                        <a:rPr lang="sk-SK" sz="1800" b="0" dirty="0" smtClean="0">
                          <a:effectLst/>
                          <a:latin typeface="+mn-lt"/>
                          <a:ea typeface="Times New Roman" panose="02020603050405020304" pitchFamily="18" charset="0"/>
                          <a:cs typeface="Times New Roman" panose="02020603050405020304" pitchFamily="18" charset="0"/>
                        </a:rPr>
                        <a:t>(roll/</a:t>
                      </a:r>
                      <a:r>
                        <a:rPr lang="sk-SK" sz="1800" b="0" dirty="0" err="1" smtClean="0">
                          <a:effectLst/>
                          <a:latin typeface="+mn-lt"/>
                          <a:ea typeface="Times New Roman" panose="02020603050405020304" pitchFamily="18" charset="0"/>
                          <a:cs typeface="Times New Roman" panose="02020603050405020304" pitchFamily="18" charset="0"/>
                        </a:rPr>
                        <a:t>pitch</a:t>
                      </a:r>
                      <a:r>
                        <a:rPr lang="sk-SK" sz="1800" b="0" dirty="0" smtClean="0">
                          <a:effectLst/>
                          <a:latin typeface="+mn-lt"/>
                          <a:ea typeface="Times New Roman" panose="02020603050405020304" pitchFamily="18" charset="0"/>
                          <a:cs typeface="Times New Roman" panose="02020603050405020304" pitchFamily="18" charset="0"/>
                        </a:rPr>
                        <a:t>/</a:t>
                      </a:r>
                      <a:r>
                        <a:rPr lang="sk-SK" sz="1800" b="0" dirty="0" err="1" smtClean="0">
                          <a:effectLst/>
                          <a:latin typeface="+mn-lt"/>
                          <a:ea typeface="Times New Roman" panose="02020603050405020304" pitchFamily="18" charset="0"/>
                          <a:cs typeface="Times New Roman" panose="02020603050405020304" pitchFamily="18" charset="0"/>
                        </a:rPr>
                        <a:t>yaw</a:t>
                      </a:r>
                      <a:r>
                        <a:rPr lang="sk-SK" sz="1800" b="0" dirty="0" smtClean="0">
                          <a:effectLst/>
                          <a:latin typeface="+mn-lt"/>
                          <a:ea typeface="Times New Roman" panose="02020603050405020304" pitchFamily="18" charset="0"/>
                          <a:cs typeface="Times New Roman" panose="02020603050405020304" pitchFamily="18" charset="0"/>
                        </a:rPr>
                        <a:t>)</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sk-SK" sz="1800" b="0" dirty="0" smtClean="0">
                          <a:effectLst/>
                          <a:latin typeface="+mn-lt"/>
                          <a:ea typeface="Times New Roman" panose="02020603050405020304" pitchFamily="18" charset="0"/>
                          <a:cs typeface="Times New Roman" panose="02020603050405020304" pitchFamily="18" charset="0"/>
                        </a:rPr>
                        <a:t>0.05°/0.05°/0.11°</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12035">
                <a:tc>
                  <a:txBody>
                    <a:bodyPr/>
                    <a:lstStyle/>
                    <a:p>
                      <a:pPr algn="l">
                        <a:spcAft>
                          <a:spcPts val="0"/>
                        </a:spcAft>
                      </a:pPr>
                      <a:r>
                        <a:rPr lang="sk-SK" sz="1800" b="0" dirty="0" err="1" smtClean="0">
                          <a:effectLst/>
                          <a:latin typeface="+mn-lt"/>
                          <a:ea typeface="Times New Roman" panose="02020603050405020304" pitchFamily="18" charset="0"/>
                          <a:cs typeface="Times New Roman" panose="02020603050405020304" pitchFamily="18" charset="0"/>
                        </a:rPr>
                        <a:t>Scan</a:t>
                      </a:r>
                      <a:r>
                        <a:rPr lang="sk-SK" sz="1800" b="0" dirty="0" smtClean="0">
                          <a:effectLst/>
                          <a:latin typeface="+mn-lt"/>
                          <a:ea typeface="Times New Roman" panose="02020603050405020304" pitchFamily="18" charset="0"/>
                          <a:cs typeface="Times New Roman" panose="02020603050405020304" pitchFamily="18" charset="0"/>
                        </a:rPr>
                        <a:t> </a:t>
                      </a:r>
                      <a:r>
                        <a:rPr lang="sk-SK" sz="1800" b="0" dirty="0" err="1" smtClean="0">
                          <a:effectLst/>
                          <a:latin typeface="+mn-lt"/>
                          <a:ea typeface="Times New Roman" panose="02020603050405020304" pitchFamily="18" charset="0"/>
                          <a:cs typeface="Times New Roman" panose="02020603050405020304" pitchFamily="18" charset="0"/>
                        </a:rPr>
                        <a:t>strip</a:t>
                      </a:r>
                      <a:r>
                        <a:rPr lang="sk-SK" sz="1800" b="0" dirty="0" smtClean="0">
                          <a:effectLst/>
                          <a:latin typeface="+mn-lt"/>
                          <a:ea typeface="Times New Roman" panose="02020603050405020304" pitchFamily="18" charset="0"/>
                          <a:cs typeface="Times New Roman" panose="02020603050405020304" pitchFamily="18" charset="0"/>
                        </a:rPr>
                        <a:t> </a:t>
                      </a:r>
                      <a:r>
                        <a:rPr lang="sk-SK" sz="1800" b="0" dirty="0" err="1" smtClean="0">
                          <a:effectLst/>
                          <a:latin typeface="+mn-lt"/>
                          <a:ea typeface="Times New Roman" panose="02020603050405020304" pitchFamily="18" charset="0"/>
                          <a:cs typeface="Times New Roman" panose="02020603050405020304" pitchFamily="18" charset="0"/>
                        </a:rPr>
                        <a:t>adjustment</a:t>
                      </a:r>
                      <a:r>
                        <a:rPr lang="sk-SK" sz="1800" b="0" dirty="0" smtClean="0">
                          <a:effectLst/>
                          <a:latin typeface="+mn-lt"/>
                          <a:ea typeface="Times New Roman" panose="02020603050405020304" pitchFamily="18" charset="0"/>
                          <a:cs typeface="Times New Roman" panose="02020603050405020304" pitchFamily="18" charset="0"/>
                        </a:rPr>
                        <a:t> (</a:t>
                      </a:r>
                      <a:r>
                        <a:rPr lang="sk-SK" sz="1800" b="0" dirty="0" err="1" smtClean="0">
                          <a:effectLst/>
                          <a:latin typeface="+mn-lt"/>
                          <a:ea typeface="Times New Roman" panose="02020603050405020304" pitchFamily="18" charset="0"/>
                          <a:cs typeface="Times New Roman" panose="02020603050405020304" pitchFamily="18" charset="0"/>
                        </a:rPr>
                        <a:t>sd</a:t>
                      </a:r>
                      <a:r>
                        <a:rPr lang="sk-SK" sz="1800" b="0" dirty="0" smtClean="0">
                          <a:effectLst/>
                          <a:latin typeface="+mn-lt"/>
                          <a:ea typeface="Times New Roman" panose="02020603050405020304" pitchFamily="18" charset="0"/>
                          <a:cs typeface="Times New Roman" panose="02020603050405020304" pitchFamily="18" charset="0"/>
                        </a:rPr>
                        <a:t>)</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sk-SK" sz="1800" b="0" dirty="0" smtClean="0">
                          <a:effectLst/>
                          <a:latin typeface="+mn-lt"/>
                          <a:ea typeface="Times New Roman" panose="02020603050405020304" pitchFamily="18" charset="0"/>
                          <a:cs typeface="Times New Roman" panose="02020603050405020304" pitchFamily="18" charset="0"/>
                        </a:rPr>
                        <a:t>0.05 m</a:t>
                      </a:r>
                      <a:endParaRPr lang="sk-SK" sz="18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cxnSp>
        <p:nvCxnSpPr>
          <p:cNvPr id="9" name="Rovná spojovacia šípka 8"/>
          <p:cNvCxnSpPr/>
          <p:nvPr/>
        </p:nvCxnSpPr>
        <p:spPr>
          <a:xfrm>
            <a:off x="7918433" y="2230580"/>
            <a:ext cx="720080"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BlokTextu 11"/>
          <p:cNvSpPr txBox="1"/>
          <p:nvPr/>
        </p:nvSpPr>
        <p:spPr>
          <a:xfrm>
            <a:off x="7973724" y="2230580"/>
            <a:ext cx="697627" cy="369332"/>
          </a:xfrm>
          <a:prstGeom prst="rect">
            <a:avLst/>
          </a:prstGeom>
          <a:noFill/>
          <a:ln>
            <a:noFill/>
          </a:ln>
        </p:spPr>
        <p:txBody>
          <a:bodyPr wrap="none" rtlCol="0">
            <a:spAutoFit/>
          </a:bodyPr>
          <a:lstStyle/>
          <a:p>
            <a:r>
              <a:rPr lang="sk-SK" dirty="0" smtClean="0">
                <a:solidFill>
                  <a:schemeClr val="bg1"/>
                </a:solidFill>
                <a:latin typeface="+mj-lt"/>
              </a:rPr>
              <a:t>30 m</a:t>
            </a:r>
            <a:endParaRPr lang="sk-SK" dirty="0">
              <a:solidFill>
                <a:schemeClr val="bg1"/>
              </a:solidFill>
              <a:latin typeface="+mj-lt"/>
            </a:endParaRPr>
          </a:p>
        </p:txBody>
      </p:sp>
      <p:pic>
        <p:nvPicPr>
          <p:cNvPr id="13" name="Obrázok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1520" y="5448485"/>
            <a:ext cx="8651711" cy="1098422"/>
          </a:xfrm>
          <a:prstGeom prst="rect">
            <a:avLst/>
          </a:prstGeom>
        </p:spPr>
      </p:pic>
      <p:sp>
        <p:nvSpPr>
          <p:cNvPr id="5" name="Obdĺžnik 4"/>
          <p:cNvSpPr/>
          <p:nvPr/>
        </p:nvSpPr>
        <p:spPr>
          <a:xfrm>
            <a:off x="6186055" y="4149080"/>
            <a:ext cx="1699504" cy="369332"/>
          </a:xfrm>
          <a:prstGeom prst="rect">
            <a:avLst/>
          </a:prstGeom>
        </p:spPr>
        <p:txBody>
          <a:bodyPr wrap="none">
            <a:spAutoFit/>
          </a:bodyPr>
          <a:lstStyle/>
          <a:p>
            <a:r>
              <a:rPr lang="sk-SK" dirty="0" err="1">
                <a:solidFill>
                  <a:schemeClr val="bg1"/>
                </a:solidFill>
                <a:latin typeface="+mn-lt"/>
              </a:rPr>
              <a:t>airplane</a:t>
            </a:r>
            <a:r>
              <a:rPr lang="sk-SK" dirty="0">
                <a:solidFill>
                  <a:schemeClr val="bg1"/>
                </a:solidFill>
                <a:latin typeface="+mn-lt"/>
              </a:rPr>
              <a:t> </a:t>
            </a:r>
            <a:r>
              <a:rPr lang="sk-SK" dirty="0" err="1">
                <a:solidFill>
                  <a:schemeClr val="bg1"/>
                </a:solidFill>
                <a:latin typeface="+mn-lt"/>
              </a:rPr>
              <a:t>hangar</a:t>
            </a:r>
            <a:endParaRPr lang="sk-SK" dirty="0">
              <a:solidFill>
                <a:schemeClr val="bg1"/>
              </a:solidFill>
              <a:latin typeface="+mn-lt"/>
            </a:endParaRPr>
          </a:p>
        </p:txBody>
      </p:sp>
      <p:cxnSp>
        <p:nvCxnSpPr>
          <p:cNvPr id="8" name="Rovná spojovacia šípka 7"/>
          <p:cNvCxnSpPr/>
          <p:nvPr/>
        </p:nvCxnSpPr>
        <p:spPr>
          <a:xfrm flipV="1">
            <a:off x="6876256" y="3737133"/>
            <a:ext cx="159551" cy="41194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Obdĺžnik 6"/>
          <p:cNvSpPr/>
          <p:nvPr/>
        </p:nvSpPr>
        <p:spPr>
          <a:xfrm>
            <a:off x="467544" y="5373216"/>
            <a:ext cx="3681008" cy="338554"/>
          </a:xfrm>
          <a:prstGeom prst="rect">
            <a:avLst/>
          </a:prstGeom>
        </p:spPr>
        <p:txBody>
          <a:bodyPr wrap="none">
            <a:spAutoFit/>
          </a:bodyPr>
          <a:lstStyle/>
          <a:p>
            <a:pPr>
              <a:spcAft>
                <a:spcPts val="0"/>
              </a:spcAft>
            </a:pPr>
            <a:r>
              <a:rPr lang="sk-SK" sz="1600" dirty="0" err="1">
                <a:solidFill>
                  <a:schemeClr val="accent1">
                    <a:lumMod val="75000"/>
                  </a:schemeClr>
                </a:solidFill>
                <a:latin typeface="+mn-lt"/>
                <a:ea typeface="Times New Roman" panose="02020603050405020304" pitchFamily="18" charset="0"/>
                <a:cs typeface="Times New Roman" panose="02020603050405020304" pitchFamily="18" charset="0"/>
              </a:rPr>
              <a:t>Flight</a:t>
            </a:r>
            <a:r>
              <a:rPr lang="sk-SK" sz="1600" dirty="0">
                <a:solidFill>
                  <a:schemeClr val="accent1">
                    <a:lumMod val="75000"/>
                  </a:schemeClr>
                </a:solidFill>
                <a:latin typeface="+mn-lt"/>
                <a:ea typeface="Times New Roman" panose="02020603050405020304" pitchFamily="18" charset="0"/>
                <a:cs typeface="Times New Roman" panose="02020603050405020304" pitchFamily="18" charset="0"/>
              </a:rPr>
              <a:t> </a:t>
            </a:r>
            <a:r>
              <a:rPr lang="sk-SK" sz="1600" dirty="0" err="1">
                <a:solidFill>
                  <a:schemeClr val="accent1">
                    <a:lumMod val="75000"/>
                  </a:schemeClr>
                </a:solidFill>
                <a:latin typeface="+mn-lt"/>
                <a:ea typeface="Times New Roman" panose="02020603050405020304" pitchFamily="18" charset="0"/>
                <a:cs typeface="Times New Roman" panose="02020603050405020304" pitchFamily="18" charset="0"/>
              </a:rPr>
              <a:t>line</a:t>
            </a:r>
            <a:r>
              <a:rPr lang="sk-SK" sz="1600" dirty="0">
                <a:solidFill>
                  <a:schemeClr val="accent1">
                    <a:lumMod val="75000"/>
                  </a:schemeClr>
                </a:solidFill>
                <a:latin typeface="+mn-lt"/>
                <a:ea typeface="Times New Roman" panose="02020603050405020304" pitchFamily="18" charset="0"/>
                <a:cs typeface="Times New Roman" panose="02020603050405020304" pitchFamily="18" charset="0"/>
              </a:rPr>
              <a:t> </a:t>
            </a:r>
            <a:r>
              <a:rPr lang="sk-SK" sz="1600" dirty="0" err="1" smtClean="0">
                <a:solidFill>
                  <a:schemeClr val="accent1">
                    <a:lumMod val="75000"/>
                  </a:schemeClr>
                </a:solidFill>
                <a:latin typeface="+mn-lt"/>
                <a:ea typeface="Times New Roman" panose="02020603050405020304" pitchFamily="18" charset="0"/>
                <a:cs typeface="Times New Roman" panose="02020603050405020304" pitchFamily="18" charset="0"/>
              </a:rPr>
              <a:t>accuracy</a:t>
            </a:r>
            <a:r>
              <a:rPr lang="sk-SK" sz="1600" dirty="0" smtClean="0">
                <a:solidFill>
                  <a:schemeClr val="accent1">
                    <a:lumMod val="75000"/>
                  </a:schemeClr>
                </a:solidFill>
                <a:latin typeface="+mn-lt"/>
                <a:ea typeface="Times New Roman" panose="02020603050405020304" pitchFamily="18" charset="0"/>
                <a:cs typeface="Times New Roman" panose="02020603050405020304" pitchFamily="18" charset="0"/>
              </a:rPr>
              <a:t> </a:t>
            </a:r>
            <a:r>
              <a:rPr lang="sk-SK" sz="1600" dirty="0" err="1" smtClean="0">
                <a:solidFill>
                  <a:schemeClr val="accent1">
                    <a:lumMod val="75000"/>
                  </a:schemeClr>
                </a:solidFill>
                <a:latin typeface="+mn-lt"/>
                <a:ea typeface="Times New Roman" panose="02020603050405020304" pitchFamily="18" charset="0"/>
                <a:cs typeface="Times New Roman" panose="02020603050405020304" pitchFamily="18" charset="0"/>
              </a:rPr>
              <a:t>after</a:t>
            </a:r>
            <a:r>
              <a:rPr lang="sk-SK" sz="1600" dirty="0" smtClean="0">
                <a:solidFill>
                  <a:schemeClr val="accent1">
                    <a:lumMod val="75000"/>
                  </a:schemeClr>
                </a:solidFill>
                <a:latin typeface="+mn-lt"/>
                <a:ea typeface="Times New Roman" panose="02020603050405020304" pitchFamily="18" charset="0"/>
                <a:cs typeface="Times New Roman" panose="02020603050405020304" pitchFamily="18" charset="0"/>
              </a:rPr>
              <a:t> </a:t>
            </a:r>
            <a:r>
              <a:rPr lang="sk-SK" sz="1600" dirty="0" err="1" smtClean="0">
                <a:solidFill>
                  <a:schemeClr val="accent1">
                    <a:lumMod val="75000"/>
                  </a:schemeClr>
                </a:solidFill>
                <a:latin typeface="+mn-lt"/>
                <a:ea typeface="Times New Roman" panose="02020603050405020304" pitchFamily="18" charset="0"/>
                <a:cs typeface="Times New Roman" panose="02020603050405020304" pitchFamily="18" charset="0"/>
              </a:rPr>
              <a:t>post-proccesing</a:t>
            </a:r>
            <a:endParaRPr lang="sk-SK" sz="1600" dirty="0">
              <a:solidFill>
                <a:schemeClr val="accent1">
                  <a:lumMod val="75000"/>
                </a:schemeClr>
              </a:solidFill>
              <a:latin typeface="+mn-lt"/>
              <a:ea typeface="Times New Roman" panose="02020603050405020304" pitchFamily="18" charset="0"/>
              <a:cs typeface="Times New Roman" panose="02020603050405020304" pitchFamily="18" charset="0"/>
            </a:endParaRPr>
          </a:p>
        </p:txBody>
      </p:sp>
      <p:sp>
        <p:nvSpPr>
          <p:cNvPr id="10" name="Obdĺžnik 9"/>
          <p:cNvSpPr/>
          <p:nvPr/>
        </p:nvSpPr>
        <p:spPr>
          <a:xfrm>
            <a:off x="611560" y="6208353"/>
            <a:ext cx="381836" cy="307777"/>
          </a:xfrm>
          <a:prstGeom prst="rect">
            <a:avLst/>
          </a:prstGeom>
        </p:spPr>
        <p:txBody>
          <a:bodyPr wrap="none">
            <a:spAutoFit/>
          </a:bodyPr>
          <a:lstStyle/>
          <a:p>
            <a:r>
              <a:rPr lang="sk-SK" sz="1400" dirty="0" smtClean="0">
                <a:solidFill>
                  <a:schemeClr val="accent1">
                    <a:lumMod val="75000"/>
                  </a:schemeClr>
                </a:solidFill>
                <a:latin typeface="+mn-lt"/>
                <a:ea typeface="Times New Roman" panose="02020603050405020304" pitchFamily="18" charset="0"/>
                <a:cs typeface="Times New Roman" panose="02020603050405020304" pitchFamily="18" charset="0"/>
              </a:rPr>
              <a:t>XY</a:t>
            </a:r>
            <a:endParaRPr lang="sk-SK" sz="1400" dirty="0">
              <a:latin typeface="+mn-lt"/>
            </a:endParaRPr>
          </a:p>
        </p:txBody>
      </p:sp>
      <p:sp>
        <p:nvSpPr>
          <p:cNvPr id="14" name="Obdĺžnik 13"/>
          <p:cNvSpPr/>
          <p:nvPr/>
        </p:nvSpPr>
        <p:spPr>
          <a:xfrm>
            <a:off x="611560" y="5711770"/>
            <a:ext cx="301686" cy="338554"/>
          </a:xfrm>
          <a:prstGeom prst="rect">
            <a:avLst/>
          </a:prstGeom>
        </p:spPr>
        <p:txBody>
          <a:bodyPr wrap="none">
            <a:spAutoFit/>
          </a:bodyPr>
          <a:lstStyle/>
          <a:p>
            <a:r>
              <a:rPr lang="sk-SK" sz="1600" dirty="0" smtClean="0">
                <a:solidFill>
                  <a:schemeClr val="accent1">
                    <a:lumMod val="75000"/>
                  </a:schemeClr>
                </a:solidFill>
                <a:latin typeface="+mn-lt"/>
                <a:ea typeface="Times New Roman" panose="02020603050405020304" pitchFamily="18" charset="0"/>
                <a:cs typeface="Times New Roman" panose="02020603050405020304" pitchFamily="18" charset="0"/>
              </a:rPr>
              <a:t>Z</a:t>
            </a:r>
            <a:endParaRPr lang="sk-SK" sz="1600" dirty="0">
              <a:latin typeface="+mn-lt"/>
            </a:endParaRPr>
          </a:p>
        </p:txBody>
      </p:sp>
    </p:spTree>
    <p:extLst>
      <p:ext uri="{BB962C8B-B14F-4D97-AF65-F5344CB8AC3E}">
        <p14:creationId xmlns:p14="http://schemas.microsoft.com/office/powerpoint/2010/main" val="41344973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lstStyle/>
          <a:p>
            <a:endParaRPr lang="sk-SK" dirty="0"/>
          </a:p>
        </p:txBody>
      </p:sp>
      <p:grpSp>
        <p:nvGrpSpPr>
          <p:cNvPr id="5" name="Skupina 4"/>
          <p:cNvGrpSpPr/>
          <p:nvPr/>
        </p:nvGrpSpPr>
        <p:grpSpPr>
          <a:xfrm>
            <a:off x="370871" y="2060848"/>
            <a:ext cx="7687706" cy="4468565"/>
            <a:chOff x="370871" y="2060848"/>
            <a:chExt cx="7687706" cy="4468565"/>
          </a:xfrm>
        </p:grpSpPr>
        <p:grpSp>
          <p:nvGrpSpPr>
            <p:cNvPr id="4" name="Skupina 3"/>
            <p:cNvGrpSpPr/>
            <p:nvPr/>
          </p:nvGrpSpPr>
          <p:grpSpPr>
            <a:xfrm>
              <a:off x="370871" y="2060848"/>
              <a:ext cx="7684032" cy="4468565"/>
              <a:chOff x="433936" y="2148300"/>
              <a:chExt cx="5715000" cy="3323496"/>
            </a:xfrm>
          </p:grpSpPr>
          <p:pic>
            <p:nvPicPr>
              <p:cNvPr id="11266" name="Picture 2" descr="http://www.oxts.com/wp-content/uploads/2013/05/600_AeroscoutHanga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3936" y="2148300"/>
                <a:ext cx="5715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picture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1468" y="3836133"/>
                <a:ext cx="2902834" cy="16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3" name="Obrázok 1"/>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398572" y="4330203"/>
              <a:ext cx="3660005" cy="213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BlokTextu 5"/>
          <p:cNvSpPr txBox="1"/>
          <p:nvPr/>
        </p:nvSpPr>
        <p:spPr>
          <a:xfrm>
            <a:off x="4355976" y="4298854"/>
            <a:ext cx="2646878" cy="338554"/>
          </a:xfrm>
          <a:prstGeom prst="rect">
            <a:avLst/>
          </a:prstGeom>
          <a:noFill/>
        </p:spPr>
        <p:txBody>
          <a:bodyPr wrap="none" rtlCol="0">
            <a:spAutoFit/>
          </a:bodyPr>
          <a:lstStyle/>
          <a:p>
            <a:r>
              <a:rPr lang="sk-SK" sz="1600" dirty="0" err="1" smtClean="0">
                <a:solidFill>
                  <a:schemeClr val="bg1">
                    <a:lumMod val="95000"/>
                  </a:schemeClr>
                </a:solidFill>
              </a:rPr>
              <a:t>Natural</a:t>
            </a:r>
            <a:r>
              <a:rPr lang="sk-SK" sz="1600" dirty="0" smtClean="0">
                <a:solidFill>
                  <a:schemeClr val="bg1">
                    <a:lumMod val="95000"/>
                  </a:schemeClr>
                </a:solidFill>
              </a:rPr>
              <a:t> </a:t>
            </a:r>
            <a:r>
              <a:rPr lang="sk-SK" sz="1600" dirty="0" err="1" smtClean="0">
                <a:solidFill>
                  <a:schemeClr val="bg1">
                    <a:lumMod val="95000"/>
                  </a:schemeClr>
                </a:solidFill>
              </a:rPr>
              <a:t>colours</a:t>
            </a:r>
            <a:r>
              <a:rPr lang="sk-SK" sz="1600" dirty="0" smtClean="0">
                <a:solidFill>
                  <a:schemeClr val="bg1">
                    <a:lumMod val="95000"/>
                  </a:schemeClr>
                </a:solidFill>
              </a:rPr>
              <a:t> </a:t>
            </a:r>
            <a:r>
              <a:rPr lang="sk-SK" sz="1600" dirty="0" err="1" smtClean="0">
                <a:solidFill>
                  <a:schemeClr val="bg1">
                    <a:lumMod val="95000"/>
                  </a:schemeClr>
                </a:solidFill>
              </a:rPr>
              <a:t>orthoimage</a:t>
            </a:r>
            <a:endParaRPr lang="sk-SK" sz="1600" dirty="0">
              <a:solidFill>
                <a:schemeClr val="bg1">
                  <a:lumMod val="95000"/>
                </a:schemeClr>
              </a:solidFill>
            </a:endParaRPr>
          </a:p>
        </p:txBody>
      </p:sp>
      <p:sp>
        <p:nvSpPr>
          <p:cNvPr id="13" name="BlokTextu 12"/>
          <p:cNvSpPr txBox="1"/>
          <p:nvPr/>
        </p:nvSpPr>
        <p:spPr>
          <a:xfrm>
            <a:off x="490323" y="4272898"/>
            <a:ext cx="3816422" cy="830997"/>
          </a:xfrm>
          <a:prstGeom prst="rect">
            <a:avLst/>
          </a:prstGeom>
          <a:noFill/>
        </p:spPr>
        <p:txBody>
          <a:bodyPr wrap="square" rtlCol="0">
            <a:spAutoFit/>
          </a:bodyPr>
          <a:lstStyle/>
          <a:p>
            <a:pPr algn="r"/>
            <a:r>
              <a:rPr lang="sk-SK" sz="1600" dirty="0" err="1">
                <a:solidFill>
                  <a:schemeClr val="bg1">
                    <a:lumMod val="95000"/>
                  </a:schemeClr>
                </a:solidFill>
              </a:rPr>
              <a:t>L</a:t>
            </a:r>
            <a:r>
              <a:rPr lang="sk-SK" sz="1600" dirty="0" err="1" smtClean="0">
                <a:solidFill>
                  <a:schemeClr val="bg1">
                    <a:lumMod val="95000"/>
                  </a:schemeClr>
                </a:solidFill>
              </a:rPr>
              <a:t>idar</a:t>
            </a:r>
            <a:r>
              <a:rPr lang="sk-SK" sz="1600" dirty="0" smtClean="0">
                <a:solidFill>
                  <a:schemeClr val="bg1">
                    <a:lumMod val="95000"/>
                  </a:schemeClr>
                </a:solidFill>
              </a:rPr>
              <a:t> point </a:t>
            </a:r>
            <a:r>
              <a:rPr lang="sk-SK" sz="1600" dirty="0" err="1" smtClean="0">
                <a:solidFill>
                  <a:schemeClr val="bg1">
                    <a:lumMod val="95000"/>
                  </a:schemeClr>
                </a:solidFill>
              </a:rPr>
              <a:t>cloud</a:t>
            </a:r>
            <a:r>
              <a:rPr lang="sk-SK" sz="1600" dirty="0" smtClean="0">
                <a:solidFill>
                  <a:schemeClr val="bg1">
                    <a:lumMod val="95000"/>
                  </a:schemeClr>
                </a:solidFill>
              </a:rPr>
              <a:t> </a:t>
            </a:r>
            <a:r>
              <a:rPr lang="sk-SK" sz="1600" dirty="0" err="1" smtClean="0">
                <a:solidFill>
                  <a:schemeClr val="bg1">
                    <a:lumMod val="95000"/>
                  </a:schemeClr>
                </a:solidFill>
              </a:rPr>
              <a:t>coloured</a:t>
            </a:r>
            <a:r>
              <a:rPr lang="sk-SK" sz="1600" dirty="0" smtClean="0">
                <a:solidFill>
                  <a:schemeClr val="bg1">
                    <a:lumMod val="95000"/>
                  </a:schemeClr>
                </a:solidFill>
              </a:rPr>
              <a:t> </a:t>
            </a:r>
            <a:r>
              <a:rPr lang="sk-SK" sz="1600" dirty="0" err="1" smtClean="0">
                <a:solidFill>
                  <a:schemeClr val="bg1">
                    <a:lumMod val="95000"/>
                  </a:schemeClr>
                </a:solidFill>
              </a:rPr>
              <a:t>with</a:t>
            </a:r>
            <a:r>
              <a:rPr lang="sk-SK" sz="1600" dirty="0" smtClean="0">
                <a:solidFill>
                  <a:schemeClr val="bg1">
                    <a:lumMod val="95000"/>
                  </a:schemeClr>
                </a:solidFill>
              </a:rPr>
              <a:t> </a:t>
            </a:r>
            <a:r>
              <a:rPr lang="sk-SK" sz="1600" dirty="0" err="1" smtClean="0">
                <a:solidFill>
                  <a:schemeClr val="bg1">
                    <a:lumMod val="95000"/>
                  </a:schemeClr>
                </a:solidFill>
              </a:rPr>
              <a:t>natural</a:t>
            </a:r>
            <a:r>
              <a:rPr lang="sk-SK" sz="1600" dirty="0" smtClean="0">
                <a:solidFill>
                  <a:schemeClr val="bg1">
                    <a:lumMod val="95000"/>
                  </a:schemeClr>
                </a:solidFill>
              </a:rPr>
              <a:t> </a:t>
            </a:r>
            <a:r>
              <a:rPr lang="sk-SK" sz="1600" dirty="0" err="1" smtClean="0">
                <a:solidFill>
                  <a:schemeClr val="bg1">
                    <a:lumMod val="95000"/>
                  </a:schemeClr>
                </a:solidFill>
              </a:rPr>
              <a:t>colours</a:t>
            </a:r>
            <a:r>
              <a:rPr lang="sk-SK" sz="1600" dirty="0" smtClean="0">
                <a:solidFill>
                  <a:schemeClr val="bg1">
                    <a:lumMod val="95000"/>
                  </a:schemeClr>
                </a:solidFill>
              </a:rPr>
              <a:t> </a:t>
            </a:r>
            <a:r>
              <a:rPr lang="sk-SK" sz="1600" dirty="0" err="1" smtClean="0">
                <a:solidFill>
                  <a:schemeClr val="bg1">
                    <a:lumMod val="95000"/>
                  </a:schemeClr>
                </a:solidFill>
              </a:rPr>
              <a:t>from</a:t>
            </a:r>
            <a:r>
              <a:rPr lang="sk-SK" sz="1600" dirty="0" smtClean="0">
                <a:solidFill>
                  <a:schemeClr val="bg1">
                    <a:lumMod val="95000"/>
                  </a:schemeClr>
                </a:solidFill>
              </a:rPr>
              <a:t> </a:t>
            </a:r>
            <a:r>
              <a:rPr lang="sk-SK" sz="1600" dirty="0" err="1" smtClean="0">
                <a:solidFill>
                  <a:schemeClr val="bg1">
                    <a:lumMod val="95000"/>
                  </a:schemeClr>
                </a:solidFill>
              </a:rPr>
              <a:t>aerial</a:t>
            </a:r>
            <a:r>
              <a:rPr lang="sk-SK" sz="1600" dirty="0" smtClean="0">
                <a:solidFill>
                  <a:schemeClr val="bg1">
                    <a:lumMod val="95000"/>
                  </a:schemeClr>
                </a:solidFill>
              </a:rPr>
              <a:t> </a:t>
            </a:r>
          </a:p>
          <a:p>
            <a:pPr algn="r"/>
            <a:r>
              <a:rPr lang="sk-SK" sz="1600" dirty="0" err="1" smtClean="0">
                <a:solidFill>
                  <a:schemeClr val="bg1">
                    <a:lumMod val="95000"/>
                  </a:schemeClr>
                </a:solidFill>
              </a:rPr>
              <a:t>imagery</a:t>
            </a:r>
            <a:r>
              <a:rPr lang="sk-SK" sz="1600" dirty="0" smtClean="0">
                <a:solidFill>
                  <a:schemeClr val="bg1">
                    <a:lumMod val="95000"/>
                  </a:schemeClr>
                </a:solidFill>
              </a:rPr>
              <a:t>.</a:t>
            </a:r>
            <a:endParaRPr lang="sk-SK" sz="1600" dirty="0">
              <a:solidFill>
                <a:schemeClr val="bg1">
                  <a:lumMod val="95000"/>
                </a:schemeClr>
              </a:solidFill>
            </a:endParaRPr>
          </a:p>
        </p:txBody>
      </p:sp>
      <p:sp>
        <p:nvSpPr>
          <p:cNvPr id="14" name="BlokTextu 13"/>
          <p:cNvSpPr txBox="1"/>
          <p:nvPr/>
        </p:nvSpPr>
        <p:spPr>
          <a:xfrm>
            <a:off x="351979" y="3744111"/>
            <a:ext cx="1984839" cy="338554"/>
          </a:xfrm>
          <a:prstGeom prst="rect">
            <a:avLst/>
          </a:prstGeom>
          <a:noFill/>
        </p:spPr>
        <p:txBody>
          <a:bodyPr wrap="none" rtlCol="0">
            <a:spAutoFit/>
          </a:bodyPr>
          <a:lstStyle/>
          <a:p>
            <a:r>
              <a:rPr lang="sk-SK" sz="1600" dirty="0" err="1" smtClean="0">
                <a:solidFill>
                  <a:schemeClr val="bg1">
                    <a:lumMod val="95000"/>
                  </a:schemeClr>
                </a:solidFill>
              </a:rPr>
              <a:t>Oblique</a:t>
            </a:r>
            <a:r>
              <a:rPr lang="sk-SK" sz="1600" dirty="0" smtClean="0">
                <a:solidFill>
                  <a:schemeClr val="bg1">
                    <a:lumMod val="95000"/>
                  </a:schemeClr>
                </a:solidFill>
              </a:rPr>
              <a:t> </a:t>
            </a:r>
            <a:r>
              <a:rPr lang="sk-SK" sz="1600" dirty="0" err="1" smtClean="0">
                <a:solidFill>
                  <a:schemeClr val="bg1">
                    <a:lumMod val="95000"/>
                  </a:schemeClr>
                </a:solidFill>
              </a:rPr>
              <a:t>photograph</a:t>
            </a:r>
            <a:endParaRPr lang="sk-SK" sz="1600" dirty="0">
              <a:solidFill>
                <a:schemeClr val="bg1">
                  <a:lumMod val="95000"/>
                </a:schemeClr>
              </a:solidFill>
            </a:endParaRPr>
          </a:p>
        </p:txBody>
      </p:sp>
      <p:sp>
        <p:nvSpPr>
          <p:cNvPr id="15" name="BlokTextu 14"/>
          <p:cNvSpPr txBox="1"/>
          <p:nvPr/>
        </p:nvSpPr>
        <p:spPr>
          <a:xfrm>
            <a:off x="4283968" y="2062589"/>
            <a:ext cx="3488455" cy="338554"/>
          </a:xfrm>
          <a:prstGeom prst="rect">
            <a:avLst/>
          </a:prstGeom>
          <a:noFill/>
        </p:spPr>
        <p:txBody>
          <a:bodyPr wrap="none" rtlCol="0">
            <a:spAutoFit/>
          </a:bodyPr>
          <a:lstStyle/>
          <a:p>
            <a:r>
              <a:rPr lang="sk-SK" sz="1600" dirty="0" err="1" smtClean="0">
                <a:solidFill>
                  <a:schemeClr val="bg1">
                    <a:lumMod val="95000"/>
                  </a:schemeClr>
                </a:solidFill>
              </a:rPr>
              <a:t>Lidar</a:t>
            </a:r>
            <a:r>
              <a:rPr lang="sk-SK" sz="1600" dirty="0" smtClean="0">
                <a:solidFill>
                  <a:schemeClr val="bg1">
                    <a:lumMod val="95000"/>
                  </a:schemeClr>
                </a:solidFill>
              </a:rPr>
              <a:t> point </a:t>
            </a:r>
            <a:r>
              <a:rPr lang="sk-SK" sz="1600" dirty="0" err="1" smtClean="0">
                <a:solidFill>
                  <a:schemeClr val="bg1">
                    <a:lumMod val="95000"/>
                  </a:schemeClr>
                </a:solidFill>
              </a:rPr>
              <a:t>cloud</a:t>
            </a:r>
            <a:r>
              <a:rPr lang="sk-SK" sz="1600" dirty="0" smtClean="0">
                <a:solidFill>
                  <a:schemeClr val="bg1">
                    <a:lumMod val="95000"/>
                  </a:schemeClr>
                </a:solidFill>
              </a:rPr>
              <a:t> by </a:t>
            </a:r>
            <a:r>
              <a:rPr lang="sk-SK" sz="1600" dirty="0" err="1" smtClean="0">
                <a:solidFill>
                  <a:schemeClr val="bg1">
                    <a:lumMod val="95000"/>
                  </a:schemeClr>
                </a:solidFill>
              </a:rPr>
              <a:t>elevation</a:t>
            </a:r>
            <a:r>
              <a:rPr lang="sk-SK" sz="1600" dirty="0" smtClean="0">
                <a:solidFill>
                  <a:schemeClr val="bg1">
                    <a:lumMod val="95000"/>
                  </a:schemeClr>
                </a:solidFill>
              </a:rPr>
              <a:t> </a:t>
            </a:r>
            <a:r>
              <a:rPr lang="sk-SK" sz="1600" dirty="0" err="1" smtClean="0">
                <a:solidFill>
                  <a:schemeClr val="bg1">
                    <a:lumMod val="95000"/>
                  </a:schemeClr>
                </a:solidFill>
              </a:rPr>
              <a:t>values</a:t>
            </a:r>
            <a:endParaRPr lang="sk-SK" sz="1600" dirty="0">
              <a:solidFill>
                <a:schemeClr val="bg1">
                  <a:lumMod val="95000"/>
                </a:schemeClr>
              </a:solidFill>
            </a:endParaRPr>
          </a:p>
        </p:txBody>
      </p:sp>
      <p:sp>
        <p:nvSpPr>
          <p:cNvPr id="17" name="Nadpis 2"/>
          <p:cNvSpPr>
            <a:spLocks noGrp="1"/>
          </p:cNvSpPr>
          <p:nvPr>
            <p:ph type="title"/>
          </p:nvPr>
        </p:nvSpPr>
        <p:spPr>
          <a:xfrm>
            <a:off x="251520" y="355601"/>
            <a:ext cx="8712968" cy="1054100"/>
          </a:xfrm>
        </p:spPr>
        <p:txBody>
          <a:bodyPr/>
          <a:lstStyle/>
          <a:p>
            <a:pPr algn="l"/>
            <a:r>
              <a:rPr lang="sk-SK" dirty="0" smtClean="0"/>
              <a:t>LIDAR </a:t>
            </a:r>
            <a:r>
              <a:rPr lang="sk-SK" dirty="0" err="1" smtClean="0"/>
              <a:t>missions</a:t>
            </a:r>
            <a:r>
              <a:rPr lang="sk-SK" dirty="0" smtClean="0"/>
              <a:t>: </a:t>
            </a:r>
            <a:r>
              <a:rPr lang="sk-SK" sz="2400" dirty="0" err="1" smtClean="0"/>
              <a:t>airport</a:t>
            </a:r>
            <a:r>
              <a:rPr lang="sk-SK" sz="2400" dirty="0" smtClean="0"/>
              <a:t>, </a:t>
            </a:r>
            <a:r>
              <a:rPr lang="sk-SK" sz="2400" dirty="0" err="1" smtClean="0"/>
              <a:t>Switzerland</a:t>
            </a:r>
            <a:endParaRPr lang="sk-SK" dirty="0"/>
          </a:p>
        </p:txBody>
      </p:sp>
    </p:spTree>
    <p:extLst>
      <p:ext uri="{BB962C8B-B14F-4D97-AF65-F5344CB8AC3E}">
        <p14:creationId xmlns:p14="http://schemas.microsoft.com/office/powerpoint/2010/main" val="795371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Nadpis 2"/>
          <p:cNvSpPr>
            <a:spLocks noGrp="1"/>
          </p:cNvSpPr>
          <p:nvPr>
            <p:ph type="title"/>
          </p:nvPr>
        </p:nvSpPr>
        <p:spPr>
          <a:xfrm>
            <a:off x="179512" y="355601"/>
            <a:ext cx="8928992" cy="1054100"/>
          </a:xfrm>
        </p:spPr>
        <p:txBody>
          <a:bodyPr/>
          <a:lstStyle/>
          <a:p>
            <a:pPr algn="l"/>
            <a:r>
              <a:rPr lang="sk-SK" dirty="0" smtClean="0"/>
              <a:t>LIDAR </a:t>
            </a:r>
            <a:r>
              <a:rPr lang="sk-SK" dirty="0" err="1" smtClean="0"/>
              <a:t>missions</a:t>
            </a:r>
            <a:r>
              <a:rPr lang="sk-SK" dirty="0" smtClean="0"/>
              <a:t>: </a:t>
            </a:r>
            <a:r>
              <a:rPr lang="sk-SK" sz="2400" dirty="0" err="1" smtClean="0"/>
              <a:t>railway</a:t>
            </a:r>
            <a:r>
              <a:rPr lang="sk-SK" sz="2400" dirty="0" smtClean="0"/>
              <a:t>, </a:t>
            </a:r>
            <a:r>
              <a:rPr lang="sk-SK" sz="2400" dirty="0" err="1" smtClean="0"/>
              <a:t>Switzerland</a:t>
            </a:r>
            <a:endParaRPr lang="sk-SK" dirty="0"/>
          </a:p>
        </p:txBody>
      </p:sp>
      <p:pic>
        <p:nvPicPr>
          <p:cNvPr id="3" name="Obrázok 2"/>
          <p:cNvPicPr>
            <a:picLocks noChangeAspect="1"/>
          </p:cNvPicPr>
          <p:nvPr/>
        </p:nvPicPr>
        <p:blipFill>
          <a:blip r:embed="rId3"/>
          <a:stretch>
            <a:fillRect/>
          </a:stretch>
        </p:blipFill>
        <p:spPr>
          <a:xfrm>
            <a:off x="188774" y="1700808"/>
            <a:ext cx="5616624" cy="4525269"/>
          </a:xfrm>
          <a:prstGeom prst="rect">
            <a:avLst/>
          </a:prstGeom>
        </p:spPr>
      </p:pic>
      <p:pic>
        <p:nvPicPr>
          <p:cNvPr id="7" name="Obrázok 6"/>
          <p:cNvPicPr>
            <a:picLocks noChangeAspect="1"/>
          </p:cNvPicPr>
          <p:nvPr/>
        </p:nvPicPr>
        <p:blipFill>
          <a:blip r:embed="rId4"/>
          <a:stretch>
            <a:fillRect/>
          </a:stretch>
        </p:blipFill>
        <p:spPr>
          <a:xfrm>
            <a:off x="5076056" y="2924944"/>
            <a:ext cx="3960440" cy="3529289"/>
          </a:xfrm>
          <a:prstGeom prst="rect">
            <a:avLst/>
          </a:prstGeom>
          <a:solidFill>
            <a:srgbClr val="FF0000"/>
          </a:solidFill>
          <a:ln>
            <a:solidFill>
              <a:srgbClr val="FF0000"/>
            </a:solidFill>
          </a:ln>
        </p:spPr>
      </p:pic>
      <p:cxnSp>
        <p:nvCxnSpPr>
          <p:cNvPr id="9" name="Rovná spojovacia šípka 8"/>
          <p:cNvCxnSpPr/>
          <p:nvPr/>
        </p:nvCxnSpPr>
        <p:spPr>
          <a:xfrm>
            <a:off x="2627784" y="4725144"/>
            <a:ext cx="2448272" cy="7920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BlokTextu 11"/>
          <p:cNvSpPr txBox="1"/>
          <p:nvPr/>
        </p:nvSpPr>
        <p:spPr>
          <a:xfrm>
            <a:off x="6516216" y="2996952"/>
            <a:ext cx="2421047" cy="369332"/>
          </a:xfrm>
          <a:prstGeom prst="rect">
            <a:avLst/>
          </a:prstGeom>
          <a:noFill/>
        </p:spPr>
        <p:txBody>
          <a:bodyPr wrap="none" rtlCol="0">
            <a:spAutoFit/>
          </a:bodyPr>
          <a:lstStyle/>
          <a:p>
            <a:r>
              <a:rPr lang="sk-SK" dirty="0" err="1" smtClean="0">
                <a:solidFill>
                  <a:schemeClr val="bg1"/>
                </a:solidFill>
                <a:latin typeface="+mn-lt"/>
              </a:rPr>
              <a:t>Before</a:t>
            </a:r>
            <a:r>
              <a:rPr lang="sk-SK" dirty="0" smtClean="0">
                <a:solidFill>
                  <a:schemeClr val="bg1"/>
                </a:solidFill>
                <a:latin typeface="+mn-lt"/>
              </a:rPr>
              <a:t> </a:t>
            </a:r>
            <a:r>
              <a:rPr lang="sk-SK" dirty="0" err="1" smtClean="0">
                <a:solidFill>
                  <a:schemeClr val="bg1"/>
                </a:solidFill>
                <a:latin typeface="+mn-lt"/>
              </a:rPr>
              <a:t>strip</a:t>
            </a:r>
            <a:r>
              <a:rPr lang="sk-SK" dirty="0" smtClean="0">
                <a:solidFill>
                  <a:schemeClr val="bg1"/>
                </a:solidFill>
                <a:latin typeface="+mn-lt"/>
              </a:rPr>
              <a:t> </a:t>
            </a:r>
            <a:r>
              <a:rPr lang="sk-SK" dirty="0" err="1" smtClean="0">
                <a:solidFill>
                  <a:schemeClr val="bg1"/>
                </a:solidFill>
                <a:latin typeface="+mn-lt"/>
              </a:rPr>
              <a:t>adjustment</a:t>
            </a:r>
            <a:endParaRPr lang="sk-SK" dirty="0">
              <a:solidFill>
                <a:schemeClr val="bg1"/>
              </a:solidFill>
              <a:latin typeface="+mn-lt"/>
            </a:endParaRPr>
          </a:p>
        </p:txBody>
      </p:sp>
      <p:sp>
        <p:nvSpPr>
          <p:cNvPr id="20" name="BlokTextu 19"/>
          <p:cNvSpPr txBox="1"/>
          <p:nvPr/>
        </p:nvSpPr>
        <p:spPr>
          <a:xfrm>
            <a:off x="6668048" y="4751856"/>
            <a:ext cx="2337307" cy="369332"/>
          </a:xfrm>
          <a:prstGeom prst="rect">
            <a:avLst/>
          </a:prstGeom>
          <a:noFill/>
        </p:spPr>
        <p:txBody>
          <a:bodyPr wrap="none" rtlCol="0">
            <a:spAutoFit/>
          </a:bodyPr>
          <a:lstStyle/>
          <a:p>
            <a:r>
              <a:rPr lang="sk-SK" dirty="0" err="1" smtClean="0">
                <a:solidFill>
                  <a:schemeClr val="bg1"/>
                </a:solidFill>
                <a:latin typeface="+mn-lt"/>
              </a:rPr>
              <a:t>After</a:t>
            </a:r>
            <a:r>
              <a:rPr lang="sk-SK" dirty="0" smtClean="0">
                <a:solidFill>
                  <a:schemeClr val="bg1"/>
                </a:solidFill>
                <a:latin typeface="+mn-lt"/>
              </a:rPr>
              <a:t> </a:t>
            </a:r>
            <a:r>
              <a:rPr lang="sk-SK" dirty="0" err="1" smtClean="0">
                <a:solidFill>
                  <a:schemeClr val="bg1"/>
                </a:solidFill>
                <a:latin typeface="+mn-lt"/>
              </a:rPr>
              <a:t>strip</a:t>
            </a:r>
            <a:r>
              <a:rPr lang="sk-SK" dirty="0" smtClean="0">
                <a:solidFill>
                  <a:schemeClr val="bg1"/>
                </a:solidFill>
                <a:latin typeface="+mn-lt"/>
              </a:rPr>
              <a:t> </a:t>
            </a:r>
            <a:r>
              <a:rPr lang="sk-SK" dirty="0" err="1" smtClean="0">
                <a:solidFill>
                  <a:schemeClr val="bg1"/>
                </a:solidFill>
                <a:latin typeface="+mn-lt"/>
              </a:rPr>
              <a:t>adjustment</a:t>
            </a:r>
            <a:endParaRPr lang="sk-SK" dirty="0">
              <a:solidFill>
                <a:schemeClr val="bg1"/>
              </a:solidFill>
              <a:latin typeface="+mn-lt"/>
            </a:endParaRPr>
          </a:p>
        </p:txBody>
      </p:sp>
      <p:cxnSp>
        <p:nvCxnSpPr>
          <p:cNvPr id="21" name="Rovná spojovacia šípka 20"/>
          <p:cNvCxnSpPr/>
          <p:nvPr/>
        </p:nvCxnSpPr>
        <p:spPr>
          <a:xfrm flipH="1">
            <a:off x="3851920" y="3861048"/>
            <a:ext cx="288032"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BlokTextu 18"/>
          <p:cNvSpPr txBox="1"/>
          <p:nvPr/>
        </p:nvSpPr>
        <p:spPr>
          <a:xfrm>
            <a:off x="5940152" y="1767008"/>
            <a:ext cx="2781087" cy="92333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r>
              <a:rPr lang="sk-SK" dirty="0" err="1" smtClean="0">
                <a:solidFill>
                  <a:schemeClr val="tx2"/>
                </a:solidFill>
                <a:latin typeface="+mn-lt"/>
              </a:rPr>
              <a:t>Cross-sections</a:t>
            </a:r>
            <a:r>
              <a:rPr lang="sk-SK" dirty="0" smtClean="0">
                <a:solidFill>
                  <a:schemeClr val="tx2"/>
                </a:solidFill>
                <a:latin typeface="+mn-lt"/>
              </a:rPr>
              <a:t> of </a:t>
            </a:r>
            <a:r>
              <a:rPr lang="sk-SK" dirty="0" err="1" smtClean="0">
                <a:solidFill>
                  <a:schemeClr val="tx2"/>
                </a:solidFill>
                <a:latin typeface="+mn-lt"/>
              </a:rPr>
              <a:t>railway</a:t>
            </a:r>
            <a:r>
              <a:rPr lang="sk-SK" dirty="0" smtClean="0">
                <a:solidFill>
                  <a:schemeClr val="tx2"/>
                </a:solidFill>
                <a:latin typeface="+mn-lt"/>
              </a:rPr>
              <a:t> </a:t>
            </a:r>
            <a:r>
              <a:rPr lang="sk-SK" dirty="0" err="1" smtClean="0">
                <a:solidFill>
                  <a:schemeClr val="tx2"/>
                </a:solidFill>
                <a:latin typeface="+mn-lt"/>
              </a:rPr>
              <a:t>embankment</a:t>
            </a:r>
            <a:r>
              <a:rPr lang="sk-SK" dirty="0" smtClean="0">
                <a:solidFill>
                  <a:schemeClr val="tx2"/>
                </a:solidFill>
                <a:latin typeface="+mn-lt"/>
              </a:rPr>
              <a:t> </a:t>
            </a:r>
            <a:r>
              <a:rPr lang="sk-SK" dirty="0" err="1" smtClean="0">
                <a:solidFill>
                  <a:schemeClr val="tx2"/>
                </a:solidFill>
                <a:latin typeface="+mn-lt"/>
              </a:rPr>
              <a:t>demonstrate</a:t>
            </a:r>
            <a:r>
              <a:rPr lang="sk-SK" dirty="0" smtClean="0">
                <a:solidFill>
                  <a:schemeClr val="tx2"/>
                </a:solidFill>
                <a:latin typeface="+mn-lt"/>
              </a:rPr>
              <a:t> </a:t>
            </a:r>
            <a:r>
              <a:rPr lang="sk-SK" dirty="0" err="1" smtClean="0">
                <a:solidFill>
                  <a:schemeClr val="tx2"/>
                </a:solidFill>
                <a:latin typeface="+mn-lt"/>
              </a:rPr>
              <a:t>the</a:t>
            </a:r>
            <a:r>
              <a:rPr lang="sk-SK" dirty="0" smtClean="0">
                <a:solidFill>
                  <a:schemeClr val="tx2"/>
                </a:solidFill>
                <a:latin typeface="+mn-lt"/>
              </a:rPr>
              <a:t> </a:t>
            </a:r>
            <a:r>
              <a:rPr lang="sk-SK" dirty="0" err="1" smtClean="0">
                <a:solidFill>
                  <a:schemeClr val="tx2"/>
                </a:solidFill>
                <a:latin typeface="+mn-lt"/>
              </a:rPr>
              <a:t>scanning</a:t>
            </a:r>
            <a:r>
              <a:rPr lang="sk-SK" dirty="0" smtClean="0">
                <a:solidFill>
                  <a:schemeClr val="tx2"/>
                </a:solidFill>
                <a:latin typeface="+mn-lt"/>
              </a:rPr>
              <a:t> </a:t>
            </a:r>
            <a:r>
              <a:rPr lang="sk-SK" dirty="0" err="1" smtClean="0">
                <a:solidFill>
                  <a:schemeClr val="tx2"/>
                </a:solidFill>
                <a:latin typeface="+mn-lt"/>
              </a:rPr>
              <a:t>accuracy</a:t>
            </a:r>
            <a:endParaRPr lang="sk-SK" dirty="0">
              <a:solidFill>
                <a:schemeClr val="tx2"/>
              </a:solidFill>
              <a:latin typeface="+mn-lt"/>
            </a:endParaRPr>
          </a:p>
        </p:txBody>
      </p:sp>
    </p:spTree>
    <p:extLst>
      <p:ext uri="{BB962C8B-B14F-4D97-AF65-F5344CB8AC3E}">
        <p14:creationId xmlns:p14="http://schemas.microsoft.com/office/powerpoint/2010/main" val="1215291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a:xfrm>
            <a:off x="251520" y="1719263"/>
            <a:ext cx="5071630" cy="4406900"/>
          </a:xfrm>
        </p:spPr>
        <p:txBody>
          <a:bodyPr>
            <a:normAutofit lnSpcReduction="10000"/>
          </a:bodyPr>
          <a:lstStyle/>
          <a:p>
            <a:r>
              <a:rPr lang="sk-SK" sz="2200" dirty="0" err="1" smtClean="0"/>
              <a:t>Recent</a:t>
            </a:r>
            <a:r>
              <a:rPr lang="sk-SK" sz="2200" dirty="0" smtClean="0"/>
              <a:t> </a:t>
            </a:r>
            <a:r>
              <a:rPr lang="sk-SK" sz="2200" b="1" dirty="0" err="1" smtClean="0"/>
              <a:t>developments</a:t>
            </a:r>
            <a:r>
              <a:rPr lang="sk-SK" sz="2200" dirty="0" smtClean="0"/>
              <a:t> in sen</a:t>
            </a:r>
            <a:r>
              <a:rPr lang="en-GB" sz="2200" dirty="0" smtClean="0"/>
              <a:t>s</a:t>
            </a:r>
            <a:r>
              <a:rPr lang="sk-SK" sz="2200" dirty="0" err="1" smtClean="0"/>
              <a:t>ors</a:t>
            </a:r>
            <a:r>
              <a:rPr lang="sk-SK" sz="2200" dirty="0" smtClean="0"/>
              <a:t> </a:t>
            </a:r>
            <a:r>
              <a:rPr lang="en-GB" sz="2200" dirty="0" smtClean="0"/>
              <a:t>and UAV </a:t>
            </a:r>
            <a:r>
              <a:rPr lang="sk-SK" sz="2200" dirty="0" err="1" smtClean="0"/>
              <a:t>technology</a:t>
            </a:r>
            <a:endParaRPr lang="sk-SK" sz="2200" dirty="0"/>
          </a:p>
          <a:p>
            <a:r>
              <a:rPr lang="sk-SK" sz="2200" b="1" dirty="0" err="1" smtClean="0"/>
              <a:t>Smaller</a:t>
            </a:r>
            <a:r>
              <a:rPr lang="sk-SK" sz="2200" b="1" dirty="0" smtClean="0"/>
              <a:t> </a:t>
            </a:r>
            <a:r>
              <a:rPr lang="sk-SK" sz="2200" b="1" dirty="0" err="1" smtClean="0"/>
              <a:t>size</a:t>
            </a:r>
            <a:r>
              <a:rPr lang="sk-SK" sz="2200" dirty="0" smtClean="0"/>
              <a:t>/</a:t>
            </a:r>
            <a:r>
              <a:rPr lang="sk-SK" sz="2200" dirty="0" err="1" smtClean="0"/>
              <a:t>lower</a:t>
            </a:r>
            <a:r>
              <a:rPr lang="sk-SK" sz="2200" dirty="0" smtClean="0"/>
              <a:t> </a:t>
            </a:r>
            <a:r>
              <a:rPr lang="sk-SK" sz="2200" dirty="0" err="1" smtClean="0"/>
              <a:t>weight</a:t>
            </a:r>
            <a:r>
              <a:rPr lang="sk-SK" sz="2200" dirty="0" smtClean="0"/>
              <a:t> </a:t>
            </a:r>
          </a:p>
          <a:p>
            <a:r>
              <a:rPr lang="sk-SK" sz="2200" b="1" dirty="0" err="1" smtClean="0"/>
              <a:t>High-accuracy</a:t>
            </a:r>
            <a:r>
              <a:rPr lang="en-GB" sz="2200" b="1" dirty="0" smtClean="0"/>
              <a:t>, high-resolution</a:t>
            </a:r>
            <a:endParaRPr lang="sk-SK" sz="2200" b="1" dirty="0" smtClean="0"/>
          </a:p>
          <a:p>
            <a:r>
              <a:rPr lang="en-GB" sz="2200" b="1" dirty="0" smtClean="0"/>
              <a:t>Challenge</a:t>
            </a:r>
            <a:r>
              <a:rPr lang="en-GB" sz="2200" dirty="0" smtClean="0"/>
              <a:t> </a:t>
            </a:r>
            <a:r>
              <a:rPr lang="en-GB" sz="2200" b="1" dirty="0" smtClean="0"/>
              <a:t>of integrating </a:t>
            </a:r>
            <a:r>
              <a:rPr lang="sk-SK" sz="2200" b="1" dirty="0" err="1" smtClean="0"/>
              <a:t>high-end</a:t>
            </a:r>
            <a:r>
              <a:rPr lang="sk-SK" sz="2200" b="1" dirty="0" smtClean="0"/>
              <a:t> </a:t>
            </a:r>
            <a:r>
              <a:rPr lang="en-GB" sz="2200" dirty="0" err="1" smtClean="0"/>
              <a:t>lidar</a:t>
            </a:r>
            <a:r>
              <a:rPr lang="en-GB" sz="2200" dirty="0" smtClean="0"/>
              <a:t> hyperspectral, and photogrammetric payload on a UAV platform</a:t>
            </a:r>
          </a:p>
          <a:p>
            <a:r>
              <a:rPr lang="sk-SK" sz="2200" b="1" dirty="0" err="1"/>
              <a:t>Opportunity</a:t>
            </a:r>
            <a:r>
              <a:rPr lang="sk-SK" sz="2200" dirty="0"/>
              <a:t> of </a:t>
            </a:r>
            <a:r>
              <a:rPr lang="sk-SK" sz="2200" dirty="0" err="1"/>
              <a:t>funding</a:t>
            </a:r>
            <a:r>
              <a:rPr lang="sk-SK" sz="2200" dirty="0"/>
              <a:t> </a:t>
            </a:r>
            <a:r>
              <a:rPr lang="sk-SK" sz="2200" dirty="0" err="1"/>
              <a:t>via</a:t>
            </a:r>
            <a:r>
              <a:rPr lang="sk-SK" sz="2200" dirty="0"/>
              <a:t> </a:t>
            </a:r>
            <a:r>
              <a:rPr lang="en-GB" sz="2200" dirty="0"/>
              <a:t>the </a:t>
            </a:r>
            <a:r>
              <a:rPr lang="sk-SK" sz="2200" dirty="0"/>
              <a:t>EU </a:t>
            </a:r>
            <a:r>
              <a:rPr lang="sk-SK" sz="2200" dirty="0" err="1"/>
              <a:t>structural</a:t>
            </a:r>
            <a:r>
              <a:rPr lang="sk-SK" sz="2200" dirty="0"/>
              <a:t> </a:t>
            </a:r>
            <a:r>
              <a:rPr lang="sk-SK" sz="2200" dirty="0" err="1"/>
              <a:t>funds</a:t>
            </a:r>
            <a:r>
              <a:rPr lang="sk-SK" sz="2200" dirty="0"/>
              <a:t> </a:t>
            </a:r>
            <a:r>
              <a:rPr lang="sk-SK" sz="2200" dirty="0" err="1"/>
              <a:t>for</a:t>
            </a:r>
            <a:r>
              <a:rPr lang="sk-SK" sz="2200" dirty="0"/>
              <a:t> R</a:t>
            </a:r>
            <a:r>
              <a:rPr lang="en-GB" sz="2200" dirty="0" smtClean="0"/>
              <a:t>&amp;D, Slovakian government, university resources</a:t>
            </a:r>
            <a:r>
              <a:rPr lang="sk-SK" sz="2200" dirty="0" smtClean="0"/>
              <a:t>. </a:t>
            </a:r>
          </a:p>
          <a:p>
            <a:pPr lvl="1"/>
            <a:r>
              <a:rPr lang="sk-SK" dirty="0" err="1" smtClean="0"/>
              <a:t>preparations</a:t>
            </a:r>
            <a:r>
              <a:rPr lang="sk-SK" dirty="0" smtClean="0"/>
              <a:t> </a:t>
            </a:r>
            <a:r>
              <a:rPr lang="sk-SK" dirty="0" err="1" smtClean="0"/>
              <a:t>since</a:t>
            </a:r>
            <a:r>
              <a:rPr lang="sk-SK" dirty="0" smtClean="0"/>
              <a:t> 2012</a:t>
            </a:r>
            <a:endParaRPr lang="en-GB" dirty="0"/>
          </a:p>
        </p:txBody>
      </p:sp>
      <p:sp>
        <p:nvSpPr>
          <p:cNvPr id="3" name="Nadpis 2"/>
          <p:cNvSpPr>
            <a:spLocks noGrp="1"/>
          </p:cNvSpPr>
          <p:nvPr>
            <p:ph type="title"/>
          </p:nvPr>
        </p:nvSpPr>
        <p:spPr/>
        <p:txBody>
          <a:bodyPr/>
          <a:lstStyle/>
          <a:p>
            <a:pPr algn="l"/>
            <a:r>
              <a:rPr lang="sk-SK" dirty="0" err="1" smtClean="0"/>
              <a:t>MOtivation</a:t>
            </a:r>
            <a:endParaRPr lang="sk-SK" dirty="0"/>
          </a:p>
        </p:txBody>
      </p:sp>
      <p:pic>
        <p:nvPicPr>
          <p:cNvPr id="4" name="Picture 2" descr="UVP TECHNICOM TUKE"/>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508104" y="5902336"/>
            <a:ext cx="2138509" cy="695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ttp://www.southernassembly.ie/images/uploads/EU-ERDF-EN-2000px.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2630" y="5252728"/>
            <a:ext cx="2143706" cy="5898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nature.com/nphoton/journal/v3/n11/images/nphoton.2009.205-f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08104" y="3429000"/>
            <a:ext cx="3282458" cy="14745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http://www.geoconnexion.com/uploads/article_images/hands_LR.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08104" y="1700808"/>
            <a:ext cx="3282458" cy="15557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http://uploads.edubilla.com/ministry/6b/c4/Ministry%20of%20Education,%20Science,%20Research%20and%20Sport%20of%20the%20Slovak%20Republic.pn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95134" y="5465025"/>
            <a:ext cx="1054405" cy="874622"/>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ok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80312" y="3429000"/>
            <a:ext cx="1410250" cy="1474580"/>
          </a:xfrm>
          <a:prstGeom prst="rect">
            <a:avLst/>
          </a:prstGeom>
        </p:spPr>
      </p:pic>
    </p:spTree>
    <p:extLst>
      <p:ext uri="{BB962C8B-B14F-4D97-AF65-F5344CB8AC3E}">
        <p14:creationId xmlns:p14="http://schemas.microsoft.com/office/powerpoint/2010/main" val="7312934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p:cNvSpPr>
            <a:spLocks noGrp="1"/>
          </p:cNvSpPr>
          <p:nvPr>
            <p:ph idx="1"/>
          </p:nvPr>
        </p:nvSpPr>
        <p:spPr/>
        <p:txBody>
          <a:bodyPr/>
          <a:lstStyle/>
          <a:p>
            <a:r>
              <a:rPr lang="sk-SK" dirty="0" smtClean="0"/>
              <a:t>At </a:t>
            </a:r>
            <a:r>
              <a:rPr lang="sk-SK" dirty="0" err="1" smtClean="0"/>
              <a:t>least</a:t>
            </a:r>
            <a:r>
              <a:rPr lang="sk-SK" dirty="0" smtClean="0"/>
              <a:t> 3 </a:t>
            </a:r>
            <a:r>
              <a:rPr lang="sk-SK" dirty="0"/>
              <a:t>UAS </a:t>
            </a:r>
            <a:r>
              <a:rPr lang="sk-SK" dirty="0" err="1" smtClean="0"/>
              <a:t>operators</a:t>
            </a:r>
            <a:r>
              <a:rPr lang="sk-SK" dirty="0" smtClean="0"/>
              <a:t> </a:t>
            </a:r>
            <a:r>
              <a:rPr lang="sk-SK" dirty="0" err="1" smtClean="0"/>
              <a:t>needed</a:t>
            </a:r>
            <a:endParaRPr lang="sk-SK" dirty="0"/>
          </a:p>
        </p:txBody>
      </p:sp>
      <p:sp>
        <p:nvSpPr>
          <p:cNvPr id="3" name="Nadpis 2"/>
          <p:cNvSpPr>
            <a:spLocks noGrp="1"/>
          </p:cNvSpPr>
          <p:nvPr>
            <p:ph type="title"/>
          </p:nvPr>
        </p:nvSpPr>
        <p:spPr/>
        <p:txBody>
          <a:bodyPr/>
          <a:lstStyle/>
          <a:p>
            <a:pPr algn="l"/>
            <a:r>
              <a:rPr lang="sk-SK" dirty="0" smtClean="0"/>
              <a:t>PRACTICALITIES</a:t>
            </a:r>
            <a:endParaRPr lang="sk-SK" dirty="0"/>
          </a:p>
        </p:txBody>
      </p:sp>
      <p:pic>
        <p:nvPicPr>
          <p:cNvPr id="4" name="Obrázok 3"/>
          <p:cNvPicPr>
            <a:picLocks noChangeAspect="1"/>
          </p:cNvPicPr>
          <p:nvPr/>
        </p:nvPicPr>
        <p:blipFill rotWithShape="1">
          <a:blip r:embed="rId2" cstate="print">
            <a:extLst>
              <a:ext uri="{28A0092B-C50C-407E-A947-70E740481C1C}">
                <a14:useLocalDpi xmlns:a14="http://schemas.microsoft.com/office/drawing/2010/main" val="0"/>
              </a:ext>
            </a:extLst>
          </a:blip>
          <a:srcRect t="15801"/>
          <a:stretch/>
        </p:blipFill>
        <p:spPr>
          <a:xfrm>
            <a:off x="3203848" y="2227246"/>
            <a:ext cx="5681728" cy="3001953"/>
          </a:xfrm>
          <a:prstGeom prst="rect">
            <a:avLst/>
          </a:prstGeom>
          <a:effectLst>
            <a:outerShdw blurRad="50800" dist="38100" dir="2700000" algn="tl" rotWithShape="0">
              <a:prstClr val="black">
                <a:alpha val="40000"/>
              </a:prstClr>
            </a:outerShdw>
          </a:effectLst>
        </p:spPr>
      </p:pic>
      <p:pic>
        <p:nvPicPr>
          <p:cNvPr id="5" name="Obrázok 4"/>
          <p:cNvPicPr>
            <a:picLocks noChangeAspect="1"/>
          </p:cNvPicPr>
          <p:nvPr/>
        </p:nvPicPr>
        <p:blipFill>
          <a:blip r:embed="rId3"/>
          <a:stretch>
            <a:fillRect/>
          </a:stretch>
        </p:blipFill>
        <p:spPr>
          <a:xfrm>
            <a:off x="467544" y="2204864"/>
            <a:ext cx="2490985" cy="4426172"/>
          </a:xfrm>
          <a:prstGeom prst="rect">
            <a:avLst/>
          </a:prstGeom>
          <a:effectLst>
            <a:outerShdw blurRad="50800" dist="38100" dir="2700000" algn="tl" rotWithShape="0">
              <a:prstClr val="black">
                <a:alpha val="40000"/>
              </a:prstClr>
            </a:outerShdw>
          </a:effectLst>
        </p:spPr>
      </p:pic>
      <p:sp>
        <p:nvSpPr>
          <p:cNvPr id="7" name="Obdĺžnik 6"/>
          <p:cNvSpPr/>
          <p:nvPr/>
        </p:nvSpPr>
        <p:spPr>
          <a:xfrm>
            <a:off x="3098873" y="5339842"/>
            <a:ext cx="5957657" cy="369332"/>
          </a:xfrm>
          <a:prstGeom prst="rect">
            <a:avLst/>
          </a:prstGeom>
        </p:spPr>
        <p:txBody>
          <a:bodyPr wrap="none">
            <a:spAutoFit/>
          </a:bodyPr>
          <a:lstStyle/>
          <a:p>
            <a:r>
              <a:rPr lang="sk-SK" dirty="0" err="1">
                <a:solidFill>
                  <a:schemeClr val="tx2"/>
                </a:solidFill>
                <a:latin typeface="+mn-lt"/>
              </a:rPr>
              <a:t>p</a:t>
            </a:r>
            <a:r>
              <a:rPr lang="sk-SK" dirty="0" err="1" smtClean="0">
                <a:solidFill>
                  <a:schemeClr val="tx2"/>
                </a:solidFill>
                <a:latin typeface="+mn-lt"/>
              </a:rPr>
              <a:t>ayload</a:t>
            </a:r>
            <a:r>
              <a:rPr lang="sk-SK" dirty="0" smtClean="0">
                <a:solidFill>
                  <a:schemeClr val="tx2"/>
                </a:solidFill>
                <a:latin typeface="+mn-lt"/>
              </a:rPr>
              <a:t> </a:t>
            </a:r>
            <a:r>
              <a:rPr lang="sk-SK" dirty="0" err="1" smtClean="0">
                <a:solidFill>
                  <a:schemeClr val="tx2"/>
                </a:solidFill>
                <a:latin typeface="+mn-lt"/>
              </a:rPr>
              <a:t>operator</a:t>
            </a:r>
            <a:r>
              <a:rPr lang="sk-SK" dirty="0" smtClean="0">
                <a:solidFill>
                  <a:schemeClr val="tx2"/>
                </a:solidFill>
                <a:latin typeface="+mn-lt"/>
              </a:rPr>
              <a:t>, </a:t>
            </a:r>
            <a:r>
              <a:rPr lang="sk-SK" dirty="0" err="1" smtClean="0">
                <a:solidFill>
                  <a:schemeClr val="tx2"/>
                </a:solidFill>
                <a:latin typeface="+mn-lt"/>
              </a:rPr>
              <a:t>manual</a:t>
            </a:r>
            <a:r>
              <a:rPr lang="sk-SK" dirty="0" smtClean="0">
                <a:solidFill>
                  <a:schemeClr val="tx2"/>
                </a:solidFill>
                <a:latin typeface="+mn-lt"/>
              </a:rPr>
              <a:t> backup pilot, </a:t>
            </a:r>
            <a:r>
              <a:rPr lang="sk-SK" dirty="0" err="1" smtClean="0">
                <a:solidFill>
                  <a:schemeClr val="tx2"/>
                </a:solidFill>
                <a:latin typeface="+mn-lt"/>
              </a:rPr>
              <a:t>ground</a:t>
            </a:r>
            <a:r>
              <a:rPr lang="sk-SK" dirty="0" smtClean="0">
                <a:solidFill>
                  <a:schemeClr val="tx2"/>
                </a:solidFill>
                <a:latin typeface="+mn-lt"/>
              </a:rPr>
              <a:t> </a:t>
            </a:r>
            <a:r>
              <a:rPr lang="sk-SK" dirty="0" err="1" smtClean="0">
                <a:solidFill>
                  <a:schemeClr val="tx2"/>
                </a:solidFill>
                <a:latin typeface="+mn-lt"/>
              </a:rPr>
              <a:t>control</a:t>
            </a:r>
            <a:r>
              <a:rPr lang="sk-SK" dirty="0" smtClean="0">
                <a:solidFill>
                  <a:schemeClr val="tx2"/>
                </a:solidFill>
                <a:latin typeface="+mn-lt"/>
              </a:rPr>
              <a:t> pilot</a:t>
            </a:r>
            <a:endParaRPr lang="sk-SK" dirty="0">
              <a:solidFill>
                <a:schemeClr val="tx2"/>
              </a:solidFill>
              <a:latin typeface="+mn-lt"/>
            </a:endParaRPr>
          </a:p>
        </p:txBody>
      </p:sp>
    </p:spTree>
    <p:extLst>
      <p:ext uri="{BB962C8B-B14F-4D97-AF65-F5344CB8AC3E}">
        <p14:creationId xmlns:p14="http://schemas.microsoft.com/office/powerpoint/2010/main" val="4188874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p:cNvSpPr>
            <a:spLocks noGrp="1"/>
          </p:cNvSpPr>
          <p:nvPr>
            <p:ph idx="1"/>
          </p:nvPr>
        </p:nvSpPr>
        <p:spPr/>
        <p:txBody>
          <a:bodyPr/>
          <a:lstStyle/>
          <a:p>
            <a:r>
              <a:rPr lang="sk-SK" dirty="0" err="1" smtClean="0"/>
              <a:t>weather</a:t>
            </a:r>
            <a:r>
              <a:rPr lang="sk-SK" dirty="0" smtClean="0"/>
              <a:t>, </a:t>
            </a:r>
            <a:r>
              <a:rPr lang="sk-SK" dirty="0"/>
              <a:t>transport, </a:t>
            </a:r>
            <a:r>
              <a:rPr lang="sk-SK" dirty="0" err="1" smtClean="0"/>
              <a:t>planning</a:t>
            </a:r>
            <a:endParaRPr lang="sk-SK" dirty="0"/>
          </a:p>
        </p:txBody>
      </p:sp>
      <p:sp>
        <p:nvSpPr>
          <p:cNvPr id="3" name="Nadpis 2"/>
          <p:cNvSpPr>
            <a:spLocks noGrp="1"/>
          </p:cNvSpPr>
          <p:nvPr>
            <p:ph type="title"/>
          </p:nvPr>
        </p:nvSpPr>
        <p:spPr/>
        <p:txBody>
          <a:bodyPr/>
          <a:lstStyle/>
          <a:p>
            <a:pPr algn="l"/>
            <a:r>
              <a:rPr lang="sk-SK" dirty="0" smtClean="0"/>
              <a:t>PRACTICALITIES</a:t>
            </a:r>
            <a:endParaRPr lang="sk-SK" dirty="0"/>
          </a:p>
        </p:txBody>
      </p:sp>
      <p:pic>
        <p:nvPicPr>
          <p:cNvPr id="6" name="Obrázo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280" y="2193874"/>
            <a:ext cx="7560840" cy="4253883"/>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6252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p:cNvSpPr>
            <a:spLocks noGrp="1"/>
          </p:cNvSpPr>
          <p:nvPr>
            <p:ph idx="1"/>
          </p:nvPr>
        </p:nvSpPr>
        <p:spPr/>
        <p:txBody>
          <a:bodyPr/>
          <a:lstStyle/>
          <a:p>
            <a:r>
              <a:rPr lang="sk-SK" dirty="0" err="1" smtClean="0"/>
              <a:t>training</a:t>
            </a:r>
            <a:endParaRPr lang="sk-SK" dirty="0"/>
          </a:p>
        </p:txBody>
      </p:sp>
      <p:sp>
        <p:nvSpPr>
          <p:cNvPr id="3" name="Nadpis 2"/>
          <p:cNvSpPr>
            <a:spLocks noGrp="1"/>
          </p:cNvSpPr>
          <p:nvPr>
            <p:ph type="title"/>
          </p:nvPr>
        </p:nvSpPr>
        <p:spPr/>
        <p:txBody>
          <a:bodyPr/>
          <a:lstStyle/>
          <a:p>
            <a:pPr algn="l"/>
            <a:r>
              <a:rPr lang="sk-SK" dirty="0" smtClean="0"/>
              <a:t>PRACTICALITIES</a:t>
            </a:r>
            <a:endParaRPr lang="sk-SK" dirty="0"/>
          </a:p>
        </p:txBody>
      </p:sp>
      <p:pic>
        <p:nvPicPr>
          <p:cNvPr id="7" name="Obrázo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280" y="2193874"/>
            <a:ext cx="7560840" cy="42538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4508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a:xfrm>
            <a:off x="179512" y="1719263"/>
            <a:ext cx="5237357" cy="4406900"/>
          </a:xfrm>
        </p:spPr>
        <p:txBody>
          <a:bodyPr>
            <a:normAutofit/>
          </a:bodyPr>
          <a:lstStyle/>
          <a:p>
            <a:r>
              <a:rPr lang="sk-SK" sz="2200" dirty="0" smtClean="0"/>
              <a:t>UAS </a:t>
            </a:r>
            <a:r>
              <a:rPr lang="sk-SK" sz="2200" dirty="0" err="1" smtClean="0"/>
              <a:t>is</a:t>
            </a:r>
            <a:r>
              <a:rPr lang="sk-SK" sz="2200" dirty="0" smtClean="0"/>
              <a:t> </a:t>
            </a:r>
            <a:r>
              <a:rPr lang="sk-SK" sz="2200" b="1" dirty="0" err="1" smtClean="0"/>
              <a:t>complex</a:t>
            </a:r>
            <a:r>
              <a:rPr lang="sk-SK" sz="2200" b="1" dirty="0" smtClean="0"/>
              <a:t> to </a:t>
            </a:r>
            <a:r>
              <a:rPr lang="sk-SK" sz="2200" b="1" dirty="0" err="1" smtClean="0"/>
              <a:t>operate</a:t>
            </a:r>
            <a:endParaRPr lang="sk-SK" sz="2200" b="1" dirty="0" smtClean="0"/>
          </a:p>
          <a:p>
            <a:r>
              <a:rPr lang="sk-SK" sz="2200" b="1" dirty="0" err="1" smtClean="0"/>
              <a:t>Delivers</a:t>
            </a:r>
            <a:r>
              <a:rPr lang="sk-SK" sz="2200" b="1" dirty="0" smtClean="0"/>
              <a:t> </a:t>
            </a:r>
            <a:r>
              <a:rPr lang="sk-SK" sz="2200" b="1" dirty="0" err="1" smtClean="0"/>
              <a:t>high</a:t>
            </a:r>
            <a:r>
              <a:rPr lang="sk-SK" sz="2200" b="1" dirty="0" smtClean="0"/>
              <a:t>-end </a:t>
            </a:r>
            <a:r>
              <a:rPr lang="sk-SK" sz="2200" b="1" dirty="0" err="1" smtClean="0"/>
              <a:t>products</a:t>
            </a:r>
            <a:endParaRPr lang="sk-SK" sz="2200" b="1" dirty="0" smtClean="0"/>
          </a:p>
          <a:p>
            <a:r>
              <a:rPr lang="sk-SK" sz="2200" b="1" dirty="0" smtClean="0"/>
              <a:t>M</a:t>
            </a:r>
            <a:r>
              <a:rPr lang="en-US" sz="2200" b="1" dirty="0" err="1" smtClean="0"/>
              <a:t>ain</a:t>
            </a:r>
            <a:r>
              <a:rPr lang="en-US" sz="2200" b="1" dirty="0" smtClean="0"/>
              <a:t> applicability </a:t>
            </a:r>
            <a:r>
              <a:rPr lang="en-US" sz="2200" dirty="0" smtClean="0"/>
              <a:t>in research of various aspects of </a:t>
            </a:r>
            <a:r>
              <a:rPr lang="en-US" sz="2200" b="1" dirty="0" smtClean="0"/>
              <a:t>landscape dynamics </a:t>
            </a:r>
            <a:r>
              <a:rPr lang="en-US" sz="2200" dirty="0" smtClean="0"/>
              <a:t>on local scale, such as monitoring landslides, soil erosion, vegetation growth, </a:t>
            </a:r>
            <a:r>
              <a:rPr lang="sk-SK" sz="2200" dirty="0" err="1" smtClean="0"/>
              <a:t>forest</a:t>
            </a:r>
            <a:r>
              <a:rPr lang="sk-SK" sz="2200" dirty="0" smtClean="0"/>
              <a:t> </a:t>
            </a:r>
            <a:r>
              <a:rPr lang="sk-SK" sz="2200" dirty="0" err="1" smtClean="0"/>
              <a:t>structure</a:t>
            </a:r>
            <a:r>
              <a:rPr lang="sk-SK" sz="2200" dirty="0" smtClean="0"/>
              <a:t>, </a:t>
            </a:r>
            <a:r>
              <a:rPr lang="en-US" sz="2200" dirty="0" smtClean="0"/>
              <a:t>phenology, etc. </a:t>
            </a:r>
            <a:endParaRPr lang="sk-SK" sz="2200" dirty="0" smtClean="0"/>
          </a:p>
          <a:p>
            <a:r>
              <a:rPr lang="en-US" sz="2200" dirty="0" smtClean="0"/>
              <a:t>Such applications of the UAS will be addressed in future research.</a:t>
            </a:r>
            <a:endParaRPr lang="sk-SK" sz="2200" dirty="0" smtClean="0"/>
          </a:p>
          <a:p>
            <a:r>
              <a:rPr lang="sk-SK" sz="2200" dirty="0" err="1"/>
              <a:t>Some</a:t>
            </a:r>
            <a:r>
              <a:rPr lang="sk-SK" sz="2200" dirty="0"/>
              <a:t> </a:t>
            </a:r>
            <a:r>
              <a:rPr lang="sk-SK" sz="2200" dirty="0" err="1"/>
              <a:t>success</a:t>
            </a:r>
            <a:r>
              <a:rPr lang="sk-SK" sz="2200" dirty="0"/>
              <a:t> </a:t>
            </a:r>
            <a:r>
              <a:rPr lang="sk-SK" sz="2200" dirty="0" err="1"/>
              <a:t>achieved</a:t>
            </a:r>
            <a:r>
              <a:rPr lang="sk-SK" sz="2200" dirty="0"/>
              <a:t> </a:t>
            </a:r>
            <a:r>
              <a:rPr lang="sk-SK" sz="2200" dirty="0" err="1" smtClean="0"/>
              <a:t>already</a:t>
            </a:r>
            <a:r>
              <a:rPr lang="sk-SK" sz="2200" smtClean="0"/>
              <a:t>    in </a:t>
            </a:r>
            <a:r>
              <a:rPr lang="sk-SK" sz="2200" dirty="0" err="1" smtClean="0"/>
              <a:t>Switzerland</a:t>
            </a:r>
            <a:r>
              <a:rPr lang="sk-SK" sz="2200" dirty="0"/>
              <a:t>, </a:t>
            </a:r>
            <a:r>
              <a:rPr lang="sk-SK" sz="2200" dirty="0" err="1" smtClean="0"/>
              <a:t>Austria</a:t>
            </a:r>
            <a:r>
              <a:rPr lang="sk-SK" sz="2200" dirty="0" smtClean="0"/>
              <a:t>, Slovakia</a:t>
            </a:r>
            <a:endParaRPr lang="en-US" sz="2200" dirty="0" smtClean="0"/>
          </a:p>
        </p:txBody>
      </p:sp>
      <p:sp>
        <p:nvSpPr>
          <p:cNvPr id="3" name="Nadpis 2"/>
          <p:cNvSpPr>
            <a:spLocks noGrp="1"/>
          </p:cNvSpPr>
          <p:nvPr>
            <p:ph type="title"/>
          </p:nvPr>
        </p:nvSpPr>
        <p:spPr/>
        <p:txBody>
          <a:bodyPr/>
          <a:lstStyle/>
          <a:p>
            <a:pPr algn="l"/>
            <a:r>
              <a:rPr lang="sk-SK" dirty="0" err="1" smtClean="0"/>
              <a:t>COnclusions</a:t>
            </a:r>
            <a:endParaRPr lang="sk-SK"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564" y="4725144"/>
            <a:ext cx="3431310" cy="1903325"/>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66273" y="2187710"/>
            <a:ext cx="3468600" cy="246542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descr="vset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626" y="162471"/>
            <a:ext cx="3502346" cy="19532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2561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l"/>
            <a:r>
              <a:rPr lang="sk-SK" dirty="0" err="1" smtClean="0"/>
              <a:t>Acknowledgements</a:t>
            </a:r>
            <a:endParaRPr lang="sk-SK" dirty="0"/>
          </a:p>
        </p:txBody>
      </p:sp>
      <p:sp>
        <p:nvSpPr>
          <p:cNvPr id="5" name="BlokTextu 4"/>
          <p:cNvSpPr txBox="1"/>
          <p:nvPr/>
        </p:nvSpPr>
        <p:spPr>
          <a:xfrm>
            <a:off x="413244" y="1700808"/>
            <a:ext cx="8479236" cy="2631490"/>
          </a:xfrm>
          <a:prstGeom prst="rect">
            <a:avLst/>
          </a:prstGeom>
          <a:noFill/>
        </p:spPr>
        <p:txBody>
          <a:bodyPr wrap="square" rtlCol="0">
            <a:spAutoFit/>
          </a:bodyPr>
          <a:lstStyle/>
          <a:p>
            <a:pPr>
              <a:spcAft>
                <a:spcPts val="600"/>
              </a:spcAft>
            </a:pPr>
            <a:r>
              <a:rPr lang="en-GB" sz="2000" b="1" dirty="0" smtClean="0">
                <a:solidFill>
                  <a:schemeClr val="accent1">
                    <a:lumMod val="50000"/>
                  </a:schemeClr>
                </a:solidFill>
                <a:latin typeface="Segoe UI Semilight" panose="020B0402040204020203" pitchFamily="34" charset="0"/>
                <a:cs typeface="Segoe UI Semilight" panose="020B0402040204020203" pitchFamily="34" charset="0"/>
              </a:rPr>
              <a:t>Research funding under projects</a:t>
            </a:r>
          </a:p>
          <a:p>
            <a:pPr marL="342900" indent="-342900">
              <a:spcAft>
                <a:spcPts val="600"/>
              </a:spcAft>
              <a:buFont typeface="Arial" panose="020B0604020202020204" pitchFamily="34" charset="0"/>
              <a:buChar char="•"/>
            </a:pPr>
            <a:r>
              <a:rPr lang="sk-SK" sz="2000" dirty="0" err="1" smtClean="0">
                <a:solidFill>
                  <a:schemeClr val="accent1">
                    <a:lumMod val="50000"/>
                  </a:schemeClr>
                </a:solidFill>
                <a:latin typeface="Segoe UI Semilight" panose="020B0402040204020203" pitchFamily="34" charset="0"/>
                <a:cs typeface="Segoe UI Semilight" panose="020B0402040204020203" pitchFamily="34" charset="0"/>
              </a:rPr>
              <a:t>University</a:t>
            </a:r>
            <a:r>
              <a:rPr lang="sk-SK" sz="2000" dirty="0" smtClean="0">
                <a:solidFill>
                  <a:schemeClr val="accent1">
                    <a:lumMod val="50000"/>
                  </a:schemeClr>
                </a:solidFill>
                <a:latin typeface="Segoe UI Semilight" panose="020B0402040204020203" pitchFamily="34" charset="0"/>
                <a:cs typeface="Segoe UI Semilight" panose="020B0402040204020203" pitchFamily="34" charset="0"/>
              </a:rPr>
              <a:t> </a:t>
            </a:r>
            <a:r>
              <a:rPr lang="sk-SK" sz="2000" dirty="0" err="1" smtClean="0">
                <a:solidFill>
                  <a:schemeClr val="accent1">
                    <a:lumMod val="50000"/>
                  </a:schemeClr>
                </a:solidFill>
                <a:latin typeface="Segoe UI Semilight" panose="020B0402040204020203" pitchFamily="34" charset="0"/>
                <a:cs typeface="Segoe UI Semilight" panose="020B0402040204020203" pitchFamily="34" charset="0"/>
              </a:rPr>
              <a:t>Science</a:t>
            </a:r>
            <a:r>
              <a:rPr lang="sk-SK" sz="2000" dirty="0" smtClean="0">
                <a:solidFill>
                  <a:schemeClr val="accent1">
                    <a:lumMod val="50000"/>
                  </a:schemeClr>
                </a:solidFill>
                <a:latin typeface="Segoe UI Semilight" panose="020B0402040204020203" pitchFamily="34" charset="0"/>
                <a:cs typeface="Segoe UI Semilight" panose="020B0402040204020203" pitchFamily="34" charset="0"/>
              </a:rPr>
              <a:t> Park </a:t>
            </a:r>
            <a:r>
              <a:rPr lang="sk-SK" sz="2000" dirty="0" err="1" smtClean="0">
                <a:solidFill>
                  <a:schemeClr val="accent1">
                    <a:lumMod val="50000"/>
                  </a:schemeClr>
                </a:solidFill>
                <a:latin typeface="Segoe UI Semilight" panose="020B0402040204020203" pitchFamily="34" charset="0"/>
                <a:cs typeface="Segoe UI Semilight" panose="020B0402040204020203" pitchFamily="34" charset="0"/>
              </a:rPr>
              <a:t>Technicom</a:t>
            </a:r>
            <a:r>
              <a:rPr lang="sk-SK" sz="2000" dirty="0" smtClean="0">
                <a:solidFill>
                  <a:schemeClr val="accent1">
                    <a:lumMod val="50000"/>
                  </a:schemeClr>
                </a:solidFill>
                <a:latin typeface="Segoe UI Semilight" panose="020B0402040204020203" pitchFamily="34" charset="0"/>
                <a:cs typeface="Segoe UI Semilight" panose="020B0402040204020203" pitchFamily="34" charset="0"/>
              </a:rPr>
              <a:t> – TUKE, UPJS, PU</a:t>
            </a:r>
          </a:p>
          <a:p>
            <a:pPr marL="342900" indent="-342900">
              <a:spcAft>
                <a:spcPts val="600"/>
              </a:spcAft>
              <a:buFont typeface="Arial" panose="020B0604020202020204" pitchFamily="34" charset="0"/>
              <a:buChar char="•"/>
            </a:pPr>
            <a:r>
              <a:rPr lang="en-US" sz="2000" dirty="0" smtClean="0">
                <a:solidFill>
                  <a:schemeClr val="accent1">
                    <a:lumMod val="50000"/>
                  </a:schemeClr>
                </a:solidFill>
                <a:latin typeface="Segoe UI Semilight" panose="020B0402040204020203" pitchFamily="34" charset="0"/>
                <a:cs typeface="Segoe UI Semilight" panose="020B0402040204020203" pitchFamily="34" charset="0"/>
              </a:rPr>
              <a:t>Physically </a:t>
            </a:r>
            <a:r>
              <a:rPr lang="en-US" sz="2000" dirty="0">
                <a:solidFill>
                  <a:schemeClr val="accent1">
                    <a:lumMod val="50000"/>
                  </a:schemeClr>
                </a:solidFill>
                <a:latin typeface="Segoe UI Semilight" panose="020B0402040204020203" pitchFamily="34" charset="0"/>
                <a:cs typeface="Segoe UI Semilight" panose="020B0402040204020203" pitchFamily="34" charset="0"/>
              </a:rPr>
              <a:t>based segmentation of </a:t>
            </a:r>
            <a:r>
              <a:rPr lang="en-US" sz="2000" dirty="0" err="1">
                <a:solidFill>
                  <a:schemeClr val="accent1">
                    <a:lumMod val="50000"/>
                  </a:schemeClr>
                </a:solidFill>
                <a:latin typeface="Segoe UI Semilight" panose="020B0402040204020203" pitchFamily="34" charset="0"/>
                <a:cs typeface="Segoe UI Semilight" panose="020B0402040204020203" pitchFamily="34" charset="0"/>
              </a:rPr>
              <a:t>georelief</a:t>
            </a:r>
            <a:r>
              <a:rPr lang="en-US" sz="2000" dirty="0">
                <a:solidFill>
                  <a:schemeClr val="accent1">
                    <a:lumMod val="50000"/>
                  </a:schemeClr>
                </a:solidFill>
                <a:latin typeface="Segoe UI Semilight" panose="020B0402040204020203" pitchFamily="34" charset="0"/>
                <a:cs typeface="Segoe UI Semilight" panose="020B0402040204020203" pitchFamily="34" charset="0"/>
              </a:rPr>
              <a:t> </a:t>
            </a:r>
            <a:r>
              <a:rPr lang="sk-SK" sz="2000" dirty="0" smtClean="0">
                <a:solidFill>
                  <a:schemeClr val="accent1">
                    <a:lumMod val="50000"/>
                  </a:schemeClr>
                </a:solidFill>
                <a:latin typeface="Segoe UI Semilight" panose="020B0402040204020203" pitchFamily="34" charset="0"/>
                <a:cs typeface="Segoe UI Semilight" panose="020B0402040204020203" pitchFamily="34" charset="0"/>
              </a:rPr>
              <a:t>- </a:t>
            </a:r>
            <a:r>
              <a:rPr lang="en-US" sz="2000" dirty="0" smtClean="0">
                <a:solidFill>
                  <a:schemeClr val="accent1">
                    <a:lumMod val="50000"/>
                  </a:schemeClr>
                </a:solidFill>
                <a:latin typeface="Segoe UI Semilight" panose="020B0402040204020203" pitchFamily="34" charset="0"/>
                <a:cs typeface="Segoe UI Semilight" panose="020B0402040204020203" pitchFamily="34" charset="0"/>
              </a:rPr>
              <a:t>APVV-15-0054</a:t>
            </a:r>
            <a:endParaRPr lang="sk-SK" sz="2000" dirty="0" smtClean="0">
              <a:solidFill>
                <a:schemeClr val="accent1">
                  <a:lumMod val="50000"/>
                </a:schemeClr>
              </a:solidFill>
              <a:latin typeface="Segoe UI Semilight" panose="020B0402040204020203" pitchFamily="34" charset="0"/>
              <a:cs typeface="Segoe UI Semilight" panose="020B0402040204020203" pitchFamily="34" charset="0"/>
            </a:endParaRPr>
          </a:p>
          <a:p>
            <a:pPr marL="342900" indent="-342900">
              <a:spcAft>
                <a:spcPts val="600"/>
              </a:spcAft>
              <a:buFont typeface="Arial" panose="020B0604020202020204" pitchFamily="34" charset="0"/>
              <a:buChar char="•"/>
            </a:pPr>
            <a:r>
              <a:rPr lang="en-US" sz="2000" dirty="0" smtClean="0">
                <a:solidFill>
                  <a:schemeClr val="accent1">
                    <a:lumMod val="50000"/>
                  </a:schemeClr>
                </a:solidFill>
                <a:latin typeface="Segoe UI Semilight" panose="020B0402040204020203" pitchFamily="34" charset="0"/>
                <a:cs typeface="Segoe UI Semilight" panose="020B0402040204020203" pitchFamily="34" charset="0"/>
              </a:rPr>
              <a:t>Simulation </a:t>
            </a:r>
            <a:r>
              <a:rPr lang="en-US" sz="2000" dirty="0">
                <a:solidFill>
                  <a:schemeClr val="accent1">
                    <a:lumMod val="50000"/>
                  </a:schemeClr>
                </a:solidFill>
                <a:latin typeface="Segoe UI Semilight" panose="020B0402040204020203" pitchFamily="34" charset="0"/>
                <a:cs typeface="Segoe UI Semilight" panose="020B0402040204020203" pitchFamily="34" charset="0"/>
              </a:rPr>
              <a:t>and dynamic visualization of geospatial </a:t>
            </a:r>
            <a:r>
              <a:rPr lang="en-US" sz="2000" dirty="0" smtClean="0">
                <a:solidFill>
                  <a:schemeClr val="accent1">
                    <a:lumMod val="50000"/>
                  </a:schemeClr>
                </a:solidFill>
                <a:latin typeface="Segoe UI Semilight" panose="020B0402040204020203" pitchFamily="34" charset="0"/>
                <a:cs typeface="Segoe UI Semilight" panose="020B0402040204020203" pitchFamily="34" charset="0"/>
              </a:rPr>
              <a:t>processes</a:t>
            </a:r>
            <a:r>
              <a:rPr lang="sk-SK" sz="2000" dirty="0" smtClean="0">
                <a:solidFill>
                  <a:schemeClr val="accent1">
                    <a:lumMod val="50000"/>
                  </a:schemeClr>
                </a:solidFill>
                <a:latin typeface="Segoe UI Semilight" panose="020B0402040204020203" pitchFamily="34" charset="0"/>
                <a:cs typeface="Segoe UI Semilight" panose="020B0402040204020203" pitchFamily="34" charset="0"/>
              </a:rPr>
              <a:t> - </a:t>
            </a:r>
            <a:r>
              <a:rPr lang="en-US" sz="2000" dirty="0">
                <a:solidFill>
                  <a:schemeClr val="accent1">
                    <a:lumMod val="50000"/>
                  </a:schemeClr>
                </a:solidFill>
                <a:latin typeface="Segoe UI Semilight" panose="020B0402040204020203" pitchFamily="34" charset="0"/>
                <a:cs typeface="Segoe UI Semilight" panose="020B0402040204020203" pitchFamily="34" charset="0"/>
              </a:rPr>
              <a:t>VEGA </a:t>
            </a:r>
            <a:r>
              <a:rPr lang="en-US" sz="2000" dirty="0" smtClean="0">
                <a:solidFill>
                  <a:schemeClr val="accent1">
                    <a:lumMod val="50000"/>
                  </a:schemeClr>
                </a:solidFill>
                <a:latin typeface="Segoe UI Semilight" panose="020B0402040204020203" pitchFamily="34" charset="0"/>
                <a:cs typeface="Segoe UI Semilight" panose="020B0402040204020203" pitchFamily="34" charset="0"/>
              </a:rPr>
              <a:t>1/0474/16</a:t>
            </a:r>
            <a:endParaRPr lang="sk-SK" sz="2000" dirty="0" smtClean="0">
              <a:solidFill>
                <a:schemeClr val="accent1">
                  <a:lumMod val="50000"/>
                </a:schemeClr>
              </a:solidFill>
              <a:latin typeface="Segoe UI Semilight" panose="020B0402040204020203" pitchFamily="34" charset="0"/>
              <a:cs typeface="Segoe UI Semilight" panose="020B0402040204020203" pitchFamily="34" charset="0"/>
            </a:endParaRPr>
          </a:p>
          <a:p>
            <a:pPr marL="342900" indent="-342900">
              <a:spcAft>
                <a:spcPts val="600"/>
              </a:spcAft>
              <a:buFont typeface="Arial" panose="020B0604020202020204" pitchFamily="34" charset="0"/>
              <a:buChar char="•"/>
            </a:pPr>
            <a:r>
              <a:rPr lang="sk-SK" sz="2000" dirty="0" err="1" smtClean="0">
                <a:solidFill>
                  <a:schemeClr val="accent1">
                    <a:lumMod val="50000"/>
                  </a:schemeClr>
                </a:solidFill>
                <a:latin typeface="Segoe UI Semilight" panose="020B0402040204020203" pitchFamily="34" charset="0"/>
                <a:cs typeface="Segoe UI Semilight" panose="020B0402040204020203" pitchFamily="34" charset="0"/>
              </a:rPr>
              <a:t>Landscape</a:t>
            </a:r>
            <a:r>
              <a:rPr lang="sk-SK" sz="2000" dirty="0" smtClean="0">
                <a:solidFill>
                  <a:schemeClr val="accent1">
                    <a:lumMod val="50000"/>
                  </a:schemeClr>
                </a:solidFill>
                <a:latin typeface="Segoe UI Semilight" panose="020B0402040204020203" pitchFamily="34" charset="0"/>
                <a:cs typeface="Segoe UI Semilight" panose="020B0402040204020203" pitchFamily="34" charset="0"/>
              </a:rPr>
              <a:t> </a:t>
            </a:r>
            <a:r>
              <a:rPr lang="sk-SK" sz="2000" dirty="0" err="1" smtClean="0">
                <a:solidFill>
                  <a:schemeClr val="accent1">
                    <a:lumMod val="50000"/>
                  </a:schemeClr>
                </a:solidFill>
                <a:latin typeface="Segoe UI Semilight" panose="020B0402040204020203" pitchFamily="34" charset="0"/>
                <a:cs typeface="Segoe UI Semilight" panose="020B0402040204020203" pitchFamily="34" charset="0"/>
              </a:rPr>
              <a:t>dynamics</a:t>
            </a:r>
            <a:r>
              <a:rPr lang="sk-SK" sz="2000" dirty="0" smtClean="0">
                <a:solidFill>
                  <a:schemeClr val="accent1">
                    <a:lumMod val="50000"/>
                  </a:schemeClr>
                </a:solidFill>
                <a:latin typeface="Segoe UI Semilight" panose="020B0402040204020203" pitchFamily="34" charset="0"/>
                <a:cs typeface="Segoe UI Semilight" panose="020B0402040204020203" pitchFamily="34" charset="0"/>
              </a:rPr>
              <a:t> in </a:t>
            </a:r>
            <a:r>
              <a:rPr lang="sk-SK" sz="2000" dirty="0" err="1" smtClean="0">
                <a:solidFill>
                  <a:schemeClr val="accent1">
                    <a:lumMod val="50000"/>
                  </a:schemeClr>
                </a:solidFill>
                <a:latin typeface="Segoe UI Semilight" panose="020B0402040204020203" pitchFamily="34" charset="0"/>
                <a:cs typeface="Segoe UI Semilight" panose="020B0402040204020203" pitchFamily="34" charset="0"/>
              </a:rPr>
              <a:t>high</a:t>
            </a:r>
            <a:r>
              <a:rPr lang="sk-SK" sz="2000" dirty="0" smtClean="0">
                <a:solidFill>
                  <a:schemeClr val="accent1">
                    <a:lumMod val="50000"/>
                  </a:schemeClr>
                </a:solidFill>
                <a:latin typeface="Segoe UI Semilight" panose="020B0402040204020203" pitchFamily="34" charset="0"/>
                <a:cs typeface="Segoe UI Semilight" panose="020B0402040204020203" pitchFamily="34" charset="0"/>
              </a:rPr>
              <a:t> </a:t>
            </a:r>
            <a:r>
              <a:rPr lang="sk-SK" sz="2000" dirty="0" err="1" smtClean="0">
                <a:solidFill>
                  <a:schemeClr val="accent1">
                    <a:lumMod val="50000"/>
                  </a:schemeClr>
                </a:solidFill>
                <a:latin typeface="Segoe UI Semilight" panose="020B0402040204020203" pitchFamily="34" charset="0"/>
                <a:cs typeface="Segoe UI Semilight" panose="020B0402040204020203" pitchFamily="34" charset="0"/>
              </a:rPr>
              <a:t>resolution</a:t>
            </a:r>
            <a:r>
              <a:rPr lang="sk-SK" sz="2000" dirty="0" smtClean="0">
                <a:solidFill>
                  <a:schemeClr val="accent1">
                    <a:lumMod val="50000"/>
                  </a:schemeClr>
                </a:solidFill>
                <a:latin typeface="Segoe UI Semilight" panose="020B0402040204020203" pitchFamily="34" charset="0"/>
                <a:cs typeface="Segoe UI Semilight" panose="020B0402040204020203" pitchFamily="34" charset="0"/>
              </a:rPr>
              <a:t> - </a:t>
            </a:r>
            <a:r>
              <a:rPr lang="en-GB" sz="2000" dirty="0">
                <a:solidFill>
                  <a:schemeClr val="accent1">
                    <a:lumMod val="50000"/>
                  </a:schemeClr>
                </a:solidFill>
                <a:latin typeface="Segoe UI Semilight" panose="020B0402040204020203" pitchFamily="34" charset="0"/>
                <a:cs typeface="Segoe UI Semilight" panose="020B0402040204020203" pitchFamily="34" charset="0"/>
              </a:rPr>
              <a:t>VEGA </a:t>
            </a:r>
            <a:r>
              <a:rPr lang="en-GB" sz="2000" dirty="0" smtClean="0">
                <a:solidFill>
                  <a:schemeClr val="accent1">
                    <a:lumMod val="50000"/>
                  </a:schemeClr>
                </a:solidFill>
                <a:latin typeface="Segoe UI Semilight" panose="020B0402040204020203" pitchFamily="34" charset="0"/>
                <a:cs typeface="Segoe UI Semilight" panose="020B0402040204020203" pitchFamily="34" charset="0"/>
              </a:rPr>
              <a:t>1/0963/17</a:t>
            </a:r>
            <a:endParaRPr lang="sk-SK" sz="2000" dirty="0" smtClean="0">
              <a:solidFill>
                <a:schemeClr val="accent1">
                  <a:lumMod val="50000"/>
                </a:schemeClr>
              </a:solidFill>
              <a:latin typeface="Segoe UI Semilight" panose="020B0402040204020203" pitchFamily="34" charset="0"/>
              <a:cs typeface="Segoe UI Semilight" panose="020B0402040204020203" pitchFamily="34" charset="0"/>
            </a:endParaRPr>
          </a:p>
          <a:p>
            <a:pPr marL="342900" indent="-342900">
              <a:spcAft>
                <a:spcPts val="600"/>
              </a:spcAft>
              <a:buFont typeface="Arial" panose="020B0604020202020204" pitchFamily="34" charset="0"/>
              <a:buChar char="•"/>
            </a:pPr>
            <a:r>
              <a:rPr lang="en-GB" sz="2000" dirty="0" err="1">
                <a:solidFill>
                  <a:schemeClr val="accent1">
                    <a:lumMod val="50000"/>
                  </a:schemeClr>
                </a:solidFill>
                <a:latin typeface="Segoe UI Semilight" panose="020B0402040204020203" pitchFamily="34" charset="0"/>
                <a:cs typeface="Segoe UI Semilight" panose="020B0402040204020203" pitchFamily="34" charset="0"/>
              </a:rPr>
              <a:t>Interreg</a:t>
            </a:r>
            <a:r>
              <a:rPr lang="en-GB" sz="2000" dirty="0">
                <a:solidFill>
                  <a:schemeClr val="accent1">
                    <a:lumMod val="50000"/>
                  </a:schemeClr>
                </a:solidFill>
                <a:latin typeface="Segoe UI Semilight" panose="020B0402040204020203" pitchFamily="34" charset="0"/>
                <a:cs typeface="Segoe UI Semilight" panose="020B0402040204020203" pitchFamily="34" charset="0"/>
              </a:rPr>
              <a:t> V-A Slovakia-Hungary: TOKAJGIS </a:t>
            </a:r>
            <a:r>
              <a:rPr lang="sk-SK" sz="2000" dirty="0" smtClean="0">
                <a:solidFill>
                  <a:schemeClr val="accent1">
                    <a:lumMod val="50000"/>
                  </a:schemeClr>
                </a:solidFill>
                <a:latin typeface="Segoe UI Semilight" panose="020B0402040204020203" pitchFamily="34" charset="0"/>
                <a:cs typeface="Segoe UI Semilight" panose="020B0402040204020203" pitchFamily="34" charset="0"/>
              </a:rPr>
              <a:t>- </a:t>
            </a:r>
            <a:r>
              <a:rPr lang="en-GB" sz="2000" dirty="0" smtClean="0">
                <a:solidFill>
                  <a:schemeClr val="accent1">
                    <a:lumMod val="50000"/>
                  </a:schemeClr>
                </a:solidFill>
                <a:latin typeface="Segoe UI Semilight" panose="020B0402040204020203" pitchFamily="34" charset="0"/>
                <a:cs typeface="Segoe UI Semilight" panose="020B0402040204020203" pitchFamily="34" charset="0"/>
              </a:rPr>
              <a:t>SKHU/1601/4.1/052</a:t>
            </a:r>
          </a:p>
        </p:txBody>
      </p:sp>
      <p:pic>
        <p:nvPicPr>
          <p:cNvPr id="6" name="Obrázok 5"/>
          <p:cNvPicPr>
            <a:picLocks noChangeAspect="1"/>
          </p:cNvPicPr>
          <p:nvPr/>
        </p:nvPicPr>
        <p:blipFill>
          <a:blip r:embed="rId2"/>
          <a:stretch>
            <a:fillRect/>
          </a:stretch>
        </p:blipFill>
        <p:spPr>
          <a:xfrm>
            <a:off x="3033772" y="4709705"/>
            <a:ext cx="2826593" cy="807598"/>
          </a:xfrm>
          <a:prstGeom prst="rect">
            <a:avLst/>
          </a:prstGeom>
        </p:spPr>
      </p:pic>
      <p:pic>
        <p:nvPicPr>
          <p:cNvPr id="7" name="Obrázok 6"/>
          <p:cNvPicPr>
            <a:picLocks noChangeAspect="1"/>
          </p:cNvPicPr>
          <p:nvPr/>
        </p:nvPicPr>
        <p:blipFill>
          <a:blip r:embed="rId3"/>
          <a:stretch>
            <a:fillRect/>
          </a:stretch>
        </p:blipFill>
        <p:spPr>
          <a:xfrm>
            <a:off x="3033771" y="5589239"/>
            <a:ext cx="2822335" cy="984815"/>
          </a:xfrm>
          <a:prstGeom prst="rect">
            <a:avLst/>
          </a:prstGeom>
        </p:spPr>
      </p:pic>
      <p:pic>
        <p:nvPicPr>
          <p:cNvPr id="9" name="Obrázok 8"/>
          <p:cNvPicPr>
            <a:picLocks noChangeAspect="1"/>
          </p:cNvPicPr>
          <p:nvPr/>
        </p:nvPicPr>
        <p:blipFill rotWithShape="1">
          <a:blip r:embed="rId4">
            <a:extLst>
              <a:ext uri="{28A0092B-C50C-407E-A947-70E740481C1C}">
                <a14:useLocalDpi xmlns:a14="http://schemas.microsoft.com/office/drawing/2010/main" val="0"/>
              </a:ext>
            </a:extLst>
          </a:blip>
          <a:srcRect t="35736" b="35736"/>
          <a:stretch/>
        </p:blipFill>
        <p:spPr>
          <a:xfrm>
            <a:off x="6016073" y="4709705"/>
            <a:ext cx="2948415" cy="807598"/>
          </a:xfrm>
          <a:prstGeom prst="rect">
            <a:avLst/>
          </a:prstGeom>
        </p:spPr>
      </p:pic>
      <p:pic>
        <p:nvPicPr>
          <p:cNvPr id="10" name="Picture 2" descr="UVP TECHNICOM TUKE"/>
          <p:cNvPicPr>
            <a:picLocks noChangeAspect="1" noChangeArrowheads="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257280" y="5649633"/>
            <a:ext cx="2658536" cy="864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www.southernassembly.ie/images/uploads/EU-ERDF-EN-2000px.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8291" y="4709706"/>
            <a:ext cx="2461501" cy="67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491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36760" y="2564904"/>
            <a:ext cx="6567488" cy="1646239"/>
          </a:xfrm>
        </p:spPr>
        <p:txBody>
          <a:bodyPr/>
          <a:lstStyle/>
          <a:p>
            <a:pPr algn="ctr" eaLnBrk="1" fontAlgn="auto" hangingPunct="1">
              <a:spcAft>
                <a:spcPts val="0"/>
              </a:spcAft>
              <a:defRPr/>
            </a:pPr>
            <a:r>
              <a:rPr lang="sk-SK" sz="3600" dirty="0" err="1" smtClean="0"/>
              <a:t>Thank</a:t>
            </a:r>
            <a:r>
              <a:rPr lang="sk-SK" sz="3600" dirty="0" smtClean="0"/>
              <a:t> </a:t>
            </a:r>
            <a:r>
              <a:rPr lang="sk-SK" sz="3600" dirty="0" err="1" smtClean="0"/>
              <a:t>YOu</a:t>
            </a:r>
            <a:r>
              <a:rPr lang="sk-SK" sz="3600" dirty="0" smtClean="0"/>
              <a:t>!</a:t>
            </a:r>
            <a:endParaRPr lang="sk-SK" sz="3600" dirty="0"/>
          </a:p>
        </p:txBody>
      </p:sp>
      <p:sp>
        <p:nvSpPr>
          <p:cNvPr id="9" name="Nadpis 1"/>
          <p:cNvSpPr txBox="1">
            <a:spLocks/>
          </p:cNvSpPr>
          <p:nvPr/>
        </p:nvSpPr>
        <p:spPr>
          <a:xfrm>
            <a:off x="467544" y="333449"/>
            <a:ext cx="6336704" cy="2303463"/>
          </a:xfrm>
          <a:prstGeom prst="rect">
            <a:avLst/>
          </a:prstGeom>
        </p:spPr>
        <p:txBody>
          <a:bodyPr vert="horz" lIns="91440" tIns="45720" rIns="91440" bIns="45720" rtlCol="0" anchor="ctr">
            <a:noAutofit/>
          </a:bodyPr>
          <a:lstStyle>
            <a:lvl1pPr algn="r" rtl="0" eaLnBrk="0" fontAlgn="base" hangingPunct="0">
              <a:spcBef>
                <a:spcPct val="0"/>
              </a:spcBef>
              <a:spcAft>
                <a:spcPct val="0"/>
              </a:spcAft>
              <a:defRPr sz="4200" kern="1200" cap="all" spc="150" baseline="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Segoe UI Light" pitchFamily="34" charset="0"/>
              </a:defRPr>
            </a:lvl2pPr>
            <a:lvl3pPr algn="ctr" rtl="0" eaLnBrk="0" fontAlgn="base" hangingPunct="0">
              <a:spcBef>
                <a:spcPct val="0"/>
              </a:spcBef>
              <a:spcAft>
                <a:spcPct val="0"/>
              </a:spcAft>
              <a:defRPr sz="3200">
                <a:solidFill>
                  <a:schemeClr val="bg1"/>
                </a:solidFill>
                <a:latin typeface="Segoe UI Light" pitchFamily="34" charset="0"/>
              </a:defRPr>
            </a:lvl3pPr>
            <a:lvl4pPr algn="ctr" rtl="0" eaLnBrk="0" fontAlgn="base" hangingPunct="0">
              <a:spcBef>
                <a:spcPct val="0"/>
              </a:spcBef>
              <a:spcAft>
                <a:spcPct val="0"/>
              </a:spcAft>
              <a:defRPr sz="3200">
                <a:solidFill>
                  <a:schemeClr val="bg1"/>
                </a:solidFill>
                <a:latin typeface="Segoe UI Light" pitchFamily="34" charset="0"/>
              </a:defRPr>
            </a:lvl4pPr>
            <a:lvl5pPr algn="ctr" rtl="0" eaLnBrk="0" fontAlgn="base" hangingPunct="0">
              <a:spcBef>
                <a:spcPct val="0"/>
              </a:spcBef>
              <a:spcAft>
                <a:spcPct val="0"/>
              </a:spcAft>
              <a:defRPr sz="3200">
                <a:solidFill>
                  <a:schemeClr val="bg1"/>
                </a:solidFill>
                <a:latin typeface="Segoe UI Light" pitchFamily="34" charset="0"/>
              </a:defRPr>
            </a:lvl5pPr>
            <a:lvl6pPr marL="457200" algn="ctr" rtl="0" fontAlgn="base">
              <a:spcBef>
                <a:spcPct val="0"/>
              </a:spcBef>
              <a:spcAft>
                <a:spcPct val="0"/>
              </a:spcAft>
              <a:defRPr sz="3200">
                <a:solidFill>
                  <a:schemeClr val="bg1"/>
                </a:solidFill>
                <a:latin typeface="Segoe UI Light" pitchFamily="34" charset="0"/>
              </a:defRPr>
            </a:lvl6pPr>
            <a:lvl7pPr marL="914400" algn="ctr" rtl="0" fontAlgn="base">
              <a:spcBef>
                <a:spcPct val="0"/>
              </a:spcBef>
              <a:spcAft>
                <a:spcPct val="0"/>
              </a:spcAft>
              <a:defRPr sz="3200">
                <a:solidFill>
                  <a:schemeClr val="bg1"/>
                </a:solidFill>
                <a:latin typeface="Segoe UI Light" pitchFamily="34" charset="0"/>
              </a:defRPr>
            </a:lvl7pPr>
            <a:lvl8pPr marL="1371600" algn="ctr" rtl="0" fontAlgn="base">
              <a:spcBef>
                <a:spcPct val="0"/>
              </a:spcBef>
              <a:spcAft>
                <a:spcPct val="0"/>
              </a:spcAft>
              <a:defRPr sz="3200">
                <a:solidFill>
                  <a:schemeClr val="bg1"/>
                </a:solidFill>
                <a:latin typeface="Segoe UI Light" pitchFamily="34" charset="0"/>
              </a:defRPr>
            </a:lvl8pPr>
            <a:lvl9pPr marL="1828800" algn="ctr" rtl="0" fontAlgn="base">
              <a:spcBef>
                <a:spcPct val="0"/>
              </a:spcBef>
              <a:spcAft>
                <a:spcPct val="0"/>
              </a:spcAft>
              <a:defRPr sz="3200">
                <a:solidFill>
                  <a:schemeClr val="bg1"/>
                </a:solidFill>
                <a:latin typeface="Segoe UI Light" pitchFamily="34" charset="0"/>
              </a:defRPr>
            </a:lvl9pPr>
          </a:lstStyle>
          <a:p>
            <a:pPr algn="l" eaLnBrk="1" fontAlgn="auto" hangingPunct="1">
              <a:spcAft>
                <a:spcPts val="0"/>
              </a:spcAft>
              <a:defRPr/>
            </a:pPr>
            <a:r>
              <a:rPr lang="en-US" sz="2400" b="1" dirty="0"/>
              <a:t>THE UNPILOTED </a:t>
            </a:r>
            <a:r>
              <a:rPr lang="sk-SK" sz="2400" b="1" dirty="0"/>
              <a:t/>
            </a:r>
            <a:br>
              <a:rPr lang="sk-SK" sz="2400" b="1" dirty="0"/>
            </a:br>
            <a:r>
              <a:rPr lang="en-US" sz="2400" b="1" dirty="0"/>
              <a:t>HELICOPTER SYSTEM </a:t>
            </a:r>
            <a:r>
              <a:rPr lang="sk-SK" sz="2400" b="1" dirty="0"/>
              <a:t/>
            </a:r>
            <a:br>
              <a:rPr lang="sk-SK" sz="2400" b="1" dirty="0"/>
            </a:br>
            <a:r>
              <a:rPr lang="en-US" sz="2400" b="1" dirty="0"/>
              <a:t>SCOUT B1-100 </a:t>
            </a:r>
            <a:endParaRPr lang="sk-SK" sz="2400" b="1" dirty="0" smtClean="0"/>
          </a:p>
          <a:p>
            <a:pPr algn="l" eaLnBrk="1" fontAlgn="auto" hangingPunct="1">
              <a:spcAft>
                <a:spcPts val="0"/>
              </a:spcAft>
              <a:defRPr/>
            </a:pPr>
            <a:endParaRPr lang="sk-SK" sz="2400" b="1" dirty="0"/>
          </a:p>
          <a:p>
            <a:pPr algn="l" eaLnBrk="1" fontAlgn="auto" hangingPunct="1">
              <a:spcAft>
                <a:spcPts val="0"/>
              </a:spcAft>
              <a:defRPr/>
            </a:pPr>
            <a:r>
              <a:rPr lang="en-GB" sz="1400" dirty="0" smtClean="0"/>
              <a:t>geografia.science.upjs.sk	</a:t>
            </a:r>
            <a:r>
              <a:rPr lang="sk-SK" sz="1400" dirty="0" smtClean="0"/>
              <a:t>          </a:t>
            </a:r>
            <a:r>
              <a:rPr lang="en-GB" sz="1400" dirty="0" smtClean="0">
                <a:cs typeface="Segoe UI Light" panose="020B0502040204020203" pitchFamily="34" charset="0"/>
              </a:rPr>
              <a:t>Michal.gallay@upjs.sk</a:t>
            </a:r>
          </a:p>
        </p:txBody>
      </p:sp>
      <p:sp>
        <p:nvSpPr>
          <p:cNvPr id="8" name="Podnadpis 2"/>
          <p:cNvSpPr txBox="1">
            <a:spLocks/>
          </p:cNvSpPr>
          <p:nvPr/>
        </p:nvSpPr>
        <p:spPr>
          <a:xfrm>
            <a:off x="7090792" y="304428"/>
            <a:ext cx="2053208" cy="2476500"/>
          </a:xfrm>
          <a:prstGeom prst="rect">
            <a:avLst/>
          </a:prstGeom>
        </p:spPr>
        <p:txBody>
          <a:bodyPr vert="horz" wrap="square" lIns="91440" tIns="45720" rIns="91440" bIns="45720" numCol="1" rtlCol="0" anchor="ctr" anchorCtr="0" compatLnSpc="1">
            <a:prstTxWarp prst="textNoShape">
              <a:avLst/>
            </a:prstTxWarp>
            <a:noAutofit/>
          </a:bodyPr>
          <a:lstStyle>
            <a:lvl1pPr marL="0" indent="0" algn="l" rtl="0" eaLnBrk="0" fontAlgn="base" hangingPunct="0">
              <a:spcBef>
                <a:spcPct val="20000"/>
              </a:spcBef>
              <a:spcAft>
                <a:spcPct val="0"/>
              </a:spcAft>
              <a:buClr>
                <a:schemeClr val="accent1"/>
              </a:buClr>
              <a:buFont typeface="Wingdings 2" pitchFamily="18" charset="2"/>
              <a:buNone/>
              <a:defRPr sz="2000" kern="1200" spc="150">
                <a:solidFill>
                  <a:schemeClr val="bg2"/>
                </a:solidFill>
                <a:latin typeface="+mn-lt"/>
                <a:ea typeface="+mn-ea"/>
                <a:cs typeface="+mn-cs"/>
              </a:defRPr>
            </a:lvl1pPr>
            <a:lvl2pPr marL="457200" indent="0" algn="l" rtl="0" eaLnBrk="0" fontAlgn="base" hangingPunct="0">
              <a:spcBef>
                <a:spcPct val="20000"/>
              </a:spcBef>
              <a:spcAft>
                <a:spcPct val="0"/>
              </a:spcAft>
              <a:buClr>
                <a:schemeClr val="accent2"/>
              </a:buClr>
              <a:buFont typeface="Wingdings" pitchFamily="2" charset="2"/>
              <a:buNone/>
              <a:defRPr sz="1800" kern="1200" spc="1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Clr>
                <a:srgbClr val="9BBB59"/>
              </a:buClr>
              <a:buFont typeface="Wingdings" pitchFamily="2" charset="2"/>
              <a:buNone/>
              <a:defRPr sz="1600" kern="1200" spc="1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Clr>
                <a:srgbClr val="8064A2"/>
              </a:buClr>
              <a:buFont typeface="Wingdings" pitchFamily="2" charset="2"/>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Clr>
                <a:srgbClr val="F79646"/>
              </a:buClr>
              <a:buFont typeface="Wingdings" pitchFamily="2" charset="2"/>
              <a:buNone/>
              <a:defRPr sz="1400" kern="1200" spc="10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5"/>
              </a:buClr>
              <a:buFont typeface="Wingdings" pitchFamily="2" charset="2"/>
              <a:buNone/>
              <a:defRPr sz="1400" kern="1200">
                <a:solidFill>
                  <a:schemeClr val="tx1">
                    <a:tint val="75000"/>
                  </a:schemeClr>
                </a:solidFill>
                <a:latin typeface="+mn-lt"/>
                <a:ea typeface="+mn-ea"/>
                <a:cs typeface="+mn-cs"/>
              </a:defRPr>
            </a:lvl9pPr>
          </a:lstStyle>
          <a:p>
            <a:pPr eaLnBrk="1" hangingPunct="1">
              <a:defRPr/>
            </a:pPr>
            <a:r>
              <a:rPr lang="sk-SK" sz="1800" dirty="0" smtClean="0">
                <a:solidFill>
                  <a:schemeClr val="bg1"/>
                </a:solidFill>
                <a:cs typeface="Segoe UI Light" panose="020B0502040204020203" pitchFamily="34" charset="0"/>
              </a:rPr>
              <a:t>Michal 	  GALLAY </a:t>
            </a:r>
          </a:p>
          <a:p>
            <a:pPr eaLnBrk="1" hangingPunct="1">
              <a:defRPr/>
            </a:pPr>
            <a:r>
              <a:rPr lang="sk-SK" sz="1800" dirty="0" smtClean="0">
                <a:solidFill>
                  <a:schemeClr val="bg1"/>
                </a:solidFill>
                <a:cs typeface="Segoe UI Light" panose="020B0502040204020203" pitchFamily="34" charset="0"/>
              </a:rPr>
              <a:t>Ján         KAŇUK</a:t>
            </a:r>
          </a:p>
          <a:p>
            <a:pPr eaLnBrk="1" hangingPunct="1">
              <a:defRPr/>
            </a:pPr>
            <a:r>
              <a:rPr lang="sk-SK" sz="1800" dirty="0" smtClean="0">
                <a:solidFill>
                  <a:schemeClr val="bg1"/>
                </a:solidFill>
                <a:cs typeface="Segoe UI Light" panose="020B0502040204020203" pitchFamily="34" charset="0"/>
              </a:rPr>
              <a:t>Eduard</a:t>
            </a:r>
          </a:p>
          <a:p>
            <a:pPr eaLnBrk="1" hangingPunct="1">
              <a:defRPr/>
            </a:pPr>
            <a:r>
              <a:rPr lang="sk-SK" sz="1800" dirty="0" smtClean="0">
                <a:solidFill>
                  <a:schemeClr val="bg1"/>
                </a:solidFill>
                <a:cs typeface="Segoe UI Light" panose="020B0502040204020203" pitchFamily="34" charset="0"/>
              </a:rPr>
              <a:t>DVORNÝ</a:t>
            </a:r>
            <a:endParaRPr lang="sk-SK" sz="1800" dirty="0">
              <a:solidFill>
                <a:schemeClr val="bg1"/>
              </a:solidFill>
              <a:cs typeface="Segoe UI Light" panose="020B0502040204020203" pitchFamily="34" charset="0"/>
            </a:endParaRPr>
          </a:p>
        </p:txBody>
      </p:sp>
      <p:sp>
        <p:nvSpPr>
          <p:cNvPr id="2" name="Obdĺžnik 1"/>
          <p:cNvSpPr/>
          <p:nvPr/>
        </p:nvSpPr>
        <p:spPr>
          <a:xfrm>
            <a:off x="467544" y="4077072"/>
            <a:ext cx="8131596" cy="2031325"/>
          </a:xfrm>
          <a:prstGeom prst="rect">
            <a:avLst/>
          </a:prstGeom>
          <a:solidFill>
            <a:srgbClr val="E5F5FF"/>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pPr marL="285750" indent="-285750">
              <a:buFont typeface="Arial" panose="020B0604020202020204" pitchFamily="34" charset="0"/>
              <a:buChar char="•"/>
            </a:pPr>
            <a:r>
              <a:rPr lang="sk-SK" dirty="0">
                <a:solidFill>
                  <a:schemeClr val="tx2"/>
                </a:solidFill>
                <a:latin typeface="+mn-lt"/>
              </a:rPr>
              <a:t>KAŇUK, J., GALLAY, M., ECK, C., ZGRAGGEN, C., DVORNÝ, E. (2018). </a:t>
            </a:r>
            <a:r>
              <a:rPr lang="sk-SK" dirty="0" err="1">
                <a:solidFill>
                  <a:schemeClr val="tx2"/>
                </a:solidFill>
                <a:latin typeface="+mn-lt"/>
              </a:rPr>
              <a:t>Technical</a:t>
            </a:r>
            <a:r>
              <a:rPr lang="sk-SK" dirty="0">
                <a:solidFill>
                  <a:schemeClr val="tx2"/>
                </a:solidFill>
                <a:latin typeface="+mn-lt"/>
              </a:rPr>
              <a:t> Report: </a:t>
            </a:r>
            <a:r>
              <a:rPr lang="sk-SK" dirty="0" err="1">
                <a:solidFill>
                  <a:schemeClr val="tx2"/>
                </a:solidFill>
                <a:latin typeface="+mn-lt"/>
              </a:rPr>
              <a:t>Unmanned</a:t>
            </a:r>
            <a:r>
              <a:rPr lang="sk-SK" dirty="0">
                <a:solidFill>
                  <a:schemeClr val="tx2"/>
                </a:solidFill>
                <a:latin typeface="+mn-lt"/>
              </a:rPr>
              <a:t> </a:t>
            </a:r>
            <a:r>
              <a:rPr lang="sk-SK" dirty="0" err="1">
                <a:solidFill>
                  <a:schemeClr val="tx2"/>
                </a:solidFill>
                <a:latin typeface="+mn-lt"/>
              </a:rPr>
              <a:t>Helicopter</a:t>
            </a:r>
            <a:r>
              <a:rPr lang="sk-SK" dirty="0">
                <a:solidFill>
                  <a:schemeClr val="tx2"/>
                </a:solidFill>
                <a:latin typeface="+mn-lt"/>
              </a:rPr>
              <a:t> </a:t>
            </a:r>
            <a:r>
              <a:rPr lang="sk-SK" dirty="0" err="1">
                <a:solidFill>
                  <a:schemeClr val="tx2"/>
                </a:solidFill>
                <a:latin typeface="+mn-lt"/>
              </a:rPr>
              <a:t>Solution</a:t>
            </a:r>
            <a:r>
              <a:rPr lang="sk-SK" dirty="0">
                <a:solidFill>
                  <a:schemeClr val="tx2"/>
                </a:solidFill>
                <a:latin typeface="+mn-lt"/>
              </a:rPr>
              <a:t> </a:t>
            </a:r>
            <a:r>
              <a:rPr lang="sk-SK" dirty="0" err="1">
                <a:solidFill>
                  <a:schemeClr val="tx2"/>
                </a:solidFill>
                <a:latin typeface="+mn-lt"/>
              </a:rPr>
              <a:t>for</a:t>
            </a:r>
            <a:r>
              <a:rPr lang="sk-SK" dirty="0">
                <a:solidFill>
                  <a:schemeClr val="tx2"/>
                </a:solidFill>
                <a:latin typeface="+mn-lt"/>
              </a:rPr>
              <a:t> </a:t>
            </a:r>
            <a:r>
              <a:rPr lang="sk-SK" dirty="0" err="1">
                <a:solidFill>
                  <a:schemeClr val="tx2"/>
                </a:solidFill>
                <a:latin typeface="+mn-lt"/>
              </a:rPr>
              <a:t>Survey-Grade</a:t>
            </a:r>
            <a:r>
              <a:rPr lang="sk-SK" dirty="0">
                <a:solidFill>
                  <a:schemeClr val="tx2"/>
                </a:solidFill>
                <a:latin typeface="+mn-lt"/>
              </a:rPr>
              <a:t> </a:t>
            </a:r>
            <a:r>
              <a:rPr lang="sk-SK" dirty="0" err="1">
                <a:solidFill>
                  <a:schemeClr val="tx2"/>
                </a:solidFill>
                <a:latin typeface="+mn-lt"/>
              </a:rPr>
              <a:t>Lidar</a:t>
            </a:r>
            <a:r>
              <a:rPr lang="sk-SK" dirty="0">
                <a:solidFill>
                  <a:schemeClr val="tx2"/>
                </a:solidFill>
                <a:latin typeface="+mn-lt"/>
              </a:rPr>
              <a:t> and </a:t>
            </a:r>
            <a:r>
              <a:rPr lang="sk-SK" dirty="0" err="1">
                <a:solidFill>
                  <a:schemeClr val="tx2"/>
                </a:solidFill>
                <a:latin typeface="+mn-lt"/>
              </a:rPr>
              <a:t>Hyperspectral</a:t>
            </a:r>
            <a:r>
              <a:rPr lang="sk-SK" dirty="0">
                <a:solidFill>
                  <a:schemeClr val="tx2"/>
                </a:solidFill>
                <a:latin typeface="+mn-lt"/>
              </a:rPr>
              <a:t> </a:t>
            </a:r>
            <a:r>
              <a:rPr lang="sk-SK" dirty="0" err="1">
                <a:solidFill>
                  <a:schemeClr val="tx2"/>
                </a:solidFill>
                <a:latin typeface="+mn-lt"/>
              </a:rPr>
              <a:t>Mapping</a:t>
            </a:r>
            <a:r>
              <a:rPr lang="sk-SK" i="1" dirty="0" smtClean="0">
                <a:solidFill>
                  <a:schemeClr val="tx2"/>
                </a:solidFill>
                <a:latin typeface="+mn-lt"/>
              </a:rPr>
              <a:t>. </a:t>
            </a:r>
            <a:r>
              <a:rPr lang="sk-SK" b="1" i="1" dirty="0" err="1" smtClean="0">
                <a:solidFill>
                  <a:schemeClr val="tx2"/>
                </a:solidFill>
                <a:latin typeface="+mn-lt"/>
              </a:rPr>
              <a:t>Pure</a:t>
            </a:r>
            <a:r>
              <a:rPr lang="sk-SK" b="1" i="1" dirty="0" smtClean="0">
                <a:solidFill>
                  <a:schemeClr val="tx2"/>
                </a:solidFill>
                <a:latin typeface="+mn-lt"/>
              </a:rPr>
              <a:t> </a:t>
            </a:r>
            <a:r>
              <a:rPr lang="sk-SK" b="1" i="1" dirty="0">
                <a:solidFill>
                  <a:schemeClr val="tx2"/>
                </a:solidFill>
                <a:latin typeface="+mn-lt"/>
              </a:rPr>
              <a:t>and </a:t>
            </a:r>
            <a:r>
              <a:rPr lang="sk-SK" b="1" i="1" dirty="0" err="1">
                <a:solidFill>
                  <a:schemeClr val="tx2"/>
                </a:solidFill>
                <a:latin typeface="+mn-lt"/>
              </a:rPr>
              <a:t>Applied</a:t>
            </a:r>
            <a:r>
              <a:rPr lang="sk-SK" b="1" i="1" dirty="0">
                <a:solidFill>
                  <a:schemeClr val="tx2"/>
                </a:solidFill>
                <a:latin typeface="+mn-lt"/>
              </a:rPr>
              <a:t> </a:t>
            </a:r>
            <a:r>
              <a:rPr lang="sk-SK" b="1" i="1" dirty="0" err="1">
                <a:solidFill>
                  <a:schemeClr val="tx2"/>
                </a:solidFill>
                <a:latin typeface="+mn-lt"/>
              </a:rPr>
              <a:t>Geophysics</a:t>
            </a:r>
            <a:r>
              <a:rPr lang="sk-SK" i="1" dirty="0">
                <a:solidFill>
                  <a:schemeClr val="tx2"/>
                </a:solidFill>
                <a:latin typeface="+mn-lt"/>
              </a:rPr>
              <a:t>. 175(9), </a:t>
            </a:r>
            <a:r>
              <a:rPr lang="sk-SK" i="1" dirty="0" smtClean="0">
                <a:solidFill>
                  <a:schemeClr val="tx2"/>
                </a:solidFill>
                <a:latin typeface="+mn-lt"/>
              </a:rPr>
              <a:t>3357-3373.</a:t>
            </a:r>
            <a:endParaRPr lang="sk-SK" dirty="0" smtClean="0">
              <a:solidFill>
                <a:schemeClr val="tx2"/>
              </a:solidFill>
              <a:latin typeface="+mn-lt"/>
            </a:endParaRPr>
          </a:p>
          <a:p>
            <a:pPr marL="285750" indent="-285750">
              <a:buFont typeface="Arial" panose="020B0604020202020204" pitchFamily="34" charset="0"/>
              <a:buChar char="•"/>
            </a:pPr>
            <a:endParaRPr lang="sk-SK" dirty="0">
              <a:solidFill>
                <a:schemeClr val="tx2"/>
              </a:solidFill>
              <a:latin typeface="+mn-lt"/>
            </a:endParaRPr>
          </a:p>
          <a:p>
            <a:pPr marL="285750" indent="-285750">
              <a:buFont typeface="Arial" panose="020B0604020202020204" pitchFamily="34" charset="0"/>
              <a:buChar char="•"/>
            </a:pPr>
            <a:r>
              <a:rPr lang="sk-SK" dirty="0">
                <a:solidFill>
                  <a:schemeClr val="tx2"/>
                </a:solidFill>
                <a:latin typeface="+mn-lt"/>
              </a:rPr>
              <a:t>GALLAY, M., ECK, C., ZGRAGGEN, C., KAŇUK, J., DVORNÝ, E. (2016). </a:t>
            </a:r>
            <a:r>
              <a:rPr lang="sk-SK" dirty="0" err="1">
                <a:solidFill>
                  <a:schemeClr val="tx2"/>
                </a:solidFill>
                <a:latin typeface="+mn-lt"/>
              </a:rPr>
              <a:t>High</a:t>
            </a:r>
            <a:r>
              <a:rPr lang="sk-SK" dirty="0">
                <a:solidFill>
                  <a:schemeClr val="tx2"/>
                </a:solidFill>
                <a:latin typeface="+mn-lt"/>
              </a:rPr>
              <a:t> </a:t>
            </a:r>
            <a:r>
              <a:rPr lang="sk-SK" dirty="0" err="1">
                <a:solidFill>
                  <a:schemeClr val="tx2"/>
                </a:solidFill>
                <a:latin typeface="+mn-lt"/>
              </a:rPr>
              <a:t>resolution</a:t>
            </a:r>
            <a:r>
              <a:rPr lang="sk-SK" dirty="0">
                <a:solidFill>
                  <a:schemeClr val="tx2"/>
                </a:solidFill>
                <a:latin typeface="+mn-lt"/>
              </a:rPr>
              <a:t> </a:t>
            </a:r>
            <a:r>
              <a:rPr lang="sk-SK" dirty="0" err="1">
                <a:solidFill>
                  <a:schemeClr val="tx2"/>
                </a:solidFill>
                <a:latin typeface="+mn-lt"/>
              </a:rPr>
              <a:t>airborne</a:t>
            </a:r>
            <a:r>
              <a:rPr lang="sk-SK" dirty="0">
                <a:solidFill>
                  <a:schemeClr val="tx2"/>
                </a:solidFill>
                <a:latin typeface="+mn-lt"/>
              </a:rPr>
              <a:t> laser </a:t>
            </a:r>
            <a:r>
              <a:rPr lang="sk-SK" dirty="0" err="1">
                <a:solidFill>
                  <a:schemeClr val="tx2"/>
                </a:solidFill>
                <a:latin typeface="+mn-lt"/>
              </a:rPr>
              <a:t>scanning</a:t>
            </a:r>
            <a:r>
              <a:rPr lang="sk-SK" dirty="0">
                <a:solidFill>
                  <a:schemeClr val="tx2"/>
                </a:solidFill>
                <a:latin typeface="+mn-lt"/>
              </a:rPr>
              <a:t> and </a:t>
            </a:r>
            <a:r>
              <a:rPr lang="sk-SK" dirty="0" err="1">
                <a:solidFill>
                  <a:schemeClr val="tx2"/>
                </a:solidFill>
                <a:latin typeface="+mn-lt"/>
              </a:rPr>
              <a:t>hyperspectral</a:t>
            </a:r>
            <a:r>
              <a:rPr lang="sk-SK" dirty="0">
                <a:solidFill>
                  <a:schemeClr val="tx2"/>
                </a:solidFill>
                <a:latin typeface="+mn-lt"/>
              </a:rPr>
              <a:t> </a:t>
            </a:r>
            <a:r>
              <a:rPr lang="sk-SK" dirty="0" err="1">
                <a:solidFill>
                  <a:schemeClr val="tx2"/>
                </a:solidFill>
                <a:latin typeface="+mn-lt"/>
              </a:rPr>
              <a:t>imaging</a:t>
            </a:r>
            <a:r>
              <a:rPr lang="sk-SK" dirty="0">
                <a:solidFill>
                  <a:schemeClr val="tx2"/>
                </a:solidFill>
                <a:latin typeface="+mn-lt"/>
              </a:rPr>
              <a:t> </a:t>
            </a:r>
            <a:r>
              <a:rPr lang="sk-SK" dirty="0" err="1">
                <a:solidFill>
                  <a:schemeClr val="tx2"/>
                </a:solidFill>
                <a:latin typeface="+mn-lt"/>
              </a:rPr>
              <a:t>with</a:t>
            </a:r>
            <a:r>
              <a:rPr lang="sk-SK" dirty="0">
                <a:solidFill>
                  <a:schemeClr val="tx2"/>
                </a:solidFill>
                <a:latin typeface="+mn-lt"/>
              </a:rPr>
              <a:t> a </a:t>
            </a:r>
            <a:r>
              <a:rPr lang="sk-SK" dirty="0" err="1">
                <a:solidFill>
                  <a:schemeClr val="tx2"/>
                </a:solidFill>
                <a:latin typeface="+mn-lt"/>
              </a:rPr>
              <a:t>small</a:t>
            </a:r>
            <a:r>
              <a:rPr lang="sk-SK" dirty="0">
                <a:solidFill>
                  <a:schemeClr val="tx2"/>
                </a:solidFill>
                <a:latin typeface="+mn-lt"/>
              </a:rPr>
              <a:t> </a:t>
            </a:r>
            <a:r>
              <a:rPr lang="sk-SK" dirty="0" err="1">
                <a:solidFill>
                  <a:schemeClr val="tx2"/>
                </a:solidFill>
                <a:latin typeface="+mn-lt"/>
              </a:rPr>
              <a:t>uav</a:t>
            </a:r>
            <a:r>
              <a:rPr lang="sk-SK" dirty="0">
                <a:solidFill>
                  <a:schemeClr val="tx2"/>
                </a:solidFill>
                <a:latin typeface="+mn-lt"/>
              </a:rPr>
              <a:t> </a:t>
            </a:r>
            <a:r>
              <a:rPr lang="sk-SK" dirty="0" err="1" smtClean="0">
                <a:solidFill>
                  <a:schemeClr val="tx2"/>
                </a:solidFill>
                <a:latin typeface="+mn-lt"/>
              </a:rPr>
              <a:t>platform</a:t>
            </a:r>
            <a:r>
              <a:rPr lang="sk-SK" dirty="0" smtClean="0">
                <a:solidFill>
                  <a:schemeClr val="tx2"/>
                </a:solidFill>
                <a:latin typeface="+mn-lt"/>
              </a:rPr>
              <a:t>. </a:t>
            </a:r>
            <a:r>
              <a:rPr lang="sk-SK" b="1" i="1" dirty="0" smtClean="0">
                <a:solidFill>
                  <a:schemeClr val="tx2"/>
                </a:solidFill>
                <a:latin typeface="+mn-lt"/>
              </a:rPr>
              <a:t>ISPRS </a:t>
            </a:r>
            <a:r>
              <a:rPr lang="sk-SK" b="1" i="1" dirty="0" err="1" smtClean="0">
                <a:solidFill>
                  <a:schemeClr val="tx2"/>
                </a:solidFill>
                <a:latin typeface="+mn-lt"/>
              </a:rPr>
              <a:t>Archives</a:t>
            </a:r>
            <a:r>
              <a:rPr lang="sk-SK" i="1" dirty="0" smtClean="0">
                <a:solidFill>
                  <a:schemeClr val="tx2"/>
                </a:solidFill>
                <a:latin typeface="+mn-lt"/>
              </a:rPr>
              <a:t>, </a:t>
            </a:r>
            <a:r>
              <a:rPr lang="sk-SK" dirty="0">
                <a:solidFill>
                  <a:schemeClr val="tx2"/>
                </a:solidFill>
                <a:latin typeface="+mn-lt"/>
              </a:rPr>
              <a:t>XLI-B1, </a:t>
            </a:r>
            <a:r>
              <a:rPr lang="sk-SK" dirty="0" smtClean="0">
                <a:solidFill>
                  <a:schemeClr val="tx2"/>
                </a:solidFill>
                <a:latin typeface="+mn-lt"/>
              </a:rPr>
              <a:t>823-827.</a:t>
            </a:r>
            <a:endParaRPr lang="sk-SK" dirty="0">
              <a:solidFill>
                <a:schemeClr val="tx2"/>
              </a:solidFill>
              <a:latin typeface="+mn-lt"/>
            </a:endParaRPr>
          </a:p>
        </p:txBody>
      </p:sp>
      <p:pic>
        <p:nvPicPr>
          <p:cNvPr id="7" name="Obrázo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3095224"/>
            <a:ext cx="3336298" cy="832112"/>
          </a:xfrm>
          <a:prstGeom prst="rect">
            <a:avLst/>
          </a:prstGeom>
        </p:spPr>
      </p:pic>
    </p:spTree>
    <p:extLst>
      <p:ext uri="{BB962C8B-B14F-4D97-AF65-F5344CB8AC3E}">
        <p14:creationId xmlns:p14="http://schemas.microsoft.com/office/powerpoint/2010/main" val="1637196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a:xfrm>
            <a:off x="208715" y="1628800"/>
            <a:ext cx="4642687" cy="4406900"/>
          </a:xfrm>
        </p:spPr>
        <p:txBody>
          <a:bodyPr/>
          <a:lstStyle/>
          <a:p>
            <a:r>
              <a:rPr lang="en-GB" b="1" dirty="0"/>
              <a:t>AISA Kestrel </a:t>
            </a:r>
            <a:r>
              <a:rPr lang="en-GB" b="1" dirty="0" smtClean="0"/>
              <a:t>10</a:t>
            </a:r>
          </a:p>
          <a:p>
            <a:pPr lvl="1"/>
            <a:r>
              <a:rPr lang="en-GB" dirty="0" smtClean="0"/>
              <a:t>push-broom camera, 4.75 kg</a:t>
            </a:r>
          </a:p>
          <a:p>
            <a:pPr lvl="1"/>
            <a:r>
              <a:rPr lang="en-GB" dirty="0" smtClean="0"/>
              <a:t>F/2.4, FOV: 40</a:t>
            </a:r>
            <a:r>
              <a:rPr lang="sk-SK" dirty="0" smtClean="0"/>
              <a:t>°</a:t>
            </a:r>
          </a:p>
          <a:p>
            <a:pPr lvl="1"/>
            <a:r>
              <a:rPr lang="sk-SK" dirty="0" err="1" smtClean="0"/>
              <a:t>Spatial</a:t>
            </a:r>
            <a:r>
              <a:rPr lang="sk-SK" dirty="0" smtClean="0"/>
              <a:t> </a:t>
            </a:r>
            <a:r>
              <a:rPr lang="sk-SK" dirty="0" err="1" smtClean="0"/>
              <a:t>resolution</a:t>
            </a:r>
            <a:r>
              <a:rPr lang="en-GB" dirty="0"/>
              <a:t>:</a:t>
            </a:r>
            <a:r>
              <a:rPr lang="sk-SK" smtClean="0"/>
              <a:t> 1024 </a:t>
            </a:r>
            <a:r>
              <a:rPr lang="sk-SK" dirty="0" smtClean="0"/>
              <a:t>or </a:t>
            </a:r>
            <a:r>
              <a:rPr lang="sk-SK" b="1" dirty="0" smtClean="0"/>
              <a:t>2048</a:t>
            </a:r>
            <a:r>
              <a:rPr lang="sk-SK" dirty="0" smtClean="0"/>
              <a:t> </a:t>
            </a:r>
            <a:r>
              <a:rPr lang="sk-SK" b="1" dirty="0" err="1" smtClean="0"/>
              <a:t>pix</a:t>
            </a:r>
            <a:r>
              <a:rPr lang="sk-SK" dirty="0" smtClean="0"/>
              <a:t>.</a:t>
            </a:r>
          </a:p>
          <a:p>
            <a:pPr lvl="1"/>
            <a:r>
              <a:rPr lang="sk-SK" b="1" dirty="0" err="1" smtClean="0"/>
              <a:t>Spectral</a:t>
            </a:r>
            <a:r>
              <a:rPr lang="sk-SK" b="1" dirty="0" smtClean="0"/>
              <a:t> </a:t>
            </a:r>
            <a:r>
              <a:rPr lang="sk-SK" b="1" dirty="0" err="1" smtClean="0"/>
              <a:t>range</a:t>
            </a:r>
            <a:r>
              <a:rPr lang="sk-SK" b="1" dirty="0" smtClean="0"/>
              <a:t>: 400 – 1000 nm</a:t>
            </a:r>
          </a:p>
          <a:p>
            <a:pPr lvl="1"/>
            <a:r>
              <a:rPr lang="sk-SK" dirty="0" err="1" smtClean="0"/>
              <a:t>Spectral</a:t>
            </a:r>
            <a:r>
              <a:rPr lang="sk-SK" dirty="0" smtClean="0"/>
              <a:t> </a:t>
            </a:r>
            <a:r>
              <a:rPr lang="sk-SK" dirty="0" err="1" smtClean="0"/>
              <a:t>sampling</a:t>
            </a:r>
            <a:r>
              <a:rPr lang="sk-SK" dirty="0" smtClean="0"/>
              <a:t>: 1.75/3.5/7 nm</a:t>
            </a:r>
          </a:p>
          <a:p>
            <a:pPr lvl="1"/>
            <a:r>
              <a:rPr lang="en-GB" b="1" dirty="0" smtClean="0"/>
              <a:t>Max. number of spectral bands: 342</a:t>
            </a:r>
          </a:p>
          <a:p>
            <a:pPr lvl="1"/>
            <a:r>
              <a:rPr lang="en-GB" dirty="0" smtClean="0"/>
              <a:t>Frame rate: &lt;130 Hz</a:t>
            </a:r>
          </a:p>
          <a:p>
            <a:pPr lvl="1"/>
            <a:r>
              <a:rPr lang="sk-SK" dirty="0" smtClean="0"/>
              <a:t>S/N </a:t>
            </a:r>
            <a:r>
              <a:rPr lang="sk-SK" dirty="0" err="1" smtClean="0"/>
              <a:t>peak</a:t>
            </a:r>
            <a:r>
              <a:rPr lang="sk-SK" dirty="0" smtClean="0"/>
              <a:t>: 400-800</a:t>
            </a:r>
          </a:p>
          <a:p>
            <a:pPr lvl="1"/>
            <a:r>
              <a:rPr lang="sk-SK" dirty="0" err="1" smtClean="0"/>
              <a:t>Total</a:t>
            </a:r>
            <a:r>
              <a:rPr lang="sk-SK" dirty="0" smtClean="0"/>
              <a:t> </a:t>
            </a:r>
            <a:r>
              <a:rPr lang="sk-SK" dirty="0" err="1" smtClean="0"/>
              <a:t>sys</a:t>
            </a:r>
            <a:r>
              <a:rPr lang="en-GB" dirty="0" smtClean="0"/>
              <a:t>t</a:t>
            </a:r>
            <a:r>
              <a:rPr lang="sk-SK" dirty="0" err="1" smtClean="0"/>
              <a:t>em</a:t>
            </a:r>
            <a:r>
              <a:rPr lang="sk-SK" dirty="0" smtClean="0"/>
              <a:t> </a:t>
            </a:r>
            <a:r>
              <a:rPr lang="sk-SK" dirty="0" err="1" smtClean="0"/>
              <a:t>power</a:t>
            </a:r>
            <a:r>
              <a:rPr lang="en-GB" dirty="0" smtClean="0"/>
              <a:t>: &lt;41 W</a:t>
            </a:r>
            <a:endParaRPr lang="sk-SK" dirty="0" smtClean="0"/>
          </a:p>
          <a:p>
            <a:endParaRPr lang="sk-SK" dirty="0"/>
          </a:p>
          <a:p>
            <a:pPr marL="44450" indent="0">
              <a:buNone/>
            </a:pPr>
            <a:endParaRPr lang="en-GB" dirty="0" smtClean="0"/>
          </a:p>
        </p:txBody>
      </p:sp>
      <p:sp>
        <p:nvSpPr>
          <p:cNvPr id="3" name="Nadpis 2"/>
          <p:cNvSpPr>
            <a:spLocks noGrp="1"/>
          </p:cNvSpPr>
          <p:nvPr>
            <p:ph type="title"/>
          </p:nvPr>
        </p:nvSpPr>
        <p:spPr/>
        <p:txBody>
          <a:bodyPr/>
          <a:lstStyle/>
          <a:p>
            <a:pPr algn="l"/>
            <a:r>
              <a:rPr lang="en-GB" dirty="0" smtClean="0"/>
              <a:t>HYPERSPECTRAL Payload</a:t>
            </a:r>
            <a:endParaRPr lang="sk-SK" dirty="0"/>
          </a:p>
        </p:txBody>
      </p:sp>
      <p:pic>
        <p:nvPicPr>
          <p:cNvPr id="12290" name="Picture 2" descr="aisaKestrel10"/>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55776" y="5193338"/>
            <a:ext cx="2592288" cy="1374861"/>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Obrázok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34231" y="357817"/>
            <a:ext cx="2950795" cy="971337"/>
          </a:xfrm>
          <a:prstGeom prst="rect">
            <a:avLst/>
          </a:prstGeom>
        </p:spPr>
      </p:pic>
      <p:grpSp>
        <p:nvGrpSpPr>
          <p:cNvPr id="158" name="Skupina 157"/>
          <p:cNvGrpSpPr/>
          <p:nvPr/>
        </p:nvGrpSpPr>
        <p:grpSpPr>
          <a:xfrm>
            <a:off x="4613620" y="1708480"/>
            <a:ext cx="4650567" cy="3323154"/>
            <a:chOff x="365742" y="1998365"/>
            <a:chExt cx="8140826" cy="5096593"/>
          </a:xfrm>
        </p:grpSpPr>
        <p:sp>
          <p:nvSpPr>
            <p:cNvPr id="159" name="Rectangle 75"/>
            <p:cNvSpPr>
              <a:spLocks noChangeArrowheads="1"/>
            </p:cNvSpPr>
            <p:nvPr/>
          </p:nvSpPr>
          <p:spPr bwMode="auto">
            <a:xfrm>
              <a:off x="899591" y="2028651"/>
              <a:ext cx="7606977" cy="3858146"/>
            </a:xfrm>
            <a:prstGeom prst="rect">
              <a:avLst/>
            </a:prstGeom>
            <a:noFill/>
            <a:ln w="12700">
              <a:noFill/>
              <a:miter lim="800000"/>
              <a:headEnd/>
              <a:tailEnd/>
            </a:ln>
            <a:effectLst/>
          </p:spPr>
          <p:txBody>
            <a:bodyPr lIns="90488" tIns="44450" rIns="90488" bIns="44450"/>
            <a:lstStyle/>
            <a:p>
              <a:pPr marL="1828800" indent="-1828800"/>
              <a:endParaRPr lang="en-US" sz="1200" b="1">
                <a:solidFill>
                  <a:srgbClr val="002060"/>
                </a:solidFill>
                <a:latin typeface="+mn-lt"/>
              </a:endParaRPr>
            </a:p>
            <a:p>
              <a:pPr marL="1828800" indent="-1828800"/>
              <a:endParaRPr lang="en-US" sz="1200" b="1">
                <a:solidFill>
                  <a:srgbClr val="002060"/>
                </a:solidFill>
                <a:latin typeface="+mn-lt"/>
              </a:endParaRPr>
            </a:p>
          </p:txBody>
        </p:sp>
        <p:sp>
          <p:nvSpPr>
            <p:cNvPr id="161" name="Rectangle 77"/>
            <p:cNvSpPr>
              <a:spLocks noChangeArrowheads="1"/>
            </p:cNvSpPr>
            <p:nvPr/>
          </p:nvSpPr>
          <p:spPr bwMode="auto">
            <a:xfrm>
              <a:off x="5671422" y="4746988"/>
              <a:ext cx="2295435" cy="468092"/>
            </a:xfrm>
            <a:prstGeom prst="rect">
              <a:avLst/>
            </a:prstGeom>
            <a:noFill/>
            <a:ln w="12700">
              <a:noFill/>
              <a:miter lim="800000"/>
              <a:headEnd/>
              <a:tailEnd/>
            </a:ln>
            <a:effectLst/>
          </p:spPr>
          <p:txBody>
            <a:bodyPr wrap="square" lIns="90488" tIns="44450" rIns="90488" bIns="44450">
              <a:spAutoFit/>
            </a:bodyPr>
            <a:lstStyle/>
            <a:p>
              <a:pPr algn="ctr"/>
              <a:r>
                <a:rPr lang="en-US" sz="1400" b="1" dirty="0" smtClean="0">
                  <a:solidFill>
                    <a:srgbClr val="002060"/>
                  </a:solidFill>
                  <a:latin typeface="+mn-lt"/>
                </a:rPr>
                <a:t>Spectral bands</a:t>
              </a:r>
              <a:endParaRPr lang="en-US" b="1" dirty="0">
                <a:solidFill>
                  <a:srgbClr val="002060"/>
                </a:solidFill>
                <a:latin typeface="+mn-lt"/>
              </a:endParaRPr>
            </a:p>
          </p:txBody>
        </p:sp>
        <p:grpSp>
          <p:nvGrpSpPr>
            <p:cNvPr id="162" name="Group 78"/>
            <p:cNvGrpSpPr>
              <a:grpSpLocks/>
            </p:cNvGrpSpPr>
            <p:nvPr/>
          </p:nvGrpSpPr>
          <p:grpSpPr bwMode="auto">
            <a:xfrm>
              <a:off x="5230819" y="4454351"/>
              <a:ext cx="915137" cy="1216422"/>
              <a:chOff x="3252" y="2776"/>
              <a:chExt cx="589" cy="702"/>
            </a:xfrm>
          </p:grpSpPr>
          <p:sp>
            <p:nvSpPr>
              <p:cNvPr id="230" name="Line 79"/>
              <p:cNvSpPr>
                <a:spLocks noChangeShapeType="1"/>
              </p:cNvSpPr>
              <p:nvPr/>
            </p:nvSpPr>
            <p:spPr bwMode="auto">
              <a:xfrm>
                <a:off x="3252" y="2776"/>
                <a:ext cx="589" cy="0"/>
              </a:xfrm>
              <a:prstGeom prst="line">
                <a:avLst/>
              </a:prstGeom>
              <a:noFill/>
              <a:ln w="12700">
                <a:solidFill>
                  <a:schemeClr val="accent2"/>
                </a:solidFill>
                <a:round/>
                <a:headEnd/>
                <a:tailEnd/>
              </a:ln>
              <a:effectLst/>
            </p:spPr>
            <p:txBody>
              <a:bodyPr wrap="none" anchor="ctr"/>
              <a:lstStyle/>
              <a:p>
                <a:endParaRPr lang="en-GB" sz="1200">
                  <a:solidFill>
                    <a:srgbClr val="002060"/>
                  </a:solidFill>
                  <a:latin typeface="+mn-lt"/>
                </a:endParaRPr>
              </a:p>
            </p:txBody>
          </p:sp>
          <p:sp>
            <p:nvSpPr>
              <p:cNvPr id="231" name="Line 80"/>
              <p:cNvSpPr>
                <a:spLocks noChangeShapeType="1"/>
              </p:cNvSpPr>
              <p:nvPr/>
            </p:nvSpPr>
            <p:spPr bwMode="auto">
              <a:xfrm>
                <a:off x="3252" y="3478"/>
                <a:ext cx="589" cy="0"/>
              </a:xfrm>
              <a:prstGeom prst="line">
                <a:avLst/>
              </a:prstGeom>
              <a:noFill/>
              <a:ln w="12700">
                <a:solidFill>
                  <a:schemeClr val="accent2"/>
                </a:solidFill>
                <a:round/>
                <a:headEnd/>
                <a:tailEnd/>
              </a:ln>
              <a:effectLst/>
            </p:spPr>
            <p:txBody>
              <a:bodyPr wrap="none" anchor="ctr"/>
              <a:lstStyle/>
              <a:p>
                <a:endParaRPr lang="en-GB" sz="1200">
                  <a:solidFill>
                    <a:srgbClr val="002060"/>
                  </a:solidFill>
                  <a:latin typeface="+mn-lt"/>
                </a:endParaRPr>
              </a:p>
            </p:txBody>
          </p:sp>
        </p:grpSp>
        <p:sp>
          <p:nvSpPr>
            <p:cNvPr id="163" name="Line 81"/>
            <p:cNvSpPr>
              <a:spLocks noChangeShapeType="1"/>
            </p:cNvSpPr>
            <p:nvPr/>
          </p:nvSpPr>
          <p:spPr bwMode="auto">
            <a:xfrm>
              <a:off x="5877669" y="4455939"/>
              <a:ext cx="0" cy="278346"/>
            </a:xfrm>
            <a:prstGeom prst="line">
              <a:avLst/>
            </a:prstGeom>
            <a:noFill/>
            <a:ln w="12700">
              <a:solidFill>
                <a:schemeClr val="accent2"/>
              </a:solidFill>
              <a:round/>
              <a:headEnd type="triangle" w="med" len="med"/>
              <a:tailEnd/>
            </a:ln>
            <a:effectLst/>
          </p:spPr>
          <p:txBody>
            <a:bodyPr wrap="none" anchor="ctr"/>
            <a:lstStyle/>
            <a:p>
              <a:endParaRPr lang="en-GB" sz="1200">
                <a:solidFill>
                  <a:srgbClr val="002060"/>
                </a:solidFill>
                <a:latin typeface="+mn-lt"/>
              </a:endParaRPr>
            </a:p>
          </p:txBody>
        </p:sp>
        <p:sp>
          <p:nvSpPr>
            <p:cNvPr id="164" name="Line 82"/>
            <p:cNvSpPr>
              <a:spLocks noChangeShapeType="1"/>
            </p:cNvSpPr>
            <p:nvPr/>
          </p:nvSpPr>
          <p:spPr bwMode="auto">
            <a:xfrm>
              <a:off x="5888782" y="5276677"/>
              <a:ext cx="0" cy="270904"/>
            </a:xfrm>
            <a:prstGeom prst="line">
              <a:avLst/>
            </a:prstGeom>
            <a:noFill/>
            <a:ln w="12700">
              <a:solidFill>
                <a:schemeClr val="accent2"/>
              </a:solidFill>
              <a:round/>
              <a:headEnd/>
              <a:tailEnd type="triangle" w="med" len="med"/>
            </a:ln>
            <a:effectLst/>
          </p:spPr>
          <p:txBody>
            <a:bodyPr wrap="none" anchor="ctr"/>
            <a:lstStyle/>
            <a:p>
              <a:endParaRPr lang="en-GB" sz="1200">
                <a:solidFill>
                  <a:srgbClr val="002060"/>
                </a:solidFill>
                <a:latin typeface="+mn-lt"/>
              </a:endParaRPr>
            </a:p>
          </p:txBody>
        </p:sp>
        <p:sp>
          <p:nvSpPr>
            <p:cNvPr id="165" name="Freeform 83"/>
            <p:cNvSpPr>
              <a:spLocks/>
            </p:cNvSpPr>
            <p:nvPr/>
          </p:nvSpPr>
          <p:spPr bwMode="auto">
            <a:xfrm>
              <a:off x="1395001" y="5589415"/>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66" name="Freeform 84"/>
            <p:cNvSpPr>
              <a:spLocks/>
            </p:cNvSpPr>
            <p:nvPr/>
          </p:nvSpPr>
          <p:spPr bwMode="auto">
            <a:xfrm>
              <a:off x="2936715" y="5586240"/>
              <a:ext cx="1126442" cy="735310"/>
            </a:xfrm>
            <a:custGeom>
              <a:avLst/>
              <a:gdLst/>
              <a:ahLst/>
              <a:cxnLst>
                <a:cxn ang="0">
                  <a:pos x="0" y="493"/>
                </a:cxn>
                <a:cxn ang="0">
                  <a:pos x="671" y="0"/>
                </a:cxn>
                <a:cxn ang="0">
                  <a:pos x="724" y="0"/>
                </a:cxn>
                <a:cxn ang="0">
                  <a:pos x="53" y="493"/>
                </a:cxn>
                <a:cxn ang="0">
                  <a:pos x="0" y="493"/>
                </a:cxn>
              </a:cxnLst>
              <a:rect l="0" t="0" r="r" b="b"/>
              <a:pathLst>
                <a:path w="725" h="494">
                  <a:moveTo>
                    <a:pt x="0" y="493"/>
                  </a:moveTo>
                  <a:lnTo>
                    <a:pt x="671" y="0"/>
                  </a:lnTo>
                  <a:lnTo>
                    <a:pt x="724" y="0"/>
                  </a:lnTo>
                  <a:lnTo>
                    <a:pt x="53" y="493"/>
                  </a:lnTo>
                  <a:lnTo>
                    <a:pt x="0" y="493"/>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67" name="Freeform 85"/>
            <p:cNvSpPr>
              <a:spLocks/>
            </p:cNvSpPr>
            <p:nvPr/>
          </p:nvSpPr>
          <p:spPr bwMode="auto">
            <a:xfrm>
              <a:off x="1395001" y="5502102"/>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68" name="Freeform 86"/>
            <p:cNvSpPr>
              <a:spLocks/>
            </p:cNvSpPr>
            <p:nvPr/>
          </p:nvSpPr>
          <p:spPr bwMode="auto">
            <a:xfrm>
              <a:off x="2936715" y="5503690"/>
              <a:ext cx="1126442" cy="735310"/>
            </a:xfrm>
            <a:custGeom>
              <a:avLst/>
              <a:gdLst/>
              <a:ahLst/>
              <a:cxnLst>
                <a:cxn ang="0">
                  <a:pos x="0" y="493"/>
                </a:cxn>
                <a:cxn ang="0">
                  <a:pos x="671" y="0"/>
                </a:cxn>
                <a:cxn ang="0">
                  <a:pos x="724" y="0"/>
                </a:cxn>
                <a:cxn ang="0">
                  <a:pos x="53" y="493"/>
                </a:cxn>
                <a:cxn ang="0">
                  <a:pos x="0" y="493"/>
                </a:cxn>
              </a:cxnLst>
              <a:rect l="0" t="0" r="r" b="b"/>
              <a:pathLst>
                <a:path w="725" h="494">
                  <a:moveTo>
                    <a:pt x="0" y="493"/>
                  </a:moveTo>
                  <a:lnTo>
                    <a:pt x="671" y="0"/>
                  </a:lnTo>
                  <a:lnTo>
                    <a:pt x="724" y="0"/>
                  </a:lnTo>
                  <a:lnTo>
                    <a:pt x="53" y="493"/>
                  </a:lnTo>
                  <a:lnTo>
                    <a:pt x="0" y="493"/>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69" name="Freeform 87"/>
            <p:cNvSpPr>
              <a:spLocks/>
            </p:cNvSpPr>
            <p:nvPr/>
          </p:nvSpPr>
          <p:spPr bwMode="auto">
            <a:xfrm>
              <a:off x="1395001" y="5414790"/>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70" name="Freeform 88"/>
            <p:cNvSpPr>
              <a:spLocks/>
            </p:cNvSpPr>
            <p:nvPr/>
          </p:nvSpPr>
          <p:spPr bwMode="auto">
            <a:xfrm>
              <a:off x="2936715" y="5414789"/>
              <a:ext cx="1126442" cy="736798"/>
            </a:xfrm>
            <a:custGeom>
              <a:avLst/>
              <a:gdLst/>
              <a:ahLst/>
              <a:cxnLst>
                <a:cxn ang="0">
                  <a:pos x="0" y="494"/>
                </a:cxn>
                <a:cxn ang="0">
                  <a:pos x="671" y="0"/>
                </a:cxn>
                <a:cxn ang="0">
                  <a:pos x="724" y="0"/>
                </a:cxn>
                <a:cxn ang="0">
                  <a:pos x="53" y="494"/>
                </a:cxn>
                <a:cxn ang="0">
                  <a:pos x="0" y="494"/>
                </a:cxn>
              </a:cxnLst>
              <a:rect l="0" t="0" r="r" b="b"/>
              <a:pathLst>
                <a:path w="725" h="495">
                  <a:moveTo>
                    <a:pt x="0" y="494"/>
                  </a:moveTo>
                  <a:lnTo>
                    <a:pt x="671" y="0"/>
                  </a:lnTo>
                  <a:lnTo>
                    <a:pt x="724" y="0"/>
                  </a:lnTo>
                  <a:lnTo>
                    <a:pt x="53" y="494"/>
                  </a:lnTo>
                  <a:lnTo>
                    <a:pt x="0" y="494"/>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71" name="Freeform 89"/>
            <p:cNvSpPr>
              <a:spLocks/>
            </p:cNvSpPr>
            <p:nvPr/>
          </p:nvSpPr>
          <p:spPr bwMode="auto">
            <a:xfrm>
              <a:off x="1395001" y="5329064"/>
              <a:ext cx="3815918" cy="733821"/>
            </a:xfrm>
            <a:custGeom>
              <a:avLst/>
              <a:gdLst/>
              <a:ahLst/>
              <a:cxnLst>
                <a:cxn ang="0">
                  <a:pos x="0" y="492"/>
                </a:cxn>
                <a:cxn ang="0">
                  <a:pos x="670" y="0"/>
                </a:cxn>
                <a:cxn ang="0">
                  <a:pos x="2455" y="0"/>
                </a:cxn>
                <a:cxn ang="0">
                  <a:pos x="1785" y="492"/>
                </a:cxn>
                <a:cxn ang="0">
                  <a:pos x="0" y="492"/>
                </a:cxn>
              </a:cxnLst>
              <a:rect l="0" t="0" r="r" b="b"/>
              <a:pathLst>
                <a:path w="2456" h="493">
                  <a:moveTo>
                    <a:pt x="0" y="492"/>
                  </a:moveTo>
                  <a:lnTo>
                    <a:pt x="670" y="0"/>
                  </a:lnTo>
                  <a:lnTo>
                    <a:pt x="2455" y="0"/>
                  </a:lnTo>
                  <a:lnTo>
                    <a:pt x="1785" y="492"/>
                  </a:lnTo>
                  <a:lnTo>
                    <a:pt x="0" y="492"/>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72" name="Freeform 90"/>
            <p:cNvSpPr>
              <a:spLocks/>
            </p:cNvSpPr>
            <p:nvPr/>
          </p:nvSpPr>
          <p:spPr bwMode="auto">
            <a:xfrm>
              <a:off x="2936715" y="5327477"/>
              <a:ext cx="1126442" cy="735310"/>
            </a:xfrm>
            <a:custGeom>
              <a:avLst/>
              <a:gdLst/>
              <a:ahLst/>
              <a:cxnLst>
                <a:cxn ang="0">
                  <a:pos x="0" y="493"/>
                </a:cxn>
                <a:cxn ang="0">
                  <a:pos x="671" y="0"/>
                </a:cxn>
                <a:cxn ang="0">
                  <a:pos x="724" y="0"/>
                </a:cxn>
                <a:cxn ang="0">
                  <a:pos x="53" y="493"/>
                </a:cxn>
                <a:cxn ang="0">
                  <a:pos x="0" y="493"/>
                </a:cxn>
              </a:cxnLst>
              <a:rect l="0" t="0" r="r" b="b"/>
              <a:pathLst>
                <a:path w="725" h="494">
                  <a:moveTo>
                    <a:pt x="0" y="493"/>
                  </a:moveTo>
                  <a:lnTo>
                    <a:pt x="671" y="0"/>
                  </a:lnTo>
                  <a:lnTo>
                    <a:pt x="724" y="0"/>
                  </a:lnTo>
                  <a:lnTo>
                    <a:pt x="53" y="493"/>
                  </a:lnTo>
                  <a:lnTo>
                    <a:pt x="0" y="493"/>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73" name="Freeform 91"/>
            <p:cNvSpPr>
              <a:spLocks/>
            </p:cNvSpPr>
            <p:nvPr/>
          </p:nvSpPr>
          <p:spPr bwMode="auto">
            <a:xfrm>
              <a:off x="1395001" y="5240164"/>
              <a:ext cx="3815918" cy="736798"/>
            </a:xfrm>
            <a:custGeom>
              <a:avLst/>
              <a:gdLst/>
              <a:ahLst/>
              <a:cxnLst>
                <a:cxn ang="0">
                  <a:pos x="0" y="494"/>
                </a:cxn>
                <a:cxn ang="0">
                  <a:pos x="670" y="0"/>
                </a:cxn>
                <a:cxn ang="0">
                  <a:pos x="2455" y="0"/>
                </a:cxn>
                <a:cxn ang="0">
                  <a:pos x="1785" y="494"/>
                </a:cxn>
                <a:cxn ang="0">
                  <a:pos x="0" y="494"/>
                </a:cxn>
              </a:cxnLst>
              <a:rect l="0" t="0" r="r" b="b"/>
              <a:pathLst>
                <a:path w="2456" h="495">
                  <a:moveTo>
                    <a:pt x="0" y="494"/>
                  </a:moveTo>
                  <a:lnTo>
                    <a:pt x="670" y="0"/>
                  </a:lnTo>
                  <a:lnTo>
                    <a:pt x="2455" y="0"/>
                  </a:lnTo>
                  <a:lnTo>
                    <a:pt x="1785" y="494"/>
                  </a:lnTo>
                  <a:lnTo>
                    <a:pt x="0" y="494"/>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74" name="Freeform 92"/>
            <p:cNvSpPr>
              <a:spLocks/>
            </p:cNvSpPr>
            <p:nvPr/>
          </p:nvSpPr>
          <p:spPr bwMode="auto">
            <a:xfrm>
              <a:off x="2936715" y="5238576"/>
              <a:ext cx="1126442" cy="738287"/>
            </a:xfrm>
            <a:custGeom>
              <a:avLst/>
              <a:gdLst/>
              <a:ahLst/>
              <a:cxnLst>
                <a:cxn ang="0">
                  <a:pos x="0" y="495"/>
                </a:cxn>
                <a:cxn ang="0">
                  <a:pos x="671" y="0"/>
                </a:cxn>
                <a:cxn ang="0">
                  <a:pos x="724" y="0"/>
                </a:cxn>
                <a:cxn ang="0">
                  <a:pos x="53" y="495"/>
                </a:cxn>
                <a:cxn ang="0">
                  <a:pos x="0" y="495"/>
                </a:cxn>
              </a:cxnLst>
              <a:rect l="0" t="0" r="r" b="b"/>
              <a:pathLst>
                <a:path w="725" h="496">
                  <a:moveTo>
                    <a:pt x="0" y="495"/>
                  </a:moveTo>
                  <a:lnTo>
                    <a:pt x="671" y="0"/>
                  </a:lnTo>
                  <a:lnTo>
                    <a:pt x="724" y="0"/>
                  </a:lnTo>
                  <a:lnTo>
                    <a:pt x="53" y="495"/>
                  </a:lnTo>
                  <a:lnTo>
                    <a:pt x="0" y="495"/>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75" name="Freeform 93"/>
            <p:cNvSpPr>
              <a:spLocks/>
            </p:cNvSpPr>
            <p:nvPr/>
          </p:nvSpPr>
          <p:spPr bwMode="auto">
            <a:xfrm>
              <a:off x="1395001" y="5154440"/>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76" name="Freeform 94"/>
            <p:cNvSpPr>
              <a:spLocks/>
            </p:cNvSpPr>
            <p:nvPr/>
          </p:nvSpPr>
          <p:spPr bwMode="auto">
            <a:xfrm>
              <a:off x="2936715" y="5152851"/>
              <a:ext cx="1126442" cy="736799"/>
            </a:xfrm>
            <a:custGeom>
              <a:avLst/>
              <a:gdLst/>
              <a:ahLst/>
              <a:cxnLst>
                <a:cxn ang="0">
                  <a:pos x="0" y="494"/>
                </a:cxn>
                <a:cxn ang="0">
                  <a:pos x="671" y="0"/>
                </a:cxn>
                <a:cxn ang="0">
                  <a:pos x="724" y="0"/>
                </a:cxn>
                <a:cxn ang="0">
                  <a:pos x="53" y="494"/>
                </a:cxn>
                <a:cxn ang="0">
                  <a:pos x="0" y="494"/>
                </a:cxn>
              </a:cxnLst>
              <a:rect l="0" t="0" r="r" b="b"/>
              <a:pathLst>
                <a:path w="725" h="495">
                  <a:moveTo>
                    <a:pt x="0" y="494"/>
                  </a:moveTo>
                  <a:lnTo>
                    <a:pt x="671" y="0"/>
                  </a:lnTo>
                  <a:lnTo>
                    <a:pt x="724" y="0"/>
                  </a:lnTo>
                  <a:lnTo>
                    <a:pt x="53" y="494"/>
                  </a:lnTo>
                  <a:lnTo>
                    <a:pt x="0" y="494"/>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77" name="Freeform 95"/>
            <p:cNvSpPr>
              <a:spLocks/>
            </p:cNvSpPr>
            <p:nvPr/>
          </p:nvSpPr>
          <p:spPr bwMode="auto">
            <a:xfrm>
              <a:off x="1395001" y="5067127"/>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78" name="Freeform 96"/>
            <p:cNvSpPr>
              <a:spLocks/>
            </p:cNvSpPr>
            <p:nvPr/>
          </p:nvSpPr>
          <p:spPr bwMode="auto">
            <a:xfrm>
              <a:off x="2936715" y="5067126"/>
              <a:ext cx="1126442" cy="738287"/>
            </a:xfrm>
            <a:custGeom>
              <a:avLst/>
              <a:gdLst/>
              <a:ahLst/>
              <a:cxnLst>
                <a:cxn ang="0">
                  <a:pos x="0" y="495"/>
                </a:cxn>
                <a:cxn ang="0">
                  <a:pos x="671" y="0"/>
                </a:cxn>
                <a:cxn ang="0">
                  <a:pos x="724" y="0"/>
                </a:cxn>
                <a:cxn ang="0">
                  <a:pos x="53" y="495"/>
                </a:cxn>
                <a:cxn ang="0">
                  <a:pos x="0" y="495"/>
                </a:cxn>
              </a:cxnLst>
              <a:rect l="0" t="0" r="r" b="b"/>
              <a:pathLst>
                <a:path w="725" h="496">
                  <a:moveTo>
                    <a:pt x="0" y="495"/>
                  </a:moveTo>
                  <a:lnTo>
                    <a:pt x="671" y="0"/>
                  </a:lnTo>
                  <a:lnTo>
                    <a:pt x="724" y="0"/>
                  </a:lnTo>
                  <a:lnTo>
                    <a:pt x="53" y="495"/>
                  </a:lnTo>
                  <a:lnTo>
                    <a:pt x="0" y="495"/>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79" name="Freeform 97"/>
            <p:cNvSpPr>
              <a:spLocks/>
            </p:cNvSpPr>
            <p:nvPr/>
          </p:nvSpPr>
          <p:spPr bwMode="auto">
            <a:xfrm>
              <a:off x="1395001" y="4981401"/>
              <a:ext cx="3815918" cy="733822"/>
            </a:xfrm>
            <a:custGeom>
              <a:avLst/>
              <a:gdLst/>
              <a:ahLst/>
              <a:cxnLst>
                <a:cxn ang="0">
                  <a:pos x="0" y="492"/>
                </a:cxn>
                <a:cxn ang="0">
                  <a:pos x="670" y="0"/>
                </a:cxn>
                <a:cxn ang="0">
                  <a:pos x="2455" y="0"/>
                </a:cxn>
                <a:cxn ang="0">
                  <a:pos x="1785" y="492"/>
                </a:cxn>
                <a:cxn ang="0">
                  <a:pos x="0" y="492"/>
                </a:cxn>
              </a:cxnLst>
              <a:rect l="0" t="0" r="r" b="b"/>
              <a:pathLst>
                <a:path w="2456" h="493">
                  <a:moveTo>
                    <a:pt x="0" y="492"/>
                  </a:moveTo>
                  <a:lnTo>
                    <a:pt x="670" y="0"/>
                  </a:lnTo>
                  <a:lnTo>
                    <a:pt x="2455" y="0"/>
                  </a:lnTo>
                  <a:lnTo>
                    <a:pt x="1785" y="492"/>
                  </a:lnTo>
                  <a:lnTo>
                    <a:pt x="0" y="492"/>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80" name="Freeform 98"/>
            <p:cNvSpPr>
              <a:spLocks/>
            </p:cNvSpPr>
            <p:nvPr/>
          </p:nvSpPr>
          <p:spPr bwMode="auto">
            <a:xfrm>
              <a:off x="2936715" y="4981402"/>
              <a:ext cx="1126442" cy="735310"/>
            </a:xfrm>
            <a:custGeom>
              <a:avLst/>
              <a:gdLst/>
              <a:ahLst/>
              <a:cxnLst>
                <a:cxn ang="0">
                  <a:pos x="0" y="493"/>
                </a:cxn>
                <a:cxn ang="0">
                  <a:pos x="671" y="0"/>
                </a:cxn>
                <a:cxn ang="0">
                  <a:pos x="724" y="0"/>
                </a:cxn>
                <a:cxn ang="0">
                  <a:pos x="53" y="493"/>
                </a:cxn>
                <a:cxn ang="0">
                  <a:pos x="0" y="493"/>
                </a:cxn>
              </a:cxnLst>
              <a:rect l="0" t="0" r="r" b="b"/>
              <a:pathLst>
                <a:path w="725" h="494">
                  <a:moveTo>
                    <a:pt x="0" y="493"/>
                  </a:moveTo>
                  <a:lnTo>
                    <a:pt x="671" y="0"/>
                  </a:lnTo>
                  <a:lnTo>
                    <a:pt x="724" y="0"/>
                  </a:lnTo>
                  <a:lnTo>
                    <a:pt x="53" y="493"/>
                  </a:lnTo>
                  <a:lnTo>
                    <a:pt x="0" y="493"/>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81" name="Freeform 99"/>
            <p:cNvSpPr>
              <a:spLocks/>
            </p:cNvSpPr>
            <p:nvPr/>
          </p:nvSpPr>
          <p:spPr bwMode="auto">
            <a:xfrm>
              <a:off x="1395001" y="4892502"/>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82" name="Freeform 100"/>
            <p:cNvSpPr>
              <a:spLocks/>
            </p:cNvSpPr>
            <p:nvPr/>
          </p:nvSpPr>
          <p:spPr bwMode="auto">
            <a:xfrm>
              <a:off x="2936715" y="4892501"/>
              <a:ext cx="1126442" cy="736799"/>
            </a:xfrm>
            <a:custGeom>
              <a:avLst/>
              <a:gdLst/>
              <a:ahLst/>
              <a:cxnLst>
                <a:cxn ang="0">
                  <a:pos x="0" y="494"/>
                </a:cxn>
                <a:cxn ang="0">
                  <a:pos x="671" y="0"/>
                </a:cxn>
                <a:cxn ang="0">
                  <a:pos x="724" y="0"/>
                </a:cxn>
                <a:cxn ang="0">
                  <a:pos x="53" y="494"/>
                </a:cxn>
                <a:cxn ang="0">
                  <a:pos x="0" y="494"/>
                </a:cxn>
              </a:cxnLst>
              <a:rect l="0" t="0" r="r" b="b"/>
              <a:pathLst>
                <a:path w="725" h="495">
                  <a:moveTo>
                    <a:pt x="0" y="494"/>
                  </a:moveTo>
                  <a:lnTo>
                    <a:pt x="671" y="0"/>
                  </a:lnTo>
                  <a:lnTo>
                    <a:pt x="724" y="0"/>
                  </a:lnTo>
                  <a:lnTo>
                    <a:pt x="53" y="494"/>
                  </a:lnTo>
                  <a:lnTo>
                    <a:pt x="0" y="494"/>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83" name="Freeform 101"/>
            <p:cNvSpPr>
              <a:spLocks/>
            </p:cNvSpPr>
            <p:nvPr/>
          </p:nvSpPr>
          <p:spPr bwMode="auto">
            <a:xfrm>
              <a:off x="1395001" y="4806777"/>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84" name="Freeform 102"/>
            <p:cNvSpPr>
              <a:spLocks/>
            </p:cNvSpPr>
            <p:nvPr/>
          </p:nvSpPr>
          <p:spPr bwMode="auto">
            <a:xfrm>
              <a:off x="2936715" y="4806777"/>
              <a:ext cx="1126442" cy="735310"/>
            </a:xfrm>
            <a:custGeom>
              <a:avLst/>
              <a:gdLst/>
              <a:ahLst/>
              <a:cxnLst>
                <a:cxn ang="0">
                  <a:pos x="0" y="493"/>
                </a:cxn>
                <a:cxn ang="0">
                  <a:pos x="671" y="0"/>
                </a:cxn>
                <a:cxn ang="0">
                  <a:pos x="724" y="0"/>
                </a:cxn>
                <a:cxn ang="0">
                  <a:pos x="53" y="493"/>
                </a:cxn>
                <a:cxn ang="0">
                  <a:pos x="0" y="493"/>
                </a:cxn>
              </a:cxnLst>
              <a:rect l="0" t="0" r="r" b="b"/>
              <a:pathLst>
                <a:path w="725" h="494">
                  <a:moveTo>
                    <a:pt x="0" y="493"/>
                  </a:moveTo>
                  <a:lnTo>
                    <a:pt x="671" y="0"/>
                  </a:lnTo>
                  <a:lnTo>
                    <a:pt x="724" y="0"/>
                  </a:lnTo>
                  <a:lnTo>
                    <a:pt x="53" y="493"/>
                  </a:lnTo>
                  <a:lnTo>
                    <a:pt x="0" y="493"/>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85" name="Freeform 103"/>
            <p:cNvSpPr>
              <a:spLocks/>
            </p:cNvSpPr>
            <p:nvPr/>
          </p:nvSpPr>
          <p:spPr bwMode="auto">
            <a:xfrm>
              <a:off x="1395001" y="4717876"/>
              <a:ext cx="3815918" cy="736799"/>
            </a:xfrm>
            <a:custGeom>
              <a:avLst/>
              <a:gdLst/>
              <a:ahLst/>
              <a:cxnLst>
                <a:cxn ang="0">
                  <a:pos x="0" y="494"/>
                </a:cxn>
                <a:cxn ang="0">
                  <a:pos x="670" y="0"/>
                </a:cxn>
                <a:cxn ang="0">
                  <a:pos x="2455" y="0"/>
                </a:cxn>
                <a:cxn ang="0">
                  <a:pos x="1785" y="494"/>
                </a:cxn>
                <a:cxn ang="0">
                  <a:pos x="0" y="494"/>
                </a:cxn>
              </a:cxnLst>
              <a:rect l="0" t="0" r="r" b="b"/>
              <a:pathLst>
                <a:path w="2456" h="495">
                  <a:moveTo>
                    <a:pt x="0" y="494"/>
                  </a:moveTo>
                  <a:lnTo>
                    <a:pt x="670" y="0"/>
                  </a:lnTo>
                  <a:lnTo>
                    <a:pt x="2455" y="0"/>
                  </a:lnTo>
                  <a:lnTo>
                    <a:pt x="1785" y="494"/>
                  </a:lnTo>
                  <a:lnTo>
                    <a:pt x="0" y="494"/>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86" name="Freeform 104"/>
            <p:cNvSpPr>
              <a:spLocks/>
            </p:cNvSpPr>
            <p:nvPr/>
          </p:nvSpPr>
          <p:spPr bwMode="auto">
            <a:xfrm>
              <a:off x="2936715" y="4714701"/>
              <a:ext cx="1126442" cy="738287"/>
            </a:xfrm>
            <a:custGeom>
              <a:avLst/>
              <a:gdLst/>
              <a:ahLst/>
              <a:cxnLst>
                <a:cxn ang="0">
                  <a:pos x="0" y="495"/>
                </a:cxn>
                <a:cxn ang="0">
                  <a:pos x="671" y="0"/>
                </a:cxn>
                <a:cxn ang="0">
                  <a:pos x="724" y="0"/>
                </a:cxn>
                <a:cxn ang="0">
                  <a:pos x="53" y="495"/>
                </a:cxn>
                <a:cxn ang="0">
                  <a:pos x="0" y="495"/>
                </a:cxn>
              </a:cxnLst>
              <a:rect l="0" t="0" r="r" b="b"/>
              <a:pathLst>
                <a:path w="725" h="496">
                  <a:moveTo>
                    <a:pt x="0" y="495"/>
                  </a:moveTo>
                  <a:lnTo>
                    <a:pt x="671" y="0"/>
                  </a:lnTo>
                  <a:lnTo>
                    <a:pt x="724" y="0"/>
                  </a:lnTo>
                  <a:lnTo>
                    <a:pt x="53" y="495"/>
                  </a:lnTo>
                  <a:lnTo>
                    <a:pt x="0" y="495"/>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87" name="Freeform 105"/>
            <p:cNvSpPr>
              <a:spLocks/>
            </p:cNvSpPr>
            <p:nvPr/>
          </p:nvSpPr>
          <p:spPr bwMode="auto">
            <a:xfrm>
              <a:off x="1395001" y="4632152"/>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88" name="Freeform 106"/>
            <p:cNvSpPr>
              <a:spLocks/>
            </p:cNvSpPr>
            <p:nvPr/>
          </p:nvSpPr>
          <p:spPr bwMode="auto">
            <a:xfrm>
              <a:off x="2936715" y="4633739"/>
              <a:ext cx="1126442" cy="736798"/>
            </a:xfrm>
            <a:custGeom>
              <a:avLst/>
              <a:gdLst/>
              <a:ahLst/>
              <a:cxnLst>
                <a:cxn ang="0">
                  <a:pos x="0" y="494"/>
                </a:cxn>
                <a:cxn ang="0">
                  <a:pos x="671" y="0"/>
                </a:cxn>
                <a:cxn ang="0">
                  <a:pos x="724" y="0"/>
                </a:cxn>
                <a:cxn ang="0">
                  <a:pos x="53" y="494"/>
                </a:cxn>
                <a:cxn ang="0">
                  <a:pos x="0" y="494"/>
                </a:cxn>
              </a:cxnLst>
              <a:rect l="0" t="0" r="r" b="b"/>
              <a:pathLst>
                <a:path w="725" h="495">
                  <a:moveTo>
                    <a:pt x="0" y="494"/>
                  </a:moveTo>
                  <a:lnTo>
                    <a:pt x="671" y="0"/>
                  </a:lnTo>
                  <a:lnTo>
                    <a:pt x="724" y="0"/>
                  </a:lnTo>
                  <a:lnTo>
                    <a:pt x="53" y="494"/>
                  </a:lnTo>
                  <a:lnTo>
                    <a:pt x="0" y="494"/>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89" name="Freeform 107"/>
            <p:cNvSpPr>
              <a:spLocks/>
            </p:cNvSpPr>
            <p:nvPr/>
          </p:nvSpPr>
          <p:spPr bwMode="auto">
            <a:xfrm>
              <a:off x="1395001" y="4544839"/>
              <a:ext cx="3815918" cy="736798"/>
            </a:xfrm>
            <a:custGeom>
              <a:avLst/>
              <a:gdLst/>
              <a:ahLst/>
              <a:cxnLst>
                <a:cxn ang="0">
                  <a:pos x="0" y="494"/>
                </a:cxn>
                <a:cxn ang="0">
                  <a:pos x="670" y="0"/>
                </a:cxn>
                <a:cxn ang="0">
                  <a:pos x="2455" y="0"/>
                </a:cxn>
                <a:cxn ang="0">
                  <a:pos x="1785" y="494"/>
                </a:cxn>
                <a:cxn ang="0">
                  <a:pos x="0" y="494"/>
                </a:cxn>
              </a:cxnLst>
              <a:rect l="0" t="0" r="r" b="b"/>
              <a:pathLst>
                <a:path w="2456" h="495">
                  <a:moveTo>
                    <a:pt x="0" y="494"/>
                  </a:moveTo>
                  <a:lnTo>
                    <a:pt x="670" y="0"/>
                  </a:lnTo>
                  <a:lnTo>
                    <a:pt x="2455" y="0"/>
                  </a:lnTo>
                  <a:lnTo>
                    <a:pt x="1785" y="494"/>
                  </a:lnTo>
                  <a:lnTo>
                    <a:pt x="0" y="494"/>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90" name="Freeform 108"/>
            <p:cNvSpPr>
              <a:spLocks/>
            </p:cNvSpPr>
            <p:nvPr/>
          </p:nvSpPr>
          <p:spPr bwMode="auto">
            <a:xfrm>
              <a:off x="2936715" y="4546426"/>
              <a:ext cx="1126442" cy="736799"/>
            </a:xfrm>
            <a:custGeom>
              <a:avLst/>
              <a:gdLst/>
              <a:ahLst/>
              <a:cxnLst>
                <a:cxn ang="0">
                  <a:pos x="0" y="494"/>
                </a:cxn>
                <a:cxn ang="0">
                  <a:pos x="671" y="0"/>
                </a:cxn>
                <a:cxn ang="0">
                  <a:pos x="724" y="0"/>
                </a:cxn>
                <a:cxn ang="0">
                  <a:pos x="53" y="494"/>
                </a:cxn>
                <a:cxn ang="0">
                  <a:pos x="0" y="494"/>
                </a:cxn>
              </a:cxnLst>
              <a:rect l="0" t="0" r="r" b="b"/>
              <a:pathLst>
                <a:path w="725" h="495">
                  <a:moveTo>
                    <a:pt x="0" y="494"/>
                  </a:moveTo>
                  <a:lnTo>
                    <a:pt x="671" y="0"/>
                  </a:lnTo>
                  <a:lnTo>
                    <a:pt x="724" y="0"/>
                  </a:lnTo>
                  <a:lnTo>
                    <a:pt x="53" y="494"/>
                  </a:lnTo>
                  <a:lnTo>
                    <a:pt x="0" y="494"/>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91" name="Freeform 109"/>
            <p:cNvSpPr>
              <a:spLocks/>
            </p:cNvSpPr>
            <p:nvPr/>
          </p:nvSpPr>
          <p:spPr bwMode="auto">
            <a:xfrm>
              <a:off x="1395001" y="4459114"/>
              <a:ext cx="3815918" cy="733821"/>
            </a:xfrm>
            <a:custGeom>
              <a:avLst/>
              <a:gdLst/>
              <a:ahLst/>
              <a:cxnLst>
                <a:cxn ang="0">
                  <a:pos x="0" y="492"/>
                </a:cxn>
                <a:cxn ang="0">
                  <a:pos x="670" y="0"/>
                </a:cxn>
                <a:cxn ang="0">
                  <a:pos x="2455" y="0"/>
                </a:cxn>
                <a:cxn ang="0">
                  <a:pos x="1785" y="492"/>
                </a:cxn>
                <a:cxn ang="0">
                  <a:pos x="0" y="492"/>
                </a:cxn>
              </a:cxnLst>
              <a:rect l="0" t="0" r="r" b="b"/>
              <a:pathLst>
                <a:path w="2456" h="493">
                  <a:moveTo>
                    <a:pt x="0" y="492"/>
                  </a:moveTo>
                  <a:lnTo>
                    <a:pt x="670" y="0"/>
                  </a:lnTo>
                  <a:lnTo>
                    <a:pt x="2455" y="0"/>
                  </a:lnTo>
                  <a:lnTo>
                    <a:pt x="1785" y="492"/>
                  </a:lnTo>
                  <a:lnTo>
                    <a:pt x="0" y="492"/>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192" name="Line 110"/>
            <p:cNvSpPr>
              <a:spLocks noChangeShapeType="1"/>
            </p:cNvSpPr>
            <p:nvPr/>
          </p:nvSpPr>
          <p:spPr bwMode="auto">
            <a:xfrm flipV="1">
              <a:off x="3023486" y="4452764"/>
              <a:ext cx="1028558" cy="744241"/>
            </a:xfrm>
            <a:prstGeom prst="line">
              <a:avLst/>
            </a:prstGeom>
            <a:noFill/>
            <a:ln w="12700">
              <a:solidFill>
                <a:schemeClr val="tx1"/>
              </a:solidFill>
              <a:round/>
              <a:headEnd/>
              <a:tailEnd/>
            </a:ln>
            <a:effectLst/>
          </p:spPr>
          <p:txBody>
            <a:bodyPr wrap="none" anchor="ctr"/>
            <a:lstStyle/>
            <a:p>
              <a:endParaRPr lang="en-GB" sz="1200">
                <a:solidFill>
                  <a:srgbClr val="002060"/>
                </a:solidFill>
                <a:latin typeface="+mn-lt"/>
              </a:endParaRPr>
            </a:p>
          </p:txBody>
        </p:sp>
        <p:sp>
          <p:nvSpPr>
            <p:cNvPr id="193" name="Line 111"/>
            <p:cNvSpPr>
              <a:spLocks noChangeShapeType="1"/>
            </p:cNvSpPr>
            <p:nvPr/>
          </p:nvSpPr>
          <p:spPr bwMode="auto">
            <a:xfrm flipV="1">
              <a:off x="2934586" y="4452764"/>
              <a:ext cx="1028558" cy="744241"/>
            </a:xfrm>
            <a:prstGeom prst="line">
              <a:avLst/>
            </a:prstGeom>
            <a:noFill/>
            <a:ln w="12700">
              <a:solidFill>
                <a:schemeClr val="tx1"/>
              </a:solidFill>
              <a:round/>
              <a:headEnd/>
              <a:tailEnd/>
            </a:ln>
            <a:effectLst/>
          </p:spPr>
          <p:txBody>
            <a:bodyPr wrap="none" anchor="ctr"/>
            <a:lstStyle/>
            <a:p>
              <a:endParaRPr lang="en-GB" sz="1200">
                <a:solidFill>
                  <a:srgbClr val="002060"/>
                </a:solidFill>
                <a:latin typeface="+mn-lt"/>
              </a:endParaRPr>
            </a:p>
          </p:txBody>
        </p:sp>
        <p:sp>
          <p:nvSpPr>
            <p:cNvPr id="194" name="Line 112"/>
            <p:cNvSpPr>
              <a:spLocks noChangeShapeType="1"/>
            </p:cNvSpPr>
            <p:nvPr/>
          </p:nvSpPr>
          <p:spPr bwMode="auto">
            <a:xfrm>
              <a:off x="3623454" y="4717876"/>
              <a:ext cx="74578" cy="0"/>
            </a:xfrm>
            <a:prstGeom prst="line">
              <a:avLst/>
            </a:prstGeom>
            <a:noFill/>
            <a:ln w="12700">
              <a:solidFill>
                <a:schemeClr val="tx1"/>
              </a:solidFill>
              <a:round/>
              <a:headEnd/>
              <a:tailEnd/>
            </a:ln>
            <a:effectLst/>
          </p:spPr>
          <p:txBody>
            <a:bodyPr wrap="none" anchor="ctr"/>
            <a:lstStyle/>
            <a:p>
              <a:endParaRPr lang="en-GB" sz="1200">
                <a:solidFill>
                  <a:srgbClr val="002060"/>
                </a:solidFill>
                <a:latin typeface="+mn-lt"/>
              </a:endParaRPr>
            </a:p>
          </p:txBody>
        </p:sp>
        <p:sp>
          <p:nvSpPr>
            <p:cNvPr id="195" name="Line 113"/>
            <p:cNvSpPr>
              <a:spLocks noChangeShapeType="1"/>
            </p:cNvSpPr>
            <p:nvPr/>
          </p:nvSpPr>
          <p:spPr bwMode="auto">
            <a:xfrm>
              <a:off x="3680604" y="4679776"/>
              <a:ext cx="74578" cy="0"/>
            </a:xfrm>
            <a:prstGeom prst="line">
              <a:avLst/>
            </a:prstGeom>
            <a:noFill/>
            <a:ln w="12700">
              <a:solidFill>
                <a:schemeClr val="tx1"/>
              </a:solidFill>
              <a:round/>
              <a:headEnd/>
              <a:tailEnd/>
            </a:ln>
            <a:effectLst/>
          </p:spPr>
          <p:txBody>
            <a:bodyPr wrap="none" anchor="ctr"/>
            <a:lstStyle/>
            <a:p>
              <a:endParaRPr lang="en-GB" sz="1200">
                <a:solidFill>
                  <a:srgbClr val="002060"/>
                </a:solidFill>
                <a:latin typeface="+mn-lt"/>
              </a:endParaRPr>
            </a:p>
          </p:txBody>
        </p:sp>
        <p:sp>
          <p:nvSpPr>
            <p:cNvPr id="196" name="Line 114"/>
            <p:cNvSpPr>
              <a:spLocks noChangeShapeType="1"/>
            </p:cNvSpPr>
            <p:nvPr/>
          </p:nvSpPr>
          <p:spPr bwMode="auto">
            <a:xfrm flipH="1">
              <a:off x="1934152" y="4459114"/>
              <a:ext cx="357354" cy="0"/>
            </a:xfrm>
            <a:prstGeom prst="line">
              <a:avLst/>
            </a:prstGeom>
            <a:noFill/>
            <a:ln w="12700">
              <a:solidFill>
                <a:schemeClr val="tx1"/>
              </a:solidFill>
              <a:round/>
              <a:headEnd/>
              <a:tailEnd/>
            </a:ln>
            <a:effectLst/>
          </p:spPr>
          <p:txBody>
            <a:bodyPr wrap="none" anchor="ctr"/>
            <a:lstStyle/>
            <a:p>
              <a:endParaRPr lang="en-GB" sz="1200">
                <a:solidFill>
                  <a:srgbClr val="002060"/>
                </a:solidFill>
                <a:latin typeface="+mn-lt"/>
              </a:endParaRPr>
            </a:p>
          </p:txBody>
        </p:sp>
        <p:sp>
          <p:nvSpPr>
            <p:cNvPr id="197" name="Line 115"/>
            <p:cNvSpPr>
              <a:spLocks noChangeShapeType="1"/>
            </p:cNvSpPr>
            <p:nvPr/>
          </p:nvSpPr>
          <p:spPr bwMode="auto">
            <a:xfrm flipH="1">
              <a:off x="869007" y="5240164"/>
              <a:ext cx="360461" cy="0"/>
            </a:xfrm>
            <a:prstGeom prst="line">
              <a:avLst/>
            </a:prstGeom>
            <a:noFill/>
            <a:ln w="12700">
              <a:solidFill>
                <a:schemeClr val="tx1"/>
              </a:solidFill>
              <a:round/>
              <a:headEnd/>
              <a:tailEnd/>
            </a:ln>
            <a:effectLst/>
          </p:spPr>
          <p:txBody>
            <a:bodyPr wrap="none" anchor="ctr"/>
            <a:lstStyle/>
            <a:p>
              <a:endParaRPr lang="en-GB" sz="1200">
                <a:solidFill>
                  <a:srgbClr val="002060"/>
                </a:solidFill>
                <a:latin typeface="+mn-lt"/>
              </a:endParaRPr>
            </a:p>
          </p:txBody>
        </p:sp>
        <p:sp>
          <p:nvSpPr>
            <p:cNvPr id="198" name="Line 116"/>
            <p:cNvSpPr>
              <a:spLocks noChangeShapeType="1"/>
            </p:cNvSpPr>
            <p:nvPr/>
          </p:nvSpPr>
          <p:spPr bwMode="auto">
            <a:xfrm flipH="1">
              <a:off x="1046773" y="4987751"/>
              <a:ext cx="358908" cy="230715"/>
            </a:xfrm>
            <a:prstGeom prst="line">
              <a:avLst/>
            </a:prstGeom>
            <a:noFill/>
            <a:ln w="12700">
              <a:solidFill>
                <a:schemeClr val="tx1"/>
              </a:solidFill>
              <a:round/>
              <a:headEnd/>
              <a:tailEnd type="triangle" w="med" len="med"/>
            </a:ln>
            <a:effectLst/>
          </p:spPr>
          <p:txBody>
            <a:bodyPr wrap="none" anchor="ctr"/>
            <a:lstStyle/>
            <a:p>
              <a:endParaRPr lang="en-GB" sz="1200">
                <a:solidFill>
                  <a:srgbClr val="002060"/>
                </a:solidFill>
                <a:latin typeface="+mn-lt"/>
              </a:endParaRPr>
            </a:p>
          </p:txBody>
        </p:sp>
        <p:sp>
          <p:nvSpPr>
            <p:cNvPr id="199" name="Line 117"/>
            <p:cNvSpPr>
              <a:spLocks noChangeShapeType="1"/>
            </p:cNvSpPr>
            <p:nvPr/>
          </p:nvSpPr>
          <p:spPr bwMode="auto">
            <a:xfrm flipH="1">
              <a:off x="1754832" y="4465464"/>
              <a:ext cx="360461" cy="230714"/>
            </a:xfrm>
            <a:prstGeom prst="line">
              <a:avLst/>
            </a:prstGeom>
            <a:noFill/>
            <a:ln w="12700">
              <a:solidFill>
                <a:schemeClr val="tx1"/>
              </a:solidFill>
              <a:round/>
              <a:headEnd type="triangle" w="med" len="med"/>
              <a:tailEnd/>
            </a:ln>
            <a:effectLst/>
          </p:spPr>
          <p:txBody>
            <a:bodyPr wrap="none" anchor="ctr"/>
            <a:lstStyle/>
            <a:p>
              <a:endParaRPr lang="en-GB" sz="1200">
                <a:solidFill>
                  <a:srgbClr val="002060"/>
                </a:solidFill>
                <a:latin typeface="+mn-lt"/>
              </a:endParaRPr>
            </a:p>
          </p:txBody>
        </p:sp>
        <p:sp>
          <p:nvSpPr>
            <p:cNvPr id="200" name="Line 119"/>
            <p:cNvSpPr>
              <a:spLocks noChangeShapeType="1"/>
            </p:cNvSpPr>
            <p:nvPr/>
          </p:nvSpPr>
          <p:spPr bwMode="auto">
            <a:xfrm flipV="1">
              <a:off x="2929450" y="2550939"/>
              <a:ext cx="646344" cy="2528931"/>
            </a:xfrm>
            <a:prstGeom prst="line">
              <a:avLst/>
            </a:prstGeom>
            <a:noFill/>
            <a:ln w="12700">
              <a:solidFill>
                <a:schemeClr val="tx1"/>
              </a:solidFill>
              <a:round/>
              <a:headEnd/>
              <a:tailEnd/>
            </a:ln>
            <a:effectLst/>
          </p:spPr>
          <p:txBody>
            <a:bodyPr wrap="none" anchor="ctr"/>
            <a:lstStyle/>
            <a:p>
              <a:endParaRPr lang="en-GB" sz="1200">
                <a:solidFill>
                  <a:srgbClr val="002060"/>
                </a:solidFill>
                <a:latin typeface="+mn-lt"/>
              </a:endParaRPr>
            </a:p>
          </p:txBody>
        </p:sp>
        <p:sp>
          <p:nvSpPr>
            <p:cNvPr id="201" name="Line 120"/>
            <p:cNvSpPr>
              <a:spLocks noChangeShapeType="1"/>
            </p:cNvSpPr>
            <p:nvPr/>
          </p:nvSpPr>
          <p:spPr bwMode="auto">
            <a:xfrm>
              <a:off x="3598326" y="2563639"/>
              <a:ext cx="452131" cy="1769805"/>
            </a:xfrm>
            <a:prstGeom prst="line">
              <a:avLst/>
            </a:prstGeom>
            <a:noFill/>
            <a:ln w="12700">
              <a:solidFill>
                <a:schemeClr val="tx1"/>
              </a:solidFill>
              <a:round/>
              <a:headEnd/>
              <a:tailEnd/>
            </a:ln>
            <a:effectLst/>
          </p:spPr>
          <p:txBody>
            <a:bodyPr wrap="none" anchor="ctr"/>
            <a:lstStyle/>
            <a:p>
              <a:endParaRPr lang="en-GB" sz="1200">
                <a:solidFill>
                  <a:srgbClr val="002060"/>
                </a:solidFill>
                <a:latin typeface="+mn-lt"/>
              </a:endParaRPr>
            </a:p>
          </p:txBody>
        </p:sp>
        <p:sp>
          <p:nvSpPr>
            <p:cNvPr id="202" name="Line 121"/>
            <p:cNvSpPr>
              <a:spLocks noChangeShapeType="1"/>
            </p:cNvSpPr>
            <p:nvPr/>
          </p:nvSpPr>
          <p:spPr bwMode="auto">
            <a:xfrm>
              <a:off x="3596299" y="2563640"/>
              <a:ext cx="358908" cy="1771294"/>
            </a:xfrm>
            <a:prstGeom prst="line">
              <a:avLst/>
            </a:prstGeom>
            <a:noFill/>
            <a:ln w="12700">
              <a:solidFill>
                <a:schemeClr val="tx1"/>
              </a:solidFill>
              <a:round/>
              <a:headEnd/>
              <a:tailEnd/>
            </a:ln>
            <a:effectLst/>
          </p:spPr>
          <p:txBody>
            <a:bodyPr wrap="none" anchor="ctr"/>
            <a:lstStyle/>
            <a:p>
              <a:endParaRPr lang="en-GB" sz="1200">
                <a:solidFill>
                  <a:srgbClr val="002060"/>
                </a:solidFill>
                <a:latin typeface="+mn-lt"/>
              </a:endParaRPr>
            </a:p>
          </p:txBody>
        </p:sp>
        <p:sp>
          <p:nvSpPr>
            <p:cNvPr id="203" name="Line 122"/>
            <p:cNvSpPr>
              <a:spLocks noChangeShapeType="1"/>
            </p:cNvSpPr>
            <p:nvPr/>
          </p:nvSpPr>
          <p:spPr bwMode="auto">
            <a:xfrm flipH="1">
              <a:off x="2428880" y="2557289"/>
              <a:ext cx="623038" cy="0"/>
            </a:xfrm>
            <a:prstGeom prst="line">
              <a:avLst/>
            </a:prstGeom>
            <a:noFill/>
            <a:ln w="25400">
              <a:solidFill>
                <a:schemeClr val="tx1"/>
              </a:solidFill>
              <a:round/>
              <a:headEnd/>
              <a:tailEnd type="triangle" w="med" len="med"/>
            </a:ln>
            <a:effectLst/>
          </p:spPr>
          <p:txBody>
            <a:bodyPr wrap="none" anchor="ctr"/>
            <a:lstStyle/>
            <a:p>
              <a:endParaRPr lang="en-GB" sz="1200">
                <a:solidFill>
                  <a:srgbClr val="002060"/>
                </a:solidFill>
                <a:latin typeface="+mn-lt"/>
              </a:endParaRPr>
            </a:p>
          </p:txBody>
        </p:sp>
        <p:sp>
          <p:nvSpPr>
            <p:cNvPr id="204" name="Rectangle 123"/>
            <p:cNvSpPr>
              <a:spLocks noChangeArrowheads="1"/>
            </p:cNvSpPr>
            <p:nvPr/>
          </p:nvSpPr>
          <p:spPr bwMode="auto">
            <a:xfrm>
              <a:off x="365742" y="4250858"/>
              <a:ext cx="2016223" cy="798508"/>
            </a:xfrm>
            <a:prstGeom prst="rect">
              <a:avLst/>
            </a:prstGeom>
            <a:noFill/>
            <a:ln w="12700">
              <a:noFill/>
              <a:miter lim="800000"/>
              <a:headEnd/>
              <a:tailEnd/>
            </a:ln>
            <a:effectLst/>
          </p:spPr>
          <p:txBody>
            <a:bodyPr wrap="square" lIns="90488" tIns="44450" rIns="90488" bIns="44450">
              <a:spAutoFit/>
            </a:bodyPr>
            <a:lstStyle/>
            <a:p>
              <a:pPr algn="ctr"/>
              <a:r>
                <a:rPr lang="en-US" sz="1400" b="1" dirty="0" smtClean="0">
                  <a:solidFill>
                    <a:srgbClr val="002060"/>
                  </a:solidFill>
                  <a:latin typeface="+mn-lt"/>
                </a:rPr>
                <a:t>Swath </a:t>
              </a:r>
            </a:p>
            <a:p>
              <a:pPr algn="ctr"/>
              <a:r>
                <a:rPr lang="en-US" sz="1400" b="1" dirty="0" smtClean="0">
                  <a:solidFill>
                    <a:srgbClr val="002060"/>
                  </a:solidFill>
                  <a:latin typeface="+mn-lt"/>
                </a:rPr>
                <a:t>width</a:t>
              </a:r>
              <a:endParaRPr lang="en-US" sz="1400" b="1" dirty="0">
                <a:solidFill>
                  <a:srgbClr val="002060"/>
                </a:solidFill>
                <a:latin typeface="+mn-lt"/>
              </a:endParaRPr>
            </a:p>
          </p:txBody>
        </p:sp>
        <p:sp>
          <p:nvSpPr>
            <p:cNvPr id="205" name="Freeform 124"/>
            <p:cNvSpPr>
              <a:spLocks/>
            </p:cNvSpPr>
            <p:nvPr/>
          </p:nvSpPr>
          <p:spPr bwMode="auto">
            <a:xfrm>
              <a:off x="2936715" y="4459115"/>
              <a:ext cx="1126442" cy="735310"/>
            </a:xfrm>
            <a:custGeom>
              <a:avLst/>
              <a:gdLst/>
              <a:ahLst/>
              <a:cxnLst>
                <a:cxn ang="0">
                  <a:pos x="0" y="493"/>
                </a:cxn>
                <a:cxn ang="0">
                  <a:pos x="671" y="0"/>
                </a:cxn>
                <a:cxn ang="0">
                  <a:pos x="724" y="0"/>
                </a:cxn>
                <a:cxn ang="0">
                  <a:pos x="53" y="493"/>
                </a:cxn>
                <a:cxn ang="0">
                  <a:pos x="0" y="493"/>
                </a:cxn>
              </a:cxnLst>
              <a:rect l="0" t="0" r="r" b="b"/>
              <a:pathLst>
                <a:path w="725" h="494">
                  <a:moveTo>
                    <a:pt x="0" y="493"/>
                  </a:moveTo>
                  <a:lnTo>
                    <a:pt x="671" y="0"/>
                  </a:lnTo>
                  <a:lnTo>
                    <a:pt x="724" y="0"/>
                  </a:lnTo>
                  <a:lnTo>
                    <a:pt x="53" y="493"/>
                  </a:lnTo>
                  <a:lnTo>
                    <a:pt x="0" y="493"/>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207" name="Freeform 126"/>
            <p:cNvSpPr>
              <a:spLocks/>
            </p:cNvSpPr>
            <p:nvPr/>
          </p:nvSpPr>
          <p:spPr bwMode="auto">
            <a:xfrm>
              <a:off x="3610450" y="4690888"/>
              <a:ext cx="133619" cy="45719"/>
            </a:xfrm>
            <a:custGeom>
              <a:avLst/>
              <a:gdLst/>
              <a:ahLst/>
              <a:cxnLst>
                <a:cxn ang="0">
                  <a:pos x="0" y="26"/>
                </a:cxn>
                <a:cxn ang="0">
                  <a:pos x="35" y="0"/>
                </a:cxn>
                <a:cxn ang="0">
                  <a:pos x="85" y="0"/>
                </a:cxn>
                <a:cxn ang="0">
                  <a:pos x="47" y="26"/>
                </a:cxn>
                <a:cxn ang="0">
                  <a:pos x="0" y="26"/>
                </a:cxn>
              </a:cxnLst>
              <a:rect l="0" t="0" r="r" b="b"/>
              <a:pathLst>
                <a:path w="86" h="27">
                  <a:moveTo>
                    <a:pt x="0" y="26"/>
                  </a:moveTo>
                  <a:lnTo>
                    <a:pt x="35" y="0"/>
                  </a:lnTo>
                  <a:lnTo>
                    <a:pt x="85" y="0"/>
                  </a:lnTo>
                  <a:lnTo>
                    <a:pt x="47" y="26"/>
                  </a:lnTo>
                  <a:lnTo>
                    <a:pt x="0" y="26"/>
                  </a:lnTo>
                </a:path>
              </a:pathLst>
            </a:custGeom>
            <a:solidFill>
              <a:srgbClr val="FFFFFF"/>
            </a:solidFill>
            <a:ln w="12700" cap="rnd" cmpd="sng">
              <a:solidFill>
                <a:schemeClr val="tx1"/>
              </a:solidFill>
              <a:prstDash val="solid"/>
              <a:round/>
              <a:headEnd type="none" w="med" len="med"/>
              <a:tailEnd type="none" w="med" len="med"/>
            </a:ln>
            <a:effectLst/>
          </p:spPr>
          <p:txBody>
            <a:bodyPr/>
            <a:lstStyle/>
            <a:p>
              <a:endParaRPr lang="en-GB" sz="1200">
                <a:solidFill>
                  <a:srgbClr val="002060"/>
                </a:solidFill>
                <a:latin typeface="+mn-lt"/>
              </a:endParaRPr>
            </a:p>
          </p:txBody>
        </p:sp>
        <p:sp>
          <p:nvSpPr>
            <p:cNvPr id="208" name="Line 127"/>
            <p:cNvSpPr>
              <a:spLocks noChangeShapeType="1"/>
            </p:cNvSpPr>
            <p:nvPr/>
          </p:nvSpPr>
          <p:spPr bwMode="auto">
            <a:xfrm flipH="1">
              <a:off x="3004298" y="2563639"/>
              <a:ext cx="584196" cy="2500650"/>
            </a:xfrm>
            <a:prstGeom prst="line">
              <a:avLst/>
            </a:prstGeom>
            <a:noFill/>
            <a:ln w="12700">
              <a:solidFill>
                <a:schemeClr val="tx1"/>
              </a:solidFill>
              <a:round/>
              <a:headEnd/>
              <a:tailEnd/>
            </a:ln>
            <a:effectLst/>
          </p:spPr>
          <p:txBody>
            <a:bodyPr wrap="none" anchor="ctr"/>
            <a:lstStyle/>
            <a:p>
              <a:endParaRPr lang="en-GB" sz="1200">
                <a:solidFill>
                  <a:srgbClr val="002060"/>
                </a:solidFill>
                <a:latin typeface="+mn-lt"/>
              </a:endParaRPr>
            </a:p>
          </p:txBody>
        </p:sp>
        <p:sp>
          <p:nvSpPr>
            <p:cNvPr id="209" name="Rectangle 131"/>
            <p:cNvSpPr>
              <a:spLocks noChangeArrowheads="1"/>
            </p:cNvSpPr>
            <p:nvPr/>
          </p:nvSpPr>
          <p:spPr bwMode="auto">
            <a:xfrm>
              <a:off x="5544944" y="4108499"/>
              <a:ext cx="1716789" cy="420889"/>
            </a:xfrm>
            <a:prstGeom prst="rect">
              <a:avLst/>
            </a:prstGeom>
            <a:noFill/>
            <a:ln w="12700">
              <a:noFill/>
              <a:miter lim="800000"/>
              <a:headEnd/>
              <a:tailEnd/>
            </a:ln>
            <a:effectLst/>
          </p:spPr>
          <p:txBody>
            <a:bodyPr wrap="square" lIns="90488" tIns="44450" rIns="90488" bIns="44450">
              <a:spAutoFit/>
            </a:bodyPr>
            <a:lstStyle/>
            <a:p>
              <a:pPr algn="ctr"/>
              <a:r>
                <a:rPr lang="en-US" sz="1200" b="1" dirty="0" smtClean="0">
                  <a:solidFill>
                    <a:srgbClr val="002060"/>
                  </a:solidFill>
                  <a:latin typeface="+mn-lt"/>
                </a:rPr>
                <a:t>Wavelength</a:t>
              </a:r>
              <a:endParaRPr lang="en-US" sz="1100" b="1" dirty="0">
                <a:solidFill>
                  <a:srgbClr val="002060"/>
                </a:solidFill>
                <a:latin typeface="+mn-lt"/>
              </a:endParaRPr>
            </a:p>
          </p:txBody>
        </p:sp>
        <p:sp>
          <p:nvSpPr>
            <p:cNvPr id="210" name="Rectangle 132"/>
            <p:cNvSpPr>
              <a:spLocks noChangeArrowheads="1"/>
            </p:cNvSpPr>
            <p:nvPr/>
          </p:nvSpPr>
          <p:spPr bwMode="auto">
            <a:xfrm rot="16200000">
              <a:off x="4018650" y="3004202"/>
              <a:ext cx="1152128" cy="480397"/>
            </a:xfrm>
            <a:prstGeom prst="rect">
              <a:avLst/>
            </a:prstGeom>
            <a:noFill/>
            <a:ln w="12700">
              <a:noFill/>
              <a:miter lim="800000"/>
              <a:headEnd/>
              <a:tailEnd/>
            </a:ln>
            <a:effectLst/>
          </p:spPr>
          <p:txBody>
            <a:bodyPr wrap="square" lIns="90488" tIns="44450" rIns="90488" bIns="44450">
              <a:spAutoFit/>
            </a:bodyPr>
            <a:lstStyle/>
            <a:p>
              <a:r>
                <a:rPr lang="en-US" sz="1200" b="1" dirty="0" smtClean="0">
                  <a:solidFill>
                    <a:srgbClr val="002060"/>
                  </a:solidFill>
                  <a:latin typeface="+mn-lt"/>
                </a:rPr>
                <a:t>Intensity</a:t>
              </a:r>
              <a:endParaRPr lang="en-US" sz="1050" b="1" dirty="0">
                <a:solidFill>
                  <a:srgbClr val="002060"/>
                </a:solidFill>
                <a:latin typeface="+mn-lt"/>
              </a:endParaRPr>
            </a:p>
          </p:txBody>
        </p:sp>
        <p:sp>
          <p:nvSpPr>
            <p:cNvPr id="212" name="Rectangle 134"/>
            <p:cNvSpPr>
              <a:spLocks noChangeArrowheads="1"/>
            </p:cNvSpPr>
            <p:nvPr/>
          </p:nvSpPr>
          <p:spPr bwMode="auto">
            <a:xfrm>
              <a:off x="4886243" y="6041852"/>
              <a:ext cx="2998127" cy="515293"/>
            </a:xfrm>
            <a:prstGeom prst="rect">
              <a:avLst/>
            </a:prstGeom>
            <a:noFill/>
            <a:ln w="12700">
              <a:noFill/>
              <a:miter lim="800000"/>
              <a:headEnd/>
              <a:tailEnd/>
            </a:ln>
            <a:effectLst/>
          </p:spPr>
          <p:txBody>
            <a:bodyPr wrap="square" lIns="90488" tIns="44450" rIns="90488" bIns="44450">
              <a:spAutoFit/>
            </a:bodyPr>
            <a:lstStyle/>
            <a:p>
              <a:r>
                <a:rPr lang="en-US" sz="1600" b="1" dirty="0" smtClean="0">
                  <a:solidFill>
                    <a:srgbClr val="002060"/>
                  </a:solidFill>
                  <a:latin typeface="+mn-lt"/>
                </a:rPr>
                <a:t>One image frame</a:t>
              </a:r>
              <a:endParaRPr lang="en-US" sz="1600" b="1" dirty="0">
                <a:solidFill>
                  <a:srgbClr val="002060"/>
                </a:solidFill>
                <a:latin typeface="+mn-lt"/>
              </a:endParaRPr>
            </a:p>
          </p:txBody>
        </p:sp>
        <p:sp>
          <p:nvSpPr>
            <p:cNvPr id="213" name="Line 135"/>
            <p:cNvSpPr>
              <a:spLocks noChangeShapeType="1"/>
            </p:cNvSpPr>
            <p:nvPr/>
          </p:nvSpPr>
          <p:spPr bwMode="auto">
            <a:xfrm flipH="1" flipV="1">
              <a:off x="3051931" y="5197301"/>
              <a:ext cx="1752588" cy="1000260"/>
            </a:xfrm>
            <a:prstGeom prst="line">
              <a:avLst/>
            </a:prstGeom>
            <a:noFill/>
            <a:ln w="12700">
              <a:solidFill>
                <a:schemeClr val="tx1"/>
              </a:solidFill>
              <a:round/>
              <a:headEnd/>
              <a:tailEnd type="triangle" w="med" len="med"/>
            </a:ln>
            <a:effectLst/>
          </p:spPr>
          <p:txBody>
            <a:bodyPr wrap="none" anchor="ctr"/>
            <a:lstStyle/>
            <a:p>
              <a:endParaRPr lang="en-GB" sz="1200">
                <a:solidFill>
                  <a:srgbClr val="002060"/>
                </a:solidFill>
                <a:latin typeface="+mn-lt"/>
              </a:endParaRPr>
            </a:p>
          </p:txBody>
        </p:sp>
        <p:sp>
          <p:nvSpPr>
            <p:cNvPr id="214" name="Line 136"/>
            <p:cNvSpPr>
              <a:spLocks noChangeShapeType="1"/>
            </p:cNvSpPr>
            <p:nvPr/>
          </p:nvSpPr>
          <p:spPr bwMode="auto">
            <a:xfrm flipH="1" flipV="1">
              <a:off x="4021177" y="4409901"/>
              <a:ext cx="770641" cy="1714732"/>
            </a:xfrm>
            <a:prstGeom prst="line">
              <a:avLst/>
            </a:prstGeom>
            <a:noFill/>
            <a:ln w="12700">
              <a:solidFill>
                <a:schemeClr val="tx1"/>
              </a:solidFill>
              <a:round/>
              <a:headEnd/>
              <a:tailEnd type="triangle" w="med" len="med"/>
            </a:ln>
            <a:effectLst/>
          </p:spPr>
          <p:txBody>
            <a:bodyPr wrap="none" anchor="ctr"/>
            <a:lstStyle/>
            <a:p>
              <a:endParaRPr lang="en-GB" sz="1200">
                <a:solidFill>
                  <a:srgbClr val="002060"/>
                </a:solidFill>
                <a:latin typeface="+mn-lt"/>
              </a:endParaRPr>
            </a:p>
          </p:txBody>
        </p:sp>
        <p:sp>
          <p:nvSpPr>
            <p:cNvPr id="215" name="Line 137"/>
            <p:cNvSpPr>
              <a:spLocks noChangeShapeType="1"/>
            </p:cNvSpPr>
            <p:nvPr/>
          </p:nvSpPr>
          <p:spPr bwMode="auto">
            <a:xfrm flipV="1">
              <a:off x="2987825" y="6246639"/>
              <a:ext cx="1796058" cy="72206"/>
            </a:xfrm>
            <a:prstGeom prst="line">
              <a:avLst/>
            </a:prstGeom>
            <a:noFill/>
            <a:ln w="12700">
              <a:solidFill>
                <a:schemeClr val="tx1"/>
              </a:solidFill>
              <a:round/>
              <a:headEnd type="triangle" w="med" len="med"/>
              <a:tailEnd/>
            </a:ln>
            <a:effectLst/>
          </p:spPr>
          <p:txBody>
            <a:bodyPr wrap="none" anchor="ctr"/>
            <a:lstStyle/>
            <a:p>
              <a:endParaRPr lang="en-GB" sz="1200">
                <a:solidFill>
                  <a:srgbClr val="002060"/>
                </a:solidFill>
                <a:latin typeface="+mn-lt"/>
              </a:endParaRPr>
            </a:p>
          </p:txBody>
        </p:sp>
        <p:sp>
          <p:nvSpPr>
            <p:cNvPr id="216" name="Line 138"/>
            <p:cNvSpPr>
              <a:spLocks noChangeShapeType="1"/>
            </p:cNvSpPr>
            <p:nvPr/>
          </p:nvSpPr>
          <p:spPr bwMode="auto">
            <a:xfrm>
              <a:off x="1403648" y="6390853"/>
              <a:ext cx="0" cy="238157"/>
            </a:xfrm>
            <a:prstGeom prst="line">
              <a:avLst/>
            </a:prstGeom>
            <a:noFill/>
            <a:ln w="12700">
              <a:solidFill>
                <a:schemeClr val="tx1"/>
              </a:solidFill>
              <a:round/>
              <a:headEnd/>
              <a:tailEnd/>
            </a:ln>
            <a:effectLst/>
          </p:spPr>
          <p:txBody>
            <a:bodyPr wrap="none" anchor="ctr"/>
            <a:lstStyle/>
            <a:p>
              <a:endParaRPr lang="en-GB" sz="1200">
                <a:solidFill>
                  <a:srgbClr val="002060"/>
                </a:solidFill>
                <a:latin typeface="+mn-lt"/>
              </a:endParaRPr>
            </a:p>
          </p:txBody>
        </p:sp>
        <p:sp>
          <p:nvSpPr>
            <p:cNvPr id="217" name="Line 139"/>
            <p:cNvSpPr>
              <a:spLocks noChangeShapeType="1"/>
            </p:cNvSpPr>
            <p:nvPr/>
          </p:nvSpPr>
          <p:spPr bwMode="auto">
            <a:xfrm>
              <a:off x="4197077" y="6416501"/>
              <a:ext cx="0" cy="238157"/>
            </a:xfrm>
            <a:prstGeom prst="line">
              <a:avLst/>
            </a:prstGeom>
            <a:noFill/>
            <a:ln w="12700">
              <a:solidFill>
                <a:schemeClr val="tx1"/>
              </a:solidFill>
              <a:round/>
              <a:headEnd/>
              <a:tailEnd/>
            </a:ln>
            <a:effectLst/>
          </p:spPr>
          <p:txBody>
            <a:bodyPr wrap="none" anchor="ctr"/>
            <a:lstStyle/>
            <a:p>
              <a:endParaRPr lang="en-GB" sz="1200">
                <a:solidFill>
                  <a:srgbClr val="002060"/>
                </a:solidFill>
                <a:latin typeface="+mn-lt"/>
              </a:endParaRPr>
            </a:p>
          </p:txBody>
        </p:sp>
        <p:sp>
          <p:nvSpPr>
            <p:cNvPr id="218" name="Rectangle 140"/>
            <p:cNvSpPr>
              <a:spLocks noChangeArrowheads="1"/>
            </p:cNvSpPr>
            <p:nvPr/>
          </p:nvSpPr>
          <p:spPr bwMode="auto">
            <a:xfrm>
              <a:off x="1739703" y="6390854"/>
              <a:ext cx="2662834" cy="704104"/>
            </a:xfrm>
            <a:prstGeom prst="rect">
              <a:avLst/>
            </a:prstGeom>
            <a:noFill/>
            <a:ln w="12700">
              <a:noFill/>
              <a:miter lim="800000"/>
              <a:headEnd/>
              <a:tailEnd/>
            </a:ln>
            <a:effectLst/>
          </p:spPr>
          <p:txBody>
            <a:bodyPr wrap="square" lIns="90488" tIns="44450" rIns="90488" bIns="44450">
              <a:spAutoFit/>
            </a:bodyPr>
            <a:lstStyle/>
            <a:p>
              <a:r>
                <a:rPr lang="en-US" sz="1200" b="1" dirty="0" smtClean="0">
                  <a:solidFill>
                    <a:srgbClr val="002060"/>
                  </a:solidFill>
                  <a:latin typeface="+mn-lt"/>
                </a:rPr>
                <a:t>Frames collected </a:t>
              </a:r>
              <a:r>
                <a:rPr lang="en-US" sz="1200" b="1" dirty="0" err="1" smtClean="0">
                  <a:solidFill>
                    <a:srgbClr val="002060"/>
                  </a:solidFill>
                  <a:latin typeface="+mn-lt"/>
                </a:rPr>
                <a:t>inflight</a:t>
              </a:r>
              <a:endParaRPr lang="en-US" sz="1200" b="1" dirty="0">
                <a:solidFill>
                  <a:srgbClr val="002060"/>
                </a:solidFill>
                <a:latin typeface="+mn-lt"/>
              </a:endParaRPr>
            </a:p>
          </p:txBody>
        </p:sp>
        <p:sp>
          <p:nvSpPr>
            <p:cNvPr id="219" name="Line 141"/>
            <p:cNvSpPr>
              <a:spLocks noChangeShapeType="1"/>
            </p:cNvSpPr>
            <p:nvPr/>
          </p:nvSpPr>
          <p:spPr bwMode="auto">
            <a:xfrm>
              <a:off x="1403648" y="6534869"/>
              <a:ext cx="360040" cy="0"/>
            </a:xfrm>
            <a:prstGeom prst="line">
              <a:avLst/>
            </a:prstGeom>
            <a:noFill/>
            <a:ln w="12700">
              <a:solidFill>
                <a:schemeClr val="tx1"/>
              </a:solidFill>
              <a:round/>
              <a:headEnd type="triangle" w="med" len="med"/>
              <a:tailEnd/>
            </a:ln>
            <a:effectLst/>
          </p:spPr>
          <p:txBody>
            <a:bodyPr wrap="none" anchor="ctr"/>
            <a:lstStyle/>
            <a:p>
              <a:endParaRPr lang="en-GB" sz="1200">
                <a:solidFill>
                  <a:srgbClr val="002060"/>
                </a:solidFill>
                <a:latin typeface="+mn-lt"/>
              </a:endParaRPr>
            </a:p>
          </p:txBody>
        </p:sp>
        <p:sp>
          <p:nvSpPr>
            <p:cNvPr id="220" name="Line 142"/>
            <p:cNvSpPr>
              <a:spLocks noChangeShapeType="1"/>
            </p:cNvSpPr>
            <p:nvPr/>
          </p:nvSpPr>
          <p:spPr bwMode="auto">
            <a:xfrm>
              <a:off x="3917273" y="6587951"/>
              <a:ext cx="273453" cy="0"/>
            </a:xfrm>
            <a:prstGeom prst="line">
              <a:avLst/>
            </a:prstGeom>
            <a:noFill/>
            <a:ln w="12700">
              <a:solidFill>
                <a:schemeClr val="tx1"/>
              </a:solidFill>
              <a:round/>
              <a:headEnd/>
              <a:tailEnd type="triangle" w="med" len="med"/>
            </a:ln>
            <a:effectLst/>
          </p:spPr>
          <p:txBody>
            <a:bodyPr wrap="none" anchor="ctr"/>
            <a:lstStyle/>
            <a:p>
              <a:endParaRPr lang="en-GB" sz="1200">
                <a:solidFill>
                  <a:srgbClr val="002060"/>
                </a:solidFill>
                <a:latin typeface="+mn-lt"/>
              </a:endParaRPr>
            </a:p>
          </p:txBody>
        </p:sp>
        <p:sp>
          <p:nvSpPr>
            <p:cNvPr id="221" name="Line 143"/>
            <p:cNvSpPr>
              <a:spLocks noChangeShapeType="1"/>
            </p:cNvSpPr>
            <p:nvPr/>
          </p:nvSpPr>
          <p:spPr bwMode="auto">
            <a:xfrm>
              <a:off x="2539028" y="3803477"/>
              <a:ext cx="1096868" cy="859184"/>
            </a:xfrm>
            <a:prstGeom prst="line">
              <a:avLst/>
            </a:prstGeom>
            <a:noFill/>
            <a:ln w="12700">
              <a:solidFill>
                <a:schemeClr val="tx1"/>
              </a:solidFill>
              <a:round/>
              <a:headEnd/>
              <a:tailEnd type="triangle" w="med" len="med"/>
            </a:ln>
            <a:effectLst/>
          </p:spPr>
          <p:txBody>
            <a:bodyPr wrap="none" anchor="ctr"/>
            <a:lstStyle/>
            <a:p>
              <a:endParaRPr lang="en-GB" sz="1200">
                <a:solidFill>
                  <a:srgbClr val="002060"/>
                </a:solidFill>
                <a:latin typeface="+mn-lt"/>
              </a:endParaRPr>
            </a:p>
          </p:txBody>
        </p:sp>
        <p:sp>
          <p:nvSpPr>
            <p:cNvPr id="222" name="Line 144"/>
            <p:cNvSpPr>
              <a:spLocks noChangeShapeType="1"/>
            </p:cNvSpPr>
            <p:nvPr/>
          </p:nvSpPr>
          <p:spPr bwMode="auto">
            <a:xfrm flipV="1">
              <a:off x="3777389" y="4003024"/>
              <a:ext cx="1056718" cy="657547"/>
            </a:xfrm>
            <a:prstGeom prst="line">
              <a:avLst/>
            </a:prstGeom>
            <a:noFill/>
            <a:ln w="12700">
              <a:solidFill>
                <a:schemeClr val="tx1"/>
              </a:solidFill>
              <a:round/>
              <a:headEnd/>
              <a:tailEnd type="triangle" w="med" len="med"/>
            </a:ln>
            <a:effectLst/>
          </p:spPr>
          <p:txBody>
            <a:bodyPr wrap="none" anchor="ctr"/>
            <a:lstStyle/>
            <a:p>
              <a:endParaRPr lang="en-GB" sz="1200">
                <a:solidFill>
                  <a:srgbClr val="002060"/>
                </a:solidFill>
                <a:latin typeface="+mn-lt"/>
              </a:endParaRPr>
            </a:p>
          </p:txBody>
        </p:sp>
        <p:sp>
          <p:nvSpPr>
            <p:cNvPr id="223" name="Rectangle 145"/>
            <p:cNvSpPr>
              <a:spLocks noChangeArrowheads="1"/>
            </p:cNvSpPr>
            <p:nvPr/>
          </p:nvSpPr>
          <p:spPr bwMode="auto">
            <a:xfrm>
              <a:off x="2921879" y="5243339"/>
              <a:ext cx="79239" cy="1052356"/>
            </a:xfrm>
            <a:prstGeom prst="rect">
              <a:avLst/>
            </a:prstGeom>
            <a:solidFill>
              <a:srgbClr val="A3F25F"/>
            </a:solidFill>
            <a:ln w="12700">
              <a:solidFill>
                <a:schemeClr val="tx1"/>
              </a:solidFill>
              <a:miter lim="800000"/>
              <a:headEnd/>
              <a:tailEnd/>
            </a:ln>
            <a:effectLst/>
          </p:spPr>
          <p:txBody>
            <a:bodyPr wrap="none" anchor="ctr"/>
            <a:lstStyle/>
            <a:p>
              <a:endParaRPr lang="en-GB" sz="1200">
                <a:solidFill>
                  <a:srgbClr val="002060"/>
                </a:solidFill>
                <a:latin typeface="+mn-lt"/>
              </a:endParaRPr>
            </a:p>
          </p:txBody>
        </p:sp>
        <p:pic>
          <p:nvPicPr>
            <p:cNvPr id="226" name="Picture 76" descr="image011.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9832" y="1998365"/>
              <a:ext cx="1428750" cy="581025"/>
            </a:xfrm>
            <a:prstGeom prst="rect">
              <a:avLst/>
            </a:prstGeom>
          </p:spPr>
        </p:pic>
        <p:sp>
          <p:nvSpPr>
            <p:cNvPr id="227" name="Rectangle 76"/>
            <p:cNvSpPr>
              <a:spLocks noChangeArrowheads="1"/>
            </p:cNvSpPr>
            <p:nvPr/>
          </p:nvSpPr>
          <p:spPr bwMode="auto">
            <a:xfrm>
              <a:off x="1282211" y="3359773"/>
              <a:ext cx="1686371" cy="798508"/>
            </a:xfrm>
            <a:prstGeom prst="rect">
              <a:avLst/>
            </a:prstGeom>
            <a:noFill/>
            <a:ln w="12700">
              <a:noFill/>
              <a:miter lim="800000"/>
              <a:headEnd/>
              <a:tailEnd/>
            </a:ln>
            <a:effectLst/>
          </p:spPr>
          <p:txBody>
            <a:bodyPr wrap="square" lIns="90488" tIns="44450" rIns="90488" bIns="44450">
              <a:spAutoFit/>
            </a:bodyPr>
            <a:lstStyle/>
            <a:p>
              <a:pPr algn="ctr"/>
              <a:r>
                <a:rPr lang="en-US" sz="1400" b="1" dirty="0" smtClean="0">
                  <a:solidFill>
                    <a:srgbClr val="002060"/>
                  </a:solidFill>
                  <a:latin typeface="+mn-lt"/>
                </a:rPr>
                <a:t>Image pixel</a:t>
              </a:r>
              <a:endParaRPr lang="en-US" sz="1400" b="1" dirty="0">
                <a:solidFill>
                  <a:srgbClr val="002060"/>
                </a:solidFill>
                <a:latin typeface="+mn-lt"/>
              </a:endParaRPr>
            </a:p>
          </p:txBody>
        </p:sp>
        <p:sp>
          <p:nvSpPr>
            <p:cNvPr id="228" name="Rectangle 125"/>
            <p:cNvSpPr>
              <a:spLocks noChangeArrowheads="1"/>
            </p:cNvSpPr>
            <p:nvPr/>
          </p:nvSpPr>
          <p:spPr bwMode="auto">
            <a:xfrm>
              <a:off x="1072307" y="2262325"/>
              <a:ext cx="1624832" cy="704104"/>
            </a:xfrm>
            <a:prstGeom prst="rect">
              <a:avLst/>
            </a:prstGeom>
            <a:noFill/>
            <a:ln w="12700">
              <a:noFill/>
              <a:miter lim="800000"/>
              <a:headEnd/>
              <a:tailEnd/>
            </a:ln>
            <a:effectLst/>
          </p:spPr>
          <p:txBody>
            <a:bodyPr wrap="square" lIns="90488" tIns="44450" rIns="90488" bIns="44450">
              <a:spAutoFit/>
            </a:bodyPr>
            <a:lstStyle/>
            <a:p>
              <a:pPr algn="ctr"/>
              <a:r>
                <a:rPr lang="en-US" sz="1200" b="1" dirty="0" smtClean="0">
                  <a:solidFill>
                    <a:srgbClr val="002060"/>
                  </a:solidFill>
                  <a:latin typeface="+mn-lt"/>
                </a:rPr>
                <a:t>Flight direction</a:t>
              </a:r>
              <a:endParaRPr lang="en-US" sz="1200" b="1" dirty="0">
                <a:solidFill>
                  <a:srgbClr val="002060"/>
                </a:solidFill>
                <a:latin typeface="+mn-lt"/>
              </a:endParaRPr>
            </a:p>
          </p:txBody>
        </p:sp>
        <p:pic>
          <p:nvPicPr>
            <p:cNvPr id="229" name="Picture 3" descr="C:\Users\petri.nygren\Documents\Esitelmämateriaali\grnvegrf.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34107" y="2483724"/>
              <a:ext cx="3087102" cy="1535111"/>
            </a:xfrm>
            <a:prstGeom prst="rect">
              <a:avLst/>
            </a:prstGeom>
            <a:noFill/>
            <a:ln>
              <a:solidFill>
                <a:schemeClr val="tx1"/>
              </a:solidFill>
            </a:ln>
          </p:spPr>
        </p:pic>
        <p:sp>
          <p:nvSpPr>
            <p:cNvPr id="211" name="Rectangle 133"/>
            <p:cNvSpPr>
              <a:spLocks noChangeArrowheads="1"/>
            </p:cNvSpPr>
            <p:nvPr/>
          </p:nvSpPr>
          <p:spPr bwMode="auto">
            <a:xfrm>
              <a:off x="6145612" y="2550940"/>
              <a:ext cx="1738758" cy="704104"/>
            </a:xfrm>
            <a:prstGeom prst="rect">
              <a:avLst/>
            </a:prstGeom>
            <a:noFill/>
            <a:ln w="12700">
              <a:noFill/>
              <a:miter lim="800000"/>
              <a:headEnd/>
              <a:tailEnd/>
            </a:ln>
            <a:effectLst/>
          </p:spPr>
          <p:txBody>
            <a:bodyPr wrap="square" lIns="90488" tIns="44450" rIns="90488" bIns="44450">
              <a:spAutoFit/>
            </a:bodyPr>
            <a:lstStyle/>
            <a:p>
              <a:r>
                <a:rPr lang="en-US" sz="1200" b="1" dirty="0">
                  <a:solidFill>
                    <a:srgbClr val="002060"/>
                  </a:solidFill>
                  <a:latin typeface="+mn-lt"/>
                </a:rPr>
                <a:t>Pixel Spectrum</a:t>
              </a:r>
            </a:p>
          </p:txBody>
        </p:sp>
      </p:grpSp>
      <p:pic>
        <p:nvPicPr>
          <p:cNvPr id="232" name="Picture 2" descr="http://www.nature.com/nphoton/journal/v3/n11/images/nphoton.2009.205-f3.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47449" y="5188805"/>
            <a:ext cx="3097148" cy="13913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6" name="BlokTextu 155"/>
          <p:cNvSpPr txBox="1"/>
          <p:nvPr/>
        </p:nvSpPr>
        <p:spPr>
          <a:xfrm>
            <a:off x="7778199" y="6335742"/>
            <a:ext cx="1042273" cy="261610"/>
          </a:xfrm>
          <a:prstGeom prst="rect">
            <a:avLst/>
          </a:prstGeom>
          <a:noFill/>
        </p:spPr>
        <p:txBody>
          <a:bodyPr wrap="none" rtlCol="0">
            <a:spAutoFit/>
          </a:bodyPr>
          <a:lstStyle/>
          <a:p>
            <a:r>
              <a:rPr lang="en-GB" sz="1100" dirty="0" smtClean="0">
                <a:solidFill>
                  <a:srgbClr val="002060"/>
                </a:solidFill>
                <a:latin typeface="+mj-lt"/>
              </a:rPr>
              <a:t>Bannon (2009)</a:t>
            </a:r>
            <a:endParaRPr lang="sk-SK" sz="1100" dirty="0">
              <a:solidFill>
                <a:srgbClr val="002060"/>
              </a:solidFill>
              <a:latin typeface="+mj-lt"/>
            </a:endParaRPr>
          </a:p>
        </p:txBody>
      </p:sp>
      <p:pic>
        <p:nvPicPr>
          <p:cNvPr id="234" name="Picture 4" descr="Výsledok vyh&amp;lcaron;adávania obrázkov pre dopyt specim"/>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4880" y="5587413"/>
            <a:ext cx="1527975" cy="5867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575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djust.png"/>
          <p:cNvPicPr>
            <a:picLocks noGrp="1" noChangeAspect="1"/>
          </p:cNvPicPr>
          <p:nvPr>
            <p:ph idx="1"/>
          </p:nvPr>
        </p:nvPicPr>
        <p:blipFill rotWithShape="1">
          <a:blip r:embed="rId3" cstate="print">
            <a:extLst>
              <a:ext uri="{28A0092B-C50C-407E-A947-70E740481C1C}">
                <a14:useLocalDpi xmlns:a14="http://schemas.microsoft.com/office/drawing/2010/main"/>
              </a:ext>
            </a:extLst>
          </a:blip>
          <a:stretch/>
        </p:blipFill>
        <p:spPr>
          <a:xfrm>
            <a:off x="3341247" y="1601543"/>
            <a:ext cx="5351664" cy="3812145"/>
          </a:xfrm>
          <a:effectLst>
            <a:outerShdw blurRad="50800" dist="38100" dir="2700000" algn="tl" rotWithShape="0">
              <a:prstClr val="black">
                <a:alpha val="40000"/>
              </a:prstClr>
            </a:outerShdw>
          </a:effectLst>
        </p:spPr>
      </p:pic>
      <p:sp>
        <p:nvSpPr>
          <p:cNvPr id="146" name="Nadpis 2"/>
          <p:cNvSpPr>
            <a:spLocks noGrp="1"/>
          </p:cNvSpPr>
          <p:nvPr>
            <p:ph type="title"/>
          </p:nvPr>
        </p:nvSpPr>
        <p:spPr/>
        <p:txBody>
          <a:bodyPr/>
          <a:lstStyle/>
          <a:p>
            <a:r>
              <a:rPr lang="sk-SK" dirty="0" err="1" smtClean="0"/>
              <a:t>Hyperspectral</a:t>
            </a:r>
            <a:r>
              <a:rPr lang="sk-SK" dirty="0" smtClean="0"/>
              <a:t> </a:t>
            </a:r>
            <a:r>
              <a:rPr lang="sk-SK" dirty="0" err="1" smtClean="0"/>
              <a:t>mission</a:t>
            </a:r>
            <a:r>
              <a:rPr lang="sk-SK" dirty="0" smtClean="0"/>
              <a:t>: </a:t>
            </a:r>
            <a:r>
              <a:rPr lang="sk-SK" dirty="0" err="1" smtClean="0"/>
              <a:t>recording</a:t>
            </a:r>
            <a:endParaRPr lang="sk-SK" dirty="0"/>
          </a:p>
        </p:txBody>
      </p:sp>
      <p:grpSp>
        <p:nvGrpSpPr>
          <p:cNvPr id="148" name="Skupina 147"/>
          <p:cNvGrpSpPr/>
          <p:nvPr/>
        </p:nvGrpSpPr>
        <p:grpSpPr>
          <a:xfrm>
            <a:off x="117946" y="3573016"/>
            <a:ext cx="4454054" cy="3084210"/>
            <a:chOff x="-88423" y="3212976"/>
            <a:chExt cx="4732432" cy="3431498"/>
          </a:xfrm>
          <a:effectLst>
            <a:outerShdw blurRad="50800" dist="38100" dir="2700000" algn="tl" rotWithShape="0">
              <a:prstClr val="black">
                <a:alpha val="40000"/>
              </a:prstClr>
            </a:outerShdw>
          </a:effectLst>
        </p:grpSpPr>
        <p:sp>
          <p:nvSpPr>
            <p:cNvPr id="3" name="Obdĺžnik 2"/>
            <p:cNvSpPr/>
            <p:nvPr/>
          </p:nvSpPr>
          <p:spPr>
            <a:xfrm>
              <a:off x="38054" y="3212976"/>
              <a:ext cx="4605955" cy="3431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600"/>
            </a:p>
          </p:txBody>
        </p:sp>
        <p:grpSp>
          <p:nvGrpSpPr>
            <p:cNvPr id="76" name="Skupina 75"/>
            <p:cNvGrpSpPr/>
            <p:nvPr/>
          </p:nvGrpSpPr>
          <p:grpSpPr>
            <a:xfrm>
              <a:off x="-88423" y="3303868"/>
              <a:ext cx="4650567" cy="3340606"/>
              <a:chOff x="365742" y="1998365"/>
              <a:chExt cx="8140826" cy="5123359"/>
            </a:xfrm>
          </p:grpSpPr>
          <p:sp>
            <p:nvSpPr>
              <p:cNvPr id="77" name="Rectangle 75"/>
              <p:cNvSpPr>
                <a:spLocks noChangeArrowheads="1"/>
              </p:cNvSpPr>
              <p:nvPr/>
            </p:nvSpPr>
            <p:spPr bwMode="auto">
              <a:xfrm>
                <a:off x="899591" y="2028651"/>
                <a:ext cx="7606977" cy="3858146"/>
              </a:xfrm>
              <a:prstGeom prst="rect">
                <a:avLst/>
              </a:prstGeom>
              <a:noFill/>
              <a:ln w="12700">
                <a:noFill/>
                <a:miter lim="800000"/>
                <a:headEnd/>
                <a:tailEnd/>
              </a:ln>
              <a:effectLst/>
            </p:spPr>
            <p:txBody>
              <a:bodyPr lIns="90488" tIns="44450" rIns="90488" bIns="44450"/>
              <a:lstStyle/>
              <a:p>
                <a:pPr marL="1828800" indent="-1828800"/>
                <a:endParaRPr lang="en-US" sz="1100" b="1">
                  <a:solidFill>
                    <a:srgbClr val="002060"/>
                  </a:solidFill>
                  <a:latin typeface="+mn-lt"/>
                </a:endParaRPr>
              </a:p>
              <a:p>
                <a:pPr marL="1828800" indent="-1828800"/>
                <a:endParaRPr lang="en-US" sz="1100" b="1">
                  <a:solidFill>
                    <a:srgbClr val="002060"/>
                  </a:solidFill>
                  <a:latin typeface="+mn-lt"/>
                </a:endParaRPr>
              </a:p>
            </p:txBody>
          </p:sp>
          <p:sp>
            <p:nvSpPr>
              <p:cNvPr id="78" name="Rectangle 77"/>
              <p:cNvSpPr>
                <a:spLocks noChangeArrowheads="1"/>
              </p:cNvSpPr>
              <p:nvPr/>
            </p:nvSpPr>
            <p:spPr bwMode="auto">
              <a:xfrm>
                <a:off x="5671422" y="4746988"/>
                <a:ext cx="2295435" cy="468092"/>
              </a:xfrm>
              <a:prstGeom prst="rect">
                <a:avLst/>
              </a:prstGeom>
              <a:noFill/>
              <a:ln w="12700">
                <a:noFill/>
                <a:miter lim="800000"/>
                <a:headEnd/>
                <a:tailEnd/>
              </a:ln>
              <a:effectLst/>
            </p:spPr>
            <p:txBody>
              <a:bodyPr wrap="square" lIns="90488" tIns="44450" rIns="90488" bIns="44450">
                <a:spAutoFit/>
              </a:bodyPr>
              <a:lstStyle/>
              <a:p>
                <a:pPr algn="ctr"/>
                <a:r>
                  <a:rPr lang="en-US" sz="1200" b="1" dirty="0" smtClean="0">
                    <a:solidFill>
                      <a:srgbClr val="002060"/>
                    </a:solidFill>
                    <a:latin typeface="+mn-lt"/>
                  </a:rPr>
                  <a:t>Spectral bands</a:t>
                </a:r>
                <a:endParaRPr lang="en-US" sz="1600" b="1" dirty="0">
                  <a:solidFill>
                    <a:srgbClr val="002060"/>
                  </a:solidFill>
                  <a:latin typeface="+mn-lt"/>
                </a:endParaRPr>
              </a:p>
            </p:txBody>
          </p:sp>
          <p:grpSp>
            <p:nvGrpSpPr>
              <p:cNvPr id="79" name="Group 78"/>
              <p:cNvGrpSpPr>
                <a:grpSpLocks/>
              </p:cNvGrpSpPr>
              <p:nvPr/>
            </p:nvGrpSpPr>
            <p:grpSpPr bwMode="auto">
              <a:xfrm>
                <a:off x="5230819" y="4454351"/>
                <a:ext cx="915137" cy="1216422"/>
                <a:chOff x="3252" y="2776"/>
                <a:chExt cx="589" cy="702"/>
              </a:xfrm>
            </p:grpSpPr>
            <p:sp>
              <p:nvSpPr>
                <p:cNvPr id="144" name="Line 79"/>
                <p:cNvSpPr>
                  <a:spLocks noChangeShapeType="1"/>
                </p:cNvSpPr>
                <p:nvPr/>
              </p:nvSpPr>
              <p:spPr bwMode="auto">
                <a:xfrm>
                  <a:off x="3252" y="2776"/>
                  <a:ext cx="589" cy="0"/>
                </a:xfrm>
                <a:prstGeom prst="line">
                  <a:avLst/>
                </a:prstGeom>
                <a:noFill/>
                <a:ln w="12700">
                  <a:solidFill>
                    <a:schemeClr val="accent2"/>
                  </a:solidFill>
                  <a:round/>
                  <a:headEnd/>
                  <a:tailEnd/>
                </a:ln>
                <a:effectLst/>
              </p:spPr>
              <p:txBody>
                <a:bodyPr wrap="none" anchor="ctr"/>
                <a:lstStyle/>
                <a:p>
                  <a:endParaRPr lang="en-GB" sz="1100">
                    <a:solidFill>
                      <a:srgbClr val="002060"/>
                    </a:solidFill>
                    <a:latin typeface="+mn-lt"/>
                  </a:endParaRPr>
                </a:p>
              </p:txBody>
            </p:sp>
            <p:sp>
              <p:nvSpPr>
                <p:cNvPr id="145" name="Line 80"/>
                <p:cNvSpPr>
                  <a:spLocks noChangeShapeType="1"/>
                </p:cNvSpPr>
                <p:nvPr/>
              </p:nvSpPr>
              <p:spPr bwMode="auto">
                <a:xfrm>
                  <a:off x="3252" y="3478"/>
                  <a:ext cx="589" cy="0"/>
                </a:xfrm>
                <a:prstGeom prst="line">
                  <a:avLst/>
                </a:prstGeom>
                <a:noFill/>
                <a:ln w="12700">
                  <a:solidFill>
                    <a:schemeClr val="accent2"/>
                  </a:solidFill>
                  <a:round/>
                  <a:headEnd/>
                  <a:tailEnd/>
                </a:ln>
                <a:effectLst/>
              </p:spPr>
              <p:txBody>
                <a:bodyPr wrap="none" anchor="ctr"/>
                <a:lstStyle/>
                <a:p>
                  <a:endParaRPr lang="en-GB" sz="1100">
                    <a:solidFill>
                      <a:srgbClr val="002060"/>
                    </a:solidFill>
                    <a:latin typeface="+mn-lt"/>
                  </a:endParaRPr>
                </a:p>
              </p:txBody>
            </p:sp>
          </p:grpSp>
          <p:sp>
            <p:nvSpPr>
              <p:cNvPr id="80" name="Line 81"/>
              <p:cNvSpPr>
                <a:spLocks noChangeShapeType="1"/>
              </p:cNvSpPr>
              <p:nvPr/>
            </p:nvSpPr>
            <p:spPr bwMode="auto">
              <a:xfrm>
                <a:off x="5877669" y="4455939"/>
                <a:ext cx="0" cy="278346"/>
              </a:xfrm>
              <a:prstGeom prst="line">
                <a:avLst/>
              </a:prstGeom>
              <a:noFill/>
              <a:ln w="12700">
                <a:solidFill>
                  <a:schemeClr val="accent2"/>
                </a:solidFill>
                <a:round/>
                <a:headEnd type="triangle" w="med" len="med"/>
                <a:tailEnd/>
              </a:ln>
              <a:effectLst/>
            </p:spPr>
            <p:txBody>
              <a:bodyPr wrap="none" anchor="ctr"/>
              <a:lstStyle/>
              <a:p>
                <a:endParaRPr lang="en-GB" sz="1100">
                  <a:solidFill>
                    <a:srgbClr val="002060"/>
                  </a:solidFill>
                  <a:latin typeface="+mn-lt"/>
                </a:endParaRPr>
              </a:p>
            </p:txBody>
          </p:sp>
          <p:sp>
            <p:nvSpPr>
              <p:cNvPr id="81" name="Line 82"/>
              <p:cNvSpPr>
                <a:spLocks noChangeShapeType="1"/>
              </p:cNvSpPr>
              <p:nvPr/>
            </p:nvSpPr>
            <p:spPr bwMode="auto">
              <a:xfrm>
                <a:off x="5888782" y="5276677"/>
                <a:ext cx="0" cy="270904"/>
              </a:xfrm>
              <a:prstGeom prst="line">
                <a:avLst/>
              </a:prstGeom>
              <a:noFill/>
              <a:ln w="12700">
                <a:solidFill>
                  <a:schemeClr val="accent2"/>
                </a:solidFill>
                <a:round/>
                <a:headEnd/>
                <a:tailEnd type="triangle" w="med" len="med"/>
              </a:ln>
              <a:effectLst/>
            </p:spPr>
            <p:txBody>
              <a:bodyPr wrap="none" anchor="ctr"/>
              <a:lstStyle/>
              <a:p>
                <a:endParaRPr lang="en-GB" sz="1100">
                  <a:solidFill>
                    <a:srgbClr val="002060"/>
                  </a:solidFill>
                  <a:latin typeface="+mn-lt"/>
                </a:endParaRPr>
              </a:p>
            </p:txBody>
          </p:sp>
          <p:sp>
            <p:nvSpPr>
              <p:cNvPr id="82" name="Freeform 83"/>
              <p:cNvSpPr>
                <a:spLocks/>
              </p:cNvSpPr>
              <p:nvPr/>
            </p:nvSpPr>
            <p:spPr bwMode="auto">
              <a:xfrm>
                <a:off x="1395001" y="5589415"/>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83" name="Freeform 84"/>
              <p:cNvSpPr>
                <a:spLocks/>
              </p:cNvSpPr>
              <p:nvPr/>
            </p:nvSpPr>
            <p:spPr bwMode="auto">
              <a:xfrm>
                <a:off x="2936715" y="5586240"/>
                <a:ext cx="1126442" cy="735310"/>
              </a:xfrm>
              <a:custGeom>
                <a:avLst/>
                <a:gdLst/>
                <a:ahLst/>
                <a:cxnLst>
                  <a:cxn ang="0">
                    <a:pos x="0" y="493"/>
                  </a:cxn>
                  <a:cxn ang="0">
                    <a:pos x="671" y="0"/>
                  </a:cxn>
                  <a:cxn ang="0">
                    <a:pos x="724" y="0"/>
                  </a:cxn>
                  <a:cxn ang="0">
                    <a:pos x="53" y="493"/>
                  </a:cxn>
                  <a:cxn ang="0">
                    <a:pos x="0" y="493"/>
                  </a:cxn>
                </a:cxnLst>
                <a:rect l="0" t="0" r="r" b="b"/>
                <a:pathLst>
                  <a:path w="725" h="494">
                    <a:moveTo>
                      <a:pt x="0" y="493"/>
                    </a:moveTo>
                    <a:lnTo>
                      <a:pt x="671" y="0"/>
                    </a:lnTo>
                    <a:lnTo>
                      <a:pt x="724" y="0"/>
                    </a:lnTo>
                    <a:lnTo>
                      <a:pt x="53" y="493"/>
                    </a:lnTo>
                    <a:lnTo>
                      <a:pt x="0" y="493"/>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84" name="Freeform 85"/>
              <p:cNvSpPr>
                <a:spLocks/>
              </p:cNvSpPr>
              <p:nvPr/>
            </p:nvSpPr>
            <p:spPr bwMode="auto">
              <a:xfrm>
                <a:off x="1395001" y="5502102"/>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85" name="Freeform 86"/>
              <p:cNvSpPr>
                <a:spLocks/>
              </p:cNvSpPr>
              <p:nvPr/>
            </p:nvSpPr>
            <p:spPr bwMode="auto">
              <a:xfrm>
                <a:off x="2936715" y="5503690"/>
                <a:ext cx="1126442" cy="735310"/>
              </a:xfrm>
              <a:custGeom>
                <a:avLst/>
                <a:gdLst/>
                <a:ahLst/>
                <a:cxnLst>
                  <a:cxn ang="0">
                    <a:pos x="0" y="493"/>
                  </a:cxn>
                  <a:cxn ang="0">
                    <a:pos x="671" y="0"/>
                  </a:cxn>
                  <a:cxn ang="0">
                    <a:pos x="724" y="0"/>
                  </a:cxn>
                  <a:cxn ang="0">
                    <a:pos x="53" y="493"/>
                  </a:cxn>
                  <a:cxn ang="0">
                    <a:pos x="0" y="493"/>
                  </a:cxn>
                </a:cxnLst>
                <a:rect l="0" t="0" r="r" b="b"/>
                <a:pathLst>
                  <a:path w="725" h="494">
                    <a:moveTo>
                      <a:pt x="0" y="493"/>
                    </a:moveTo>
                    <a:lnTo>
                      <a:pt x="671" y="0"/>
                    </a:lnTo>
                    <a:lnTo>
                      <a:pt x="724" y="0"/>
                    </a:lnTo>
                    <a:lnTo>
                      <a:pt x="53" y="493"/>
                    </a:lnTo>
                    <a:lnTo>
                      <a:pt x="0" y="493"/>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86" name="Freeform 87"/>
              <p:cNvSpPr>
                <a:spLocks/>
              </p:cNvSpPr>
              <p:nvPr/>
            </p:nvSpPr>
            <p:spPr bwMode="auto">
              <a:xfrm>
                <a:off x="1395001" y="5414790"/>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87" name="Freeform 88"/>
              <p:cNvSpPr>
                <a:spLocks/>
              </p:cNvSpPr>
              <p:nvPr/>
            </p:nvSpPr>
            <p:spPr bwMode="auto">
              <a:xfrm>
                <a:off x="2936715" y="5414789"/>
                <a:ext cx="1126442" cy="736798"/>
              </a:xfrm>
              <a:custGeom>
                <a:avLst/>
                <a:gdLst/>
                <a:ahLst/>
                <a:cxnLst>
                  <a:cxn ang="0">
                    <a:pos x="0" y="494"/>
                  </a:cxn>
                  <a:cxn ang="0">
                    <a:pos x="671" y="0"/>
                  </a:cxn>
                  <a:cxn ang="0">
                    <a:pos x="724" y="0"/>
                  </a:cxn>
                  <a:cxn ang="0">
                    <a:pos x="53" y="494"/>
                  </a:cxn>
                  <a:cxn ang="0">
                    <a:pos x="0" y="494"/>
                  </a:cxn>
                </a:cxnLst>
                <a:rect l="0" t="0" r="r" b="b"/>
                <a:pathLst>
                  <a:path w="725" h="495">
                    <a:moveTo>
                      <a:pt x="0" y="494"/>
                    </a:moveTo>
                    <a:lnTo>
                      <a:pt x="671" y="0"/>
                    </a:lnTo>
                    <a:lnTo>
                      <a:pt x="724" y="0"/>
                    </a:lnTo>
                    <a:lnTo>
                      <a:pt x="53" y="494"/>
                    </a:lnTo>
                    <a:lnTo>
                      <a:pt x="0" y="494"/>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88" name="Freeform 89"/>
              <p:cNvSpPr>
                <a:spLocks/>
              </p:cNvSpPr>
              <p:nvPr/>
            </p:nvSpPr>
            <p:spPr bwMode="auto">
              <a:xfrm>
                <a:off x="1395001" y="5329064"/>
                <a:ext cx="3815918" cy="733821"/>
              </a:xfrm>
              <a:custGeom>
                <a:avLst/>
                <a:gdLst/>
                <a:ahLst/>
                <a:cxnLst>
                  <a:cxn ang="0">
                    <a:pos x="0" y="492"/>
                  </a:cxn>
                  <a:cxn ang="0">
                    <a:pos x="670" y="0"/>
                  </a:cxn>
                  <a:cxn ang="0">
                    <a:pos x="2455" y="0"/>
                  </a:cxn>
                  <a:cxn ang="0">
                    <a:pos x="1785" y="492"/>
                  </a:cxn>
                  <a:cxn ang="0">
                    <a:pos x="0" y="492"/>
                  </a:cxn>
                </a:cxnLst>
                <a:rect l="0" t="0" r="r" b="b"/>
                <a:pathLst>
                  <a:path w="2456" h="493">
                    <a:moveTo>
                      <a:pt x="0" y="492"/>
                    </a:moveTo>
                    <a:lnTo>
                      <a:pt x="670" y="0"/>
                    </a:lnTo>
                    <a:lnTo>
                      <a:pt x="2455" y="0"/>
                    </a:lnTo>
                    <a:lnTo>
                      <a:pt x="1785" y="492"/>
                    </a:lnTo>
                    <a:lnTo>
                      <a:pt x="0" y="492"/>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89" name="Freeform 90"/>
              <p:cNvSpPr>
                <a:spLocks/>
              </p:cNvSpPr>
              <p:nvPr/>
            </p:nvSpPr>
            <p:spPr bwMode="auto">
              <a:xfrm>
                <a:off x="2936715" y="5327477"/>
                <a:ext cx="1126442" cy="735310"/>
              </a:xfrm>
              <a:custGeom>
                <a:avLst/>
                <a:gdLst/>
                <a:ahLst/>
                <a:cxnLst>
                  <a:cxn ang="0">
                    <a:pos x="0" y="493"/>
                  </a:cxn>
                  <a:cxn ang="0">
                    <a:pos x="671" y="0"/>
                  </a:cxn>
                  <a:cxn ang="0">
                    <a:pos x="724" y="0"/>
                  </a:cxn>
                  <a:cxn ang="0">
                    <a:pos x="53" y="493"/>
                  </a:cxn>
                  <a:cxn ang="0">
                    <a:pos x="0" y="493"/>
                  </a:cxn>
                </a:cxnLst>
                <a:rect l="0" t="0" r="r" b="b"/>
                <a:pathLst>
                  <a:path w="725" h="494">
                    <a:moveTo>
                      <a:pt x="0" y="493"/>
                    </a:moveTo>
                    <a:lnTo>
                      <a:pt x="671" y="0"/>
                    </a:lnTo>
                    <a:lnTo>
                      <a:pt x="724" y="0"/>
                    </a:lnTo>
                    <a:lnTo>
                      <a:pt x="53" y="493"/>
                    </a:lnTo>
                    <a:lnTo>
                      <a:pt x="0" y="493"/>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90" name="Freeform 91"/>
              <p:cNvSpPr>
                <a:spLocks/>
              </p:cNvSpPr>
              <p:nvPr/>
            </p:nvSpPr>
            <p:spPr bwMode="auto">
              <a:xfrm>
                <a:off x="1395001" y="5240164"/>
                <a:ext cx="3815918" cy="736798"/>
              </a:xfrm>
              <a:custGeom>
                <a:avLst/>
                <a:gdLst/>
                <a:ahLst/>
                <a:cxnLst>
                  <a:cxn ang="0">
                    <a:pos x="0" y="494"/>
                  </a:cxn>
                  <a:cxn ang="0">
                    <a:pos x="670" y="0"/>
                  </a:cxn>
                  <a:cxn ang="0">
                    <a:pos x="2455" y="0"/>
                  </a:cxn>
                  <a:cxn ang="0">
                    <a:pos x="1785" y="494"/>
                  </a:cxn>
                  <a:cxn ang="0">
                    <a:pos x="0" y="494"/>
                  </a:cxn>
                </a:cxnLst>
                <a:rect l="0" t="0" r="r" b="b"/>
                <a:pathLst>
                  <a:path w="2456" h="495">
                    <a:moveTo>
                      <a:pt x="0" y="494"/>
                    </a:moveTo>
                    <a:lnTo>
                      <a:pt x="670" y="0"/>
                    </a:lnTo>
                    <a:lnTo>
                      <a:pt x="2455" y="0"/>
                    </a:lnTo>
                    <a:lnTo>
                      <a:pt x="1785" y="494"/>
                    </a:lnTo>
                    <a:lnTo>
                      <a:pt x="0" y="494"/>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91" name="Freeform 92"/>
              <p:cNvSpPr>
                <a:spLocks/>
              </p:cNvSpPr>
              <p:nvPr/>
            </p:nvSpPr>
            <p:spPr bwMode="auto">
              <a:xfrm>
                <a:off x="2936715" y="5238576"/>
                <a:ext cx="1126442" cy="738287"/>
              </a:xfrm>
              <a:custGeom>
                <a:avLst/>
                <a:gdLst/>
                <a:ahLst/>
                <a:cxnLst>
                  <a:cxn ang="0">
                    <a:pos x="0" y="495"/>
                  </a:cxn>
                  <a:cxn ang="0">
                    <a:pos x="671" y="0"/>
                  </a:cxn>
                  <a:cxn ang="0">
                    <a:pos x="724" y="0"/>
                  </a:cxn>
                  <a:cxn ang="0">
                    <a:pos x="53" y="495"/>
                  </a:cxn>
                  <a:cxn ang="0">
                    <a:pos x="0" y="495"/>
                  </a:cxn>
                </a:cxnLst>
                <a:rect l="0" t="0" r="r" b="b"/>
                <a:pathLst>
                  <a:path w="725" h="496">
                    <a:moveTo>
                      <a:pt x="0" y="495"/>
                    </a:moveTo>
                    <a:lnTo>
                      <a:pt x="671" y="0"/>
                    </a:lnTo>
                    <a:lnTo>
                      <a:pt x="724" y="0"/>
                    </a:lnTo>
                    <a:lnTo>
                      <a:pt x="53" y="495"/>
                    </a:lnTo>
                    <a:lnTo>
                      <a:pt x="0" y="495"/>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92" name="Freeform 93"/>
              <p:cNvSpPr>
                <a:spLocks/>
              </p:cNvSpPr>
              <p:nvPr/>
            </p:nvSpPr>
            <p:spPr bwMode="auto">
              <a:xfrm>
                <a:off x="1395001" y="5154440"/>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93" name="Freeform 94"/>
              <p:cNvSpPr>
                <a:spLocks/>
              </p:cNvSpPr>
              <p:nvPr/>
            </p:nvSpPr>
            <p:spPr bwMode="auto">
              <a:xfrm>
                <a:off x="2936715" y="5152851"/>
                <a:ext cx="1126442" cy="736799"/>
              </a:xfrm>
              <a:custGeom>
                <a:avLst/>
                <a:gdLst/>
                <a:ahLst/>
                <a:cxnLst>
                  <a:cxn ang="0">
                    <a:pos x="0" y="494"/>
                  </a:cxn>
                  <a:cxn ang="0">
                    <a:pos x="671" y="0"/>
                  </a:cxn>
                  <a:cxn ang="0">
                    <a:pos x="724" y="0"/>
                  </a:cxn>
                  <a:cxn ang="0">
                    <a:pos x="53" y="494"/>
                  </a:cxn>
                  <a:cxn ang="0">
                    <a:pos x="0" y="494"/>
                  </a:cxn>
                </a:cxnLst>
                <a:rect l="0" t="0" r="r" b="b"/>
                <a:pathLst>
                  <a:path w="725" h="495">
                    <a:moveTo>
                      <a:pt x="0" y="494"/>
                    </a:moveTo>
                    <a:lnTo>
                      <a:pt x="671" y="0"/>
                    </a:lnTo>
                    <a:lnTo>
                      <a:pt x="724" y="0"/>
                    </a:lnTo>
                    <a:lnTo>
                      <a:pt x="53" y="494"/>
                    </a:lnTo>
                    <a:lnTo>
                      <a:pt x="0" y="494"/>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94" name="Freeform 95"/>
              <p:cNvSpPr>
                <a:spLocks/>
              </p:cNvSpPr>
              <p:nvPr/>
            </p:nvSpPr>
            <p:spPr bwMode="auto">
              <a:xfrm>
                <a:off x="1395001" y="5067127"/>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95" name="Freeform 96"/>
              <p:cNvSpPr>
                <a:spLocks/>
              </p:cNvSpPr>
              <p:nvPr/>
            </p:nvSpPr>
            <p:spPr bwMode="auto">
              <a:xfrm>
                <a:off x="2936715" y="5067126"/>
                <a:ext cx="1126442" cy="738287"/>
              </a:xfrm>
              <a:custGeom>
                <a:avLst/>
                <a:gdLst/>
                <a:ahLst/>
                <a:cxnLst>
                  <a:cxn ang="0">
                    <a:pos x="0" y="495"/>
                  </a:cxn>
                  <a:cxn ang="0">
                    <a:pos x="671" y="0"/>
                  </a:cxn>
                  <a:cxn ang="0">
                    <a:pos x="724" y="0"/>
                  </a:cxn>
                  <a:cxn ang="0">
                    <a:pos x="53" y="495"/>
                  </a:cxn>
                  <a:cxn ang="0">
                    <a:pos x="0" y="495"/>
                  </a:cxn>
                </a:cxnLst>
                <a:rect l="0" t="0" r="r" b="b"/>
                <a:pathLst>
                  <a:path w="725" h="496">
                    <a:moveTo>
                      <a:pt x="0" y="495"/>
                    </a:moveTo>
                    <a:lnTo>
                      <a:pt x="671" y="0"/>
                    </a:lnTo>
                    <a:lnTo>
                      <a:pt x="724" y="0"/>
                    </a:lnTo>
                    <a:lnTo>
                      <a:pt x="53" y="495"/>
                    </a:lnTo>
                    <a:lnTo>
                      <a:pt x="0" y="495"/>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96" name="Freeform 97"/>
              <p:cNvSpPr>
                <a:spLocks/>
              </p:cNvSpPr>
              <p:nvPr/>
            </p:nvSpPr>
            <p:spPr bwMode="auto">
              <a:xfrm>
                <a:off x="1395001" y="4981401"/>
                <a:ext cx="3815918" cy="733822"/>
              </a:xfrm>
              <a:custGeom>
                <a:avLst/>
                <a:gdLst/>
                <a:ahLst/>
                <a:cxnLst>
                  <a:cxn ang="0">
                    <a:pos x="0" y="492"/>
                  </a:cxn>
                  <a:cxn ang="0">
                    <a:pos x="670" y="0"/>
                  </a:cxn>
                  <a:cxn ang="0">
                    <a:pos x="2455" y="0"/>
                  </a:cxn>
                  <a:cxn ang="0">
                    <a:pos x="1785" y="492"/>
                  </a:cxn>
                  <a:cxn ang="0">
                    <a:pos x="0" y="492"/>
                  </a:cxn>
                </a:cxnLst>
                <a:rect l="0" t="0" r="r" b="b"/>
                <a:pathLst>
                  <a:path w="2456" h="493">
                    <a:moveTo>
                      <a:pt x="0" y="492"/>
                    </a:moveTo>
                    <a:lnTo>
                      <a:pt x="670" y="0"/>
                    </a:lnTo>
                    <a:lnTo>
                      <a:pt x="2455" y="0"/>
                    </a:lnTo>
                    <a:lnTo>
                      <a:pt x="1785" y="492"/>
                    </a:lnTo>
                    <a:lnTo>
                      <a:pt x="0" y="492"/>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97" name="Freeform 98"/>
              <p:cNvSpPr>
                <a:spLocks/>
              </p:cNvSpPr>
              <p:nvPr/>
            </p:nvSpPr>
            <p:spPr bwMode="auto">
              <a:xfrm>
                <a:off x="2936715" y="4981402"/>
                <a:ext cx="1126442" cy="735310"/>
              </a:xfrm>
              <a:custGeom>
                <a:avLst/>
                <a:gdLst/>
                <a:ahLst/>
                <a:cxnLst>
                  <a:cxn ang="0">
                    <a:pos x="0" y="493"/>
                  </a:cxn>
                  <a:cxn ang="0">
                    <a:pos x="671" y="0"/>
                  </a:cxn>
                  <a:cxn ang="0">
                    <a:pos x="724" y="0"/>
                  </a:cxn>
                  <a:cxn ang="0">
                    <a:pos x="53" y="493"/>
                  </a:cxn>
                  <a:cxn ang="0">
                    <a:pos x="0" y="493"/>
                  </a:cxn>
                </a:cxnLst>
                <a:rect l="0" t="0" r="r" b="b"/>
                <a:pathLst>
                  <a:path w="725" h="494">
                    <a:moveTo>
                      <a:pt x="0" y="493"/>
                    </a:moveTo>
                    <a:lnTo>
                      <a:pt x="671" y="0"/>
                    </a:lnTo>
                    <a:lnTo>
                      <a:pt x="724" y="0"/>
                    </a:lnTo>
                    <a:lnTo>
                      <a:pt x="53" y="493"/>
                    </a:lnTo>
                    <a:lnTo>
                      <a:pt x="0" y="493"/>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98" name="Freeform 99"/>
              <p:cNvSpPr>
                <a:spLocks/>
              </p:cNvSpPr>
              <p:nvPr/>
            </p:nvSpPr>
            <p:spPr bwMode="auto">
              <a:xfrm>
                <a:off x="1395001" y="4892502"/>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99" name="Freeform 100"/>
              <p:cNvSpPr>
                <a:spLocks/>
              </p:cNvSpPr>
              <p:nvPr/>
            </p:nvSpPr>
            <p:spPr bwMode="auto">
              <a:xfrm>
                <a:off x="2936715" y="4892501"/>
                <a:ext cx="1126442" cy="736799"/>
              </a:xfrm>
              <a:custGeom>
                <a:avLst/>
                <a:gdLst/>
                <a:ahLst/>
                <a:cxnLst>
                  <a:cxn ang="0">
                    <a:pos x="0" y="494"/>
                  </a:cxn>
                  <a:cxn ang="0">
                    <a:pos x="671" y="0"/>
                  </a:cxn>
                  <a:cxn ang="0">
                    <a:pos x="724" y="0"/>
                  </a:cxn>
                  <a:cxn ang="0">
                    <a:pos x="53" y="494"/>
                  </a:cxn>
                  <a:cxn ang="0">
                    <a:pos x="0" y="494"/>
                  </a:cxn>
                </a:cxnLst>
                <a:rect l="0" t="0" r="r" b="b"/>
                <a:pathLst>
                  <a:path w="725" h="495">
                    <a:moveTo>
                      <a:pt x="0" y="494"/>
                    </a:moveTo>
                    <a:lnTo>
                      <a:pt x="671" y="0"/>
                    </a:lnTo>
                    <a:lnTo>
                      <a:pt x="724" y="0"/>
                    </a:lnTo>
                    <a:lnTo>
                      <a:pt x="53" y="494"/>
                    </a:lnTo>
                    <a:lnTo>
                      <a:pt x="0" y="494"/>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100" name="Freeform 101"/>
              <p:cNvSpPr>
                <a:spLocks/>
              </p:cNvSpPr>
              <p:nvPr/>
            </p:nvSpPr>
            <p:spPr bwMode="auto">
              <a:xfrm>
                <a:off x="1395001" y="4806777"/>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101" name="Freeform 102"/>
              <p:cNvSpPr>
                <a:spLocks/>
              </p:cNvSpPr>
              <p:nvPr/>
            </p:nvSpPr>
            <p:spPr bwMode="auto">
              <a:xfrm>
                <a:off x="2936715" y="4806777"/>
                <a:ext cx="1126442" cy="735310"/>
              </a:xfrm>
              <a:custGeom>
                <a:avLst/>
                <a:gdLst/>
                <a:ahLst/>
                <a:cxnLst>
                  <a:cxn ang="0">
                    <a:pos x="0" y="493"/>
                  </a:cxn>
                  <a:cxn ang="0">
                    <a:pos x="671" y="0"/>
                  </a:cxn>
                  <a:cxn ang="0">
                    <a:pos x="724" y="0"/>
                  </a:cxn>
                  <a:cxn ang="0">
                    <a:pos x="53" y="493"/>
                  </a:cxn>
                  <a:cxn ang="0">
                    <a:pos x="0" y="493"/>
                  </a:cxn>
                </a:cxnLst>
                <a:rect l="0" t="0" r="r" b="b"/>
                <a:pathLst>
                  <a:path w="725" h="494">
                    <a:moveTo>
                      <a:pt x="0" y="493"/>
                    </a:moveTo>
                    <a:lnTo>
                      <a:pt x="671" y="0"/>
                    </a:lnTo>
                    <a:lnTo>
                      <a:pt x="724" y="0"/>
                    </a:lnTo>
                    <a:lnTo>
                      <a:pt x="53" y="493"/>
                    </a:lnTo>
                    <a:lnTo>
                      <a:pt x="0" y="493"/>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102" name="Freeform 103"/>
              <p:cNvSpPr>
                <a:spLocks/>
              </p:cNvSpPr>
              <p:nvPr/>
            </p:nvSpPr>
            <p:spPr bwMode="auto">
              <a:xfrm>
                <a:off x="1395001" y="4717876"/>
                <a:ext cx="3815918" cy="736799"/>
              </a:xfrm>
              <a:custGeom>
                <a:avLst/>
                <a:gdLst/>
                <a:ahLst/>
                <a:cxnLst>
                  <a:cxn ang="0">
                    <a:pos x="0" y="494"/>
                  </a:cxn>
                  <a:cxn ang="0">
                    <a:pos x="670" y="0"/>
                  </a:cxn>
                  <a:cxn ang="0">
                    <a:pos x="2455" y="0"/>
                  </a:cxn>
                  <a:cxn ang="0">
                    <a:pos x="1785" y="494"/>
                  </a:cxn>
                  <a:cxn ang="0">
                    <a:pos x="0" y="494"/>
                  </a:cxn>
                </a:cxnLst>
                <a:rect l="0" t="0" r="r" b="b"/>
                <a:pathLst>
                  <a:path w="2456" h="495">
                    <a:moveTo>
                      <a:pt x="0" y="494"/>
                    </a:moveTo>
                    <a:lnTo>
                      <a:pt x="670" y="0"/>
                    </a:lnTo>
                    <a:lnTo>
                      <a:pt x="2455" y="0"/>
                    </a:lnTo>
                    <a:lnTo>
                      <a:pt x="1785" y="494"/>
                    </a:lnTo>
                    <a:lnTo>
                      <a:pt x="0" y="494"/>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103" name="Freeform 104"/>
              <p:cNvSpPr>
                <a:spLocks/>
              </p:cNvSpPr>
              <p:nvPr/>
            </p:nvSpPr>
            <p:spPr bwMode="auto">
              <a:xfrm>
                <a:off x="2936715" y="4714701"/>
                <a:ext cx="1126442" cy="738287"/>
              </a:xfrm>
              <a:custGeom>
                <a:avLst/>
                <a:gdLst/>
                <a:ahLst/>
                <a:cxnLst>
                  <a:cxn ang="0">
                    <a:pos x="0" y="495"/>
                  </a:cxn>
                  <a:cxn ang="0">
                    <a:pos x="671" y="0"/>
                  </a:cxn>
                  <a:cxn ang="0">
                    <a:pos x="724" y="0"/>
                  </a:cxn>
                  <a:cxn ang="0">
                    <a:pos x="53" y="495"/>
                  </a:cxn>
                  <a:cxn ang="0">
                    <a:pos x="0" y="495"/>
                  </a:cxn>
                </a:cxnLst>
                <a:rect l="0" t="0" r="r" b="b"/>
                <a:pathLst>
                  <a:path w="725" h="496">
                    <a:moveTo>
                      <a:pt x="0" y="495"/>
                    </a:moveTo>
                    <a:lnTo>
                      <a:pt x="671" y="0"/>
                    </a:lnTo>
                    <a:lnTo>
                      <a:pt x="724" y="0"/>
                    </a:lnTo>
                    <a:lnTo>
                      <a:pt x="53" y="495"/>
                    </a:lnTo>
                    <a:lnTo>
                      <a:pt x="0" y="495"/>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104" name="Freeform 105"/>
              <p:cNvSpPr>
                <a:spLocks/>
              </p:cNvSpPr>
              <p:nvPr/>
            </p:nvSpPr>
            <p:spPr bwMode="auto">
              <a:xfrm>
                <a:off x="1395001" y="4632152"/>
                <a:ext cx="3815918" cy="735310"/>
              </a:xfrm>
              <a:custGeom>
                <a:avLst/>
                <a:gdLst/>
                <a:ahLst/>
                <a:cxnLst>
                  <a:cxn ang="0">
                    <a:pos x="0" y="493"/>
                  </a:cxn>
                  <a:cxn ang="0">
                    <a:pos x="670" y="0"/>
                  </a:cxn>
                  <a:cxn ang="0">
                    <a:pos x="2455" y="0"/>
                  </a:cxn>
                  <a:cxn ang="0">
                    <a:pos x="1785" y="493"/>
                  </a:cxn>
                  <a:cxn ang="0">
                    <a:pos x="0" y="493"/>
                  </a:cxn>
                </a:cxnLst>
                <a:rect l="0" t="0" r="r" b="b"/>
                <a:pathLst>
                  <a:path w="2456" h="494">
                    <a:moveTo>
                      <a:pt x="0" y="493"/>
                    </a:moveTo>
                    <a:lnTo>
                      <a:pt x="670" y="0"/>
                    </a:lnTo>
                    <a:lnTo>
                      <a:pt x="2455" y="0"/>
                    </a:lnTo>
                    <a:lnTo>
                      <a:pt x="1785" y="493"/>
                    </a:lnTo>
                    <a:lnTo>
                      <a:pt x="0" y="493"/>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105" name="Freeform 106"/>
              <p:cNvSpPr>
                <a:spLocks/>
              </p:cNvSpPr>
              <p:nvPr/>
            </p:nvSpPr>
            <p:spPr bwMode="auto">
              <a:xfrm>
                <a:off x="2936715" y="4633739"/>
                <a:ext cx="1126442" cy="736798"/>
              </a:xfrm>
              <a:custGeom>
                <a:avLst/>
                <a:gdLst/>
                <a:ahLst/>
                <a:cxnLst>
                  <a:cxn ang="0">
                    <a:pos x="0" y="494"/>
                  </a:cxn>
                  <a:cxn ang="0">
                    <a:pos x="671" y="0"/>
                  </a:cxn>
                  <a:cxn ang="0">
                    <a:pos x="724" y="0"/>
                  </a:cxn>
                  <a:cxn ang="0">
                    <a:pos x="53" y="494"/>
                  </a:cxn>
                  <a:cxn ang="0">
                    <a:pos x="0" y="494"/>
                  </a:cxn>
                </a:cxnLst>
                <a:rect l="0" t="0" r="r" b="b"/>
                <a:pathLst>
                  <a:path w="725" h="495">
                    <a:moveTo>
                      <a:pt x="0" y="494"/>
                    </a:moveTo>
                    <a:lnTo>
                      <a:pt x="671" y="0"/>
                    </a:lnTo>
                    <a:lnTo>
                      <a:pt x="724" y="0"/>
                    </a:lnTo>
                    <a:lnTo>
                      <a:pt x="53" y="494"/>
                    </a:lnTo>
                    <a:lnTo>
                      <a:pt x="0" y="494"/>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106" name="Freeform 107"/>
              <p:cNvSpPr>
                <a:spLocks/>
              </p:cNvSpPr>
              <p:nvPr/>
            </p:nvSpPr>
            <p:spPr bwMode="auto">
              <a:xfrm>
                <a:off x="1395001" y="4544839"/>
                <a:ext cx="3815918" cy="736798"/>
              </a:xfrm>
              <a:custGeom>
                <a:avLst/>
                <a:gdLst/>
                <a:ahLst/>
                <a:cxnLst>
                  <a:cxn ang="0">
                    <a:pos x="0" y="494"/>
                  </a:cxn>
                  <a:cxn ang="0">
                    <a:pos x="670" y="0"/>
                  </a:cxn>
                  <a:cxn ang="0">
                    <a:pos x="2455" y="0"/>
                  </a:cxn>
                  <a:cxn ang="0">
                    <a:pos x="1785" y="494"/>
                  </a:cxn>
                  <a:cxn ang="0">
                    <a:pos x="0" y="494"/>
                  </a:cxn>
                </a:cxnLst>
                <a:rect l="0" t="0" r="r" b="b"/>
                <a:pathLst>
                  <a:path w="2456" h="495">
                    <a:moveTo>
                      <a:pt x="0" y="494"/>
                    </a:moveTo>
                    <a:lnTo>
                      <a:pt x="670" y="0"/>
                    </a:lnTo>
                    <a:lnTo>
                      <a:pt x="2455" y="0"/>
                    </a:lnTo>
                    <a:lnTo>
                      <a:pt x="1785" y="494"/>
                    </a:lnTo>
                    <a:lnTo>
                      <a:pt x="0" y="494"/>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107" name="Freeform 108"/>
              <p:cNvSpPr>
                <a:spLocks/>
              </p:cNvSpPr>
              <p:nvPr/>
            </p:nvSpPr>
            <p:spPr bwMode="auto">
              <a:xfrm>
                <a:off x="2936715" y="4546426"/>
                <a:ext cx="1126442" cy="736799"/>
              </a:xfrm>
              <a:custGeom>
                <a:avLst/>
                <a:gdLst/>
                <a:ahLst/>
                <a:cxnLst>
                  <a:cxn ang="0">
                    <a:pos x="0" y="494"/>
                  </a:cxn>
                  <a:cxn ang="0">
                    <a:pos x="671" y="0"/>
                  </a:cxn>
                  <a:cxn ang="0">
                    <a:pos x="724" y="0"/>
                  </a:cxn>
                  <a:cxn ang="0">
                    <a:pos x="53" y="494"/>
                  </a:cxn>
                  <a:cxn ang="0">
                    <a:pos x="0" y="494"/>
                  </a:cxn>
                </a:cxnLst>
                <a:rect l="0" t="0" r="r" b="b"/>
                <a:pathLst>
                  <a:path w="725" h="495">
                    <a:moveTo>
                      <a:pt x="0" y="494"/>
                    </a:moveTo>
                    <a:lnTo>
                      <a:pt x="671" y="0"/>
                    </a:lnTo>
                    <a:lnTo>
                      <a:pt x="724" y="0"/>
                    </a:lnTo>
                    <a:lnTo>
                      <a:pt x="53" y="494"/>
                    </a:lnTo>
                    <a:lnTo>
                      <a:pt x="0" y="494"/>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108" name="Freeform 109"/>
              <p:cNvSpPr>
                <a:spLocks/>
              </p:cNvSpPr>
              <p:nvPr/>
            </p:nvSpPr>
            <p:spPr bwMode="auto">
              <a:xfrm>
                <a:off x="1395001" y="4459114"/>
                <a:ext cx="3815918" cy="733821"/>
              </a:xfrm>
              <a:custGeom>
                <a:avLst/>
                <a:gdLst/>
                <a:ahLst/>
                <a:cxnLst>
                  <a:cxn ang="0">
                    <a:pos x="0" y="492"/>
                  </a:cxn>
                  <a:cxn ang="0">
                    <a:pos x="670" y="0"/>
                  </a:cxn>
                  <a:cxn ang="0">
                    <a:pos x="2455" y="0"/>
                  </a:cxn>
                  <a:cxn ang="0">
                    <a:pos x="1785" y="492"/>
                  </a:cxn>
                  <a:cxn ang="0">
                    <a:pos x="0" y="492"/>
                  </a:cxn>
                </a:cxnLst>
                <a:rect l="0" t="0" r="r" b="b"/>
                <a:pathLst>
                  <a:path w="2456" h="493">
                    <a:moveTo>
                      <a:pt x="0" y="492"/>
                    </a:moveTo>
                    <a:lnTo>
                      <a:pt x="670" y="0"/>
                    </a:lnTo>
                    <a:lnTo>
                      <a:pt x="2455" y="0"/>
                    </a:lnTo>
                    <a:lnTo>
                      <a:pt x="1785" y="492"/>
                    </a:lnTo>
                    <a:lnTo>
                      <a:pt x="0" y="492"/>
                    </a:lnTo>
                  </a:path>
                </a:pathLst>
              </a:custGeom>
              <a:solidFill>
                <a:srgbClr val="FFCC99"/>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109" name="Line 110"/>
              <p:cNvSpPr>
                <a:spLocks noChangeShapeType="1"/>
              </p:cNvSpPr>
              <p:nvPr/>
            </p:nvSpPr>
            <p:spPr bwMode="auto">
              <a:xfrm flipV="1">
                <a:off x="3023486" y="4452764"/>
                <a:ext cx="1028558" cy="744241"/>
              </a:xfrm>
              <a:prstGeom prst="line">
                <a:avLst/>
              </a:prstGeom>
              <a:noFill/>
              <a:ln w="12700">
                <a:solidFill>
                  <a:schemeClr val="tx1"/>
                </a:solidFill>
                <a:round/>
                <a:headEnd/>
                <a:tailEnd/>
              </a:ln>
              <a:effectLst/>
            </p:spPr>
            <p:txBody>
              <a:bodyPr wrap="none" anchor="ctr"/>
              <a:lstStyle/>
              <a:p>
                <a:endParaRPr lang="en-GB" sz="1100">
                  <a:solidFill>
                    <a:srgbClr val="002060"/>
                  </a:solidFill>
                  <a:latin typeface="+mn-lt"/>
                </a:endParaRPr>
              </a:p>
            </p:txBody>
          </p:sp>
          <p:sp>
            <p:nvSpPr>
              <p:cNvPr id="110" name="Line 111"/>
              <p:cNvSpPr>
                <a:spLocks noChangeShapeType="1"/>
              </p:cNvSpPr>
              <p:nvPr/>
            </p:nvSpPr>
            <p:spPr bwMode="auto">
              <a:xfrm flipV="1">
                <a:off x="2934586" y="4452764"/>
                <a:ext cx="1028558" cy="744241"/>
              </a:xfrm>
              <a:prstGeom prst="line">
                <a:avLst/>
              </a:prstGeom>
              <a:noFill/>
              <a:ln w="12700">
                <a:solidFill>
                  <a:schemeClr val="tx1"/>
                </a:solidFill>
                <a:round/>
                <a:headEnd/>
                <a:tailEnd/>
              </a:ln>
              <a:effectLst/>
            </p:spPr>
            <p:txBody>
              <a:bodyPr wrap="none" anchor="ctr"/>
              <a:lstStyle/>
              <a:p>
                <a:endParaRPr lang="en-GB" sz="1100">
                  <a:solidFill>
                    <a:srgbClr val="002060"/>
                  </a:solidFill>
                  <a:latin typeface="+mn-lt"/>
                </a:endParaRPr>
              </a:p>
            </p:txBody>
          </p:sp>
          <p:sp>
            <p:nvSpPr>
              <p:cNvPr id="111" name="Line 112"/>
              <p:cNvSpPr>
                <a:spLocks noChangeShapeType="1"/>
              </p:cNvSpPr>
              <p:nvPr/>
            </p:nvSpPr>
            <p:spPr bwMode="auto">
              <a:xfrm>
                <a:off x="3623454" y="4717876"/>
                <a:ext cx="74578" cy="0"/>
              </a:xfrm>
              <a:prstGeom prst="line">
                <a:avLst/>
              </a:prstGeom>
              <a:noFill/>
              <a:ln w="12700">
                <a:solidFill>
                  <a:schemeClr val="tx1"/>
                </a:solidFill>
                <a:round/>
                <a:headEnd/>
                <a:tailEnd/>
              </a:ln>
              <a:effectLst/>
            </p:spPr>
            <p:txBody>
              <a:bodyPr wrap="none" anchor="ctr"/>
              <a:lstStyle/>
              <a:p>
                <a:endParaRPr lang="en-GB" sz="1100">
                  <a:solidFill>
                    <a:srgbClr val="002060"/>
                  </a:solidFill>
                  <a:latin typeface="+mn-lt"/>
                </a:endParaRPr>
              </a:p>
            </p:txBody>
          </p:sp>
          <p:sp>
            <p:nvSpPr>
              <p:cNvPr id="112" name="Line 113"/>
              <p:cNvSpPr>
                <a:spLocks noChangeShapeType="1"/>
              </p:cNvSpPr>
              <p:nvPr/>
            </p:nvSpPr>
            <p:spPr bwMode="auto">
              <a:xfrm>
                <a:off x="3680604" y="4679776"/>
                <a:ext cx="74578" cy="0"/>
              </a:xfrm>
              <a:prstGeom prst="line">
                <a:avLst/>
              </a:prstGeom>
              <a:noFill/>
              <a:ln w="12700">
                <a:solidFill>
                  <a:schemeClr val="tx1"/>
                </a:solidFill>
                <a:round/>
                <a:headEnd/>
                <a:tailEnd/>
              </a:ln>
              <a:effectLst/>
            </p:spPr>
            <p:txBody>
              <a:bodyPr wrap="none" anchor="ctr"/>
              <a:lstStyle/>
              <a:p>
                <a:endParaRPr lang="en-GB" sz="1100">
                  <a:solidFill>
                    <a:srgbClr val="002060"/>
                  </a:solidFill>
                  <a:latin typeface="+mn-lt"/>
                </a:endParaRPr>
              </a:p>
            </p:txBody>
          </p:sp>
          <p:sp>
            <p:nvSpPr>
              <p:cNvPr id="113" name="Line 114"/>
              <p:cNvSpPr>
                <a:spLocks noChangeShapeType="1"/>
              </p:cNvSpPr>
              <p:nvPr/>
            </p:nvSpPr>
            <p:spPr bwMode="auto">
              <a:xfrm flipH="1">
                <a:off x="1934152" y="4459114"/>
                <a:ext cx="357354" cy="0"/>
              </a:xfrm>
              <a:prstGeom prst="line">
                <a:avLst/>
              </a:prstGeom>
              <a:noFill/>
              <a:ln w="12700">
                <a:solidFill>
                  <a:schemeClr val="tx1"/>
                </a:solidFill>
                <a:round/>
                <a:headEnd/>
                <a:tailEnd/>
              </a:ln>
              <a:effectLst/>
            </p:spPr>
            <p:txBody>
              <a:bodyPr wrap="none" anchor="ctr"/>
              <a:lstStyle/>
              <a:p>
                <a:endParaRPr lang="en-GB" sz="1100">
                  <a:solidFill>
                    <a:srgbClr val="002060"/>
                  </a:solidFill>
                  <a:latin typeface="+mn-lt"/>
                </a:endParaRPr>
              </a:p>
            </p:txBody>
          </p:sp>
          <p:sp>
            <p:nvSpPr>
              <p:cNvPr id="114" name="Line 115"/>
              <p:cNvSpPr>
                <a:spLocks noChangeShapeType="1"/>
              </p:cNvSpPr>
              <p:nvPr/>
            </p:nvSpPr>
            <p:spPr bwMode="auto">
              <a:xfrm flipH="1">
                <a:off x="869007" y="5240164"/>
                <a:ext cx="360461" cy="0"/>
              </a:xfrm>
              <a:prstGeom prst="line">
                <a:avLst/>
              </a:prstGeom>
              <a:noFill/>
              <a:ln w="12700">
                <a:solidFill>
                  <a:schemeClr val="tx1"/>
                </a:solidFill>
                <a:round/>
                <a:headEnd/>
                <a:tailEnd/>
              </a:ln>
              <a:effectLst/>
            </p:spPr>
            <p:txBody>
              <a:bodyPr wrap="none" anchor="ctr"/>
              <a:lstStyle/>
              <a:p>
                <a:endParaRPr lang="en-GB" sz="1100">
                  <a:solidFill>
                    <a:srgbClr val="002060"/>
                  </a:solidFill>
                  <a:latin typeface="+mn-lt"/>
                </a:endParaRPr>
              </a:p>
            </p:txBody>
          </p:sp>
          <p:sp>
            <p:nvSpPr>
              <p:cNvPr id="115" name="Line 116"/>
              <p:cNvSpPr>
                <a:spLocks noChangeShapeType="1"/>
              </p:cNvSpPr>
              <p:nvPr/>
            </p:nvSpPr>
            <p:spPr bwMode="auto">
              <a:xfrm flipH="1">
                <a:off x="1046773" y="4987751"/>
                <a:ext cx="358908" cy="230715"/>
              </a:xfrm>
              <a:prstGeom prst="line">
                <a:avLst/>
              </a:prstGeom>
              <a:noFill/>
              <a:ln w="12700">
                <a:solidFill>
                  <a:schemeClr val="tx1"/>
                </a:solidFill>
                <a:round/>
                <a:headEnd/>
                <a:tailEnd type="triangle" w="med" len="med"/>
              </a:ln>
              <a:effectLst/>
            </p:spPr>
            <p:txBody>
              <a:bodyPr wrap="none" anchor="ctr"/>
              <a:lstStyle/>
              <a:p>
                <a:endParaRPr lang="en-GB" sz="1100">
                  <a:solidFill>
                    <a:srgbClr val="002060"/>
                  </a:solidFill>
                  <a:latin typeface="+mn-lt"/>
                </a:endParaRPr>
              </a:p>
            </p:txBody>
          </p:sp>
          <p:sp>
            <p:nvSpPr>
              <p:cNvPr id="116" name="Line 117"/>
              <p:cNvSpPr>
                <a:spLocks noChangeShapeType="1"/>
              </p:cNvSpPr>
              <p:nvPr/>
            </p:nvSpPr>
            <p:spPr bwMode="auto">
              <a:xfrm flipH="1">
                <a:off x="1754832" y="4465464"/>
                <a:ext cx="360461" cy="230714"/>
              </a:xfrm>
              <a:prstGeom prst="line">
                <a:avLst/>
              </a:prstGeom>
              <a:noFill/>
              <a:ln w="12700">
                <a:solidFill>
                  <a:schemeClr val="tx1"/>
                </a:solidFill>
                <a:round/>
                <a:headEnd type="triangle" w="med" len="med"/>
                <a:tailEnd/>
              </a:ln>
              <a:effectLst/>
            </p:spPr>
            <p:txBody>
              <a:bodyPr wrap="none" anchor="ctr"/>
              <a:lstStyle/>
              <a:p>
                <a:endParaRPr lang="en-GB" sz="1100">
                  <a:solidFill>
                    <a:srgbClr val="002060"/>
                  </a:solidFill>
                  <a:latin typeface="+mn-lt"/>
                </a:endParaRPr>
              </a:p>
            </p:txBody>
          </p:sp>
          <p:sp>
            <p:nvSpPr>
              <p:cNvPr id="117" name="Line 119"/>
              <p:cNvSpPr>
                <a:spLocks noChangeShapeType="1"/>
              </p:cNvSpPr>
              <p:nvPr/>
            </p:nvSpPr>
            <p:spPr bwMode="auto">
              <a:xfrm flipV="1">
                <a:off x="2929450" y="2550939"/>
                <a:ext cx="646344" cy="2528931"/>
              </a:xfrm>
              <a:prstGeom prst="line">
                <a:avLst/>
              </a:prstGeom>
              <a:noFill/>
              <a:ln w="12700">
                <a:solidFill>
                  <a:schemeClr val="tx1"/>
                </a:solidFill>
                <a:round/>
                <a:headEnd/>
                <a:tailEnd/>
              </a:ln>
              <a:effectLst/>
            </p:spPr>
            <p:txBody>
              <a:bodyPr wrap="none" anchor="ctr"/>
              <a:lstStyle/>
              <a:p>
                <a:endParaRPr lang="en-GB" sz="1100">
                  <a:solidFill>
                    <a:srgbClr val="002060"/>
                  </a:solidFill>
                  <a:latin typeface="+mn-lt"/>
                </a:endParaRPr>
              </a:p>
            </p:txBody>
          </p:sp>
          <p:sp>
            <p:nvSpPr>
              <p:cNvPr id="118" name="Line 120"/>
              <p:cNvSpPr>
                <a:spLocks noChangeShapeType="1"/>
              </p:cNvSpPr>
              <p:nvPr/>
            </p:nvSpPr>
            <p:spPr bwMode="auto">
              <a:xfrm>
                <a:off x="3598326" y="2563639"/>
                <a:ext cx="452131" cy="1769805"/>
              </a:xfrm>
              <a:prstGeom prst="line">
                <a:avLst/>
              </a:prstGeom>
              <a:noFill/>
              <a:ln w="12700">
                <a:solidFill>
                  <a:schemeClr val="tx1"/>
                </a:solidFill>
                <a:round/>
                <a:headEnd/>
                <a:tailEnd/>
              </a:ln>
              <a:effectLst/>
            </p:spPr>
            <p:txBody>
              <a:bodyPr wrap="none" anchor="ctr"/>
              <a:lstStyle/>
              <a:p>
                <a:endParaRPr lang="en-GB" sz="1100">
                  <a:solidFill>
                    <a:srgbClr val="002060"/>
                  </a:solidFill>
                  <a:latin typeface="+mn-lt"/>
                </a:endParaRPr>
              </a:p>
            </p:txBody>
          </p:sp>
          <p:sp>
            <p:nvSpPr>
              <p:cNvPr id="119" name="Line 121"/>
              <p:cNvSpPr>
                <a:spLocks noChangeShapeType="1"/>
              </p:cNvSpPr>
              <p:nvPr/>
            </p:nvSpPr>
            <p:spPr bwMode="auto">
              <a:xfrm>
                <a:off x="3596299" y="2563640"/>
                <a:ext cx="358908" cy="1771294"/>
              </a:xfrm>
              <a:prstGeom prst="line">
                <a:avLst/>
              </a:prstGeom>
              <a:noFill/>
              <a:ln w="12700">
                <a:solidFill>
                  <a:schemeClr val="tx1"/>
                </a:solidFill>
                <a:round/>
                <a:headEnd/>
                <a:tailEnd/>
              </a:ln>
              <a:effectLst/>
            </p:spPr>
            <p:txBody>
              <a:bodyPr wrap="none" anchor="ctr"/>
              <a:lstStyle/>
              <a:p>
                <a:endParaRPr lang="en-GB" sz="1100">
                  <a:solidFill>
                    <a:srgbClr val="002060"/>
                  </a:solidFill>
                  <a:latin typeface="+mn-lt"/>
                </a:endParaRPr>
              </a:p>
            </p:txBody>
          </p:sp>
          <p:sp>
            <p:nvSpPr>
              <p:cNvPr id="120" name="Line 122"/>
              <p:cNvSpPr>
                <a:spLocks noChangeShapeType="1"/>
              </p:cNvSpPr>
              <p:nvPr/>
            </p:nvSpPr>
            <p:spPr bwMode="auto">
              <a:xfrm flipH="1">
                <a:off x="2428880" y="2557289"/>
                <a:ext cx="623038" cy="0"/>
              </a:xfrm>
              <a:prstGeom prst="line">
                <a:avLst/>
              </a:prstGeom>
              <a:noFill/>
              <a:ln w="25400">
                <a:solidFill>
                  <a:schemeClr val="tx1"/>
                </a:solidFill>
                <a:round/>
                <a:headEnd/>
                <a:tailEnd type="triangle" w="med" len="med"/>
              </a:ln>
              <a:effectLst/>
            </p:spPr>
            <p:txBody>
              <a:bodyPr wrap="none" anchor="ctr"/>
              <a:lstStyle/>
              <a:p>
                <a:endParaRPr lang="en-GB" sz="1100">
                  <a:solidFill>
                    <a:srgbClr val="002060"/>
                  </a:solidFill>
                  <a:latin typeface="+mn-lt"/>
                </a:endParaRPr>
              </a:p>
            </p:txBody>
          </p:sp>
          <p:sp>
            <p:nvSpPr>
              <p:cNvPr id="121" name="Rectangle 123"/>
              <p:cNvSpPr>
                <a:spLocks noChangeArrowheads="1"/>
              </p:cNvSpPr>
              <p:nvPr/>
            </p:nvSpPr>
            <p:spPr bwMode="auto">
              <a:xfrm>
                <a:off x="365742" y="4250858"/>
                <a:ext cx="2016223" cy="798508"/>
              </a:xfrm>
              <a:prstGeom prst="rect">
                <a:avLst/>
              </a:prstGeom>
              <a:noFill/>
              <a:ln w="12700">
                <a:noFill/>
                <a:miter lim="800000"/>
                <a:headEnd/>
                <a:tailEnd/>
              </a:ln>
              <a:effectLst/>
            </p:spPr>
            <p:txBody>
              <a:bodyPr wrap="square" lIns="90488" tIns="44450" rIns="90488" bIns="44450">
                <a:spAutoFit/>
              </a:bodyPr>
              <a:lstStyle/>
              <a:p>
                <a:pPr algn="ctr"/>
                <a:r>
                  <a:rPr lang="en-US" sz="1200" b="1" dirty="0" smtClean="0">
                    <a:solidFill>
                      <a:srgbClr val="002060"/>
                    </a:solidFill>
                    <a:latin typeface="+mn-lt"/>
                  </a:rPr>
                  <a:t>Swath </a:t>
                </a:r>
              </a:p>
              <a:p>
                <a:pPr algn="ctr"/>
                <a:r>
                  <a:rPr lang="en-US" sz="1200" b="1" dirty="0" smtClean="0">
                    <a:solidFill>
                      <a:srgbClr val="002060"/>
                    </a:solidFill>
                    <a:latin typeface="+mn-lt"/>
                  </a:rPr>
                  <a:t>width</a:t>
                </a:r>
                <a:endParaRPr lang="en-US" sz="1200" b="1" dirty="0">
                  <a:solidFill>
                    <a:srgbClr val="002060"/>
                  </a:solidFill>
                  <a:latin typeface="+mn-lt"/>
                </a:endParaRPr>
              </a:p>
            </p:txBody>
          </p:sp>
          <p:sp>
            <p:nvSpPr>
              <p:cNvPr id="122" name="Freeform 124"/>
              <p:cNvSpPr>
                <a:spLocks/>
              </p:cNvSpPr>
              <p:nvPr/>
            </p:nvSpPr>
            <p:spPr bwMode="auto">
              <a:xfrm>
                <a:off x="2936715" y="4459115"/>
                <a:ext cx="1126442" cy="735310"/>
              </a:xfrm>
              <a:custGeom>
                <a:avLst/>
                <a:gdLst/>
                <a:ahLst/>
                <a:cxnLst>
                  <a:cxn ang="0">
                    <a:pos x="0" y="493"/>
                  </a:cxn>
                  <a:cxn ang="0">
                    <a:pos x="671" y="0"/>
                  </a:cxn>
                  <a:cxn ang="0">
                    <a:pos x="724" y="0"/>
                  </a:cxn>
                  <a:cxn ang="0">
                    <a:pos x="53" y="493"/>
                  </a:cxn>
                  <a:cxn ang="0">
                    <a:pos x="0" y="493"/>
                  </a:cxn>
                </a:cxnLst>
                <a:rect l="0" t="0" r="r" b="b"/>
                <a:pathLst>
                  <a:path w="725" h="494">
                    <a:moveTo>
                      <a:pt x="0" y="493"/>
                    </a:moveTo>
                    <a:lnTo>
                      <a:pt x="671" y="0"/>
                    </a:lnTo>
                    <a:lnTo>
                      <a:pt x="724" y="0"/>
                    </a:lnTo>
                    <a:lnTo>
                      <a:pt x="53" y="493"/>
                    </a:lnTo>
                    <a:lnTo>
                      <a:pt x="0" y="493"/>
                    </a:lnTo>
                  </a:path>
                </a:pathLst>
              </a:custGeom>
              <a:solidFill>
                <a:srgbClr val="A3F25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123" name="Freeform 126"/>
              <p:cNvSpPr>
                <a:spLocks/>
              </p:cNvSpPr>
              <p:nvPr/>
            </p:nvSpPr>
            <p:spPr bwMode="auto">
              <a:xfrm>
                <a:off x="3610450" y="4690888"/>
                <a:ext cx="133619" cy="45719"/>
              </a:xfrm>
              <a:custGeom>
                <a:avLst/>
                <a:gdLst/>
                <a:ahLst/>
                <a:cxnLst>
                  <a:cxn ang="0">
                    <a:pos x="0" y="26"/>
                  </a:cxn>
                  <a:cxn ang="0">
                    <a:pos x="35" y="0"/>
                  </a:cxn>
                  <a:cxn ang="0">
                    <a:pos x="85" y="0"/>
                  </a:cxn>
                  <a:cxn ang="0">
                    <a:pos x="47" y="26"/>
                  </a:cxn>
                  <a:cxn ang="0">
                    <a:pos x="0" y="26"/>
                  </a:cxn>
                </a:cxnLst>
                <a:rect l="0" t="0" r="r" b="b"/>
                <a:pathLst>
                  <a:path w="86" h="27">
                    <a:moveTo>
                      <a:pt x="0" y="26"/>
                    </a:moveTo>
                    <a:lnTo>
                      <a:pt x="35" y="0"/>
                    </a:lnTo>
                    <a:lnTo>
                      <a:pt x="85" y="0"/>
                    </a:lnTo>
                    <a:lnTo>
                      <a:pt x="47" y="26"/>
                    </a:lnTo>
                    <a:lnTo>
                      <a:pt x="0" y="26"/>
                    </a:lnTo>
                  </a:path>
                </a:pathLst>
              </a:custGeom>
              <a:solidFill>
                <a:srgbClr val="FFFFFF"/>
              </a:solidFill>
              <a:ln w="12700" cap="rnd" cmpd="sng">
                <a:solidFill>
                  <a:schemeClr val="tx1"/>
                </a:solidFill>
                <a:prstDash val="solid"/>
                <a:round/>
                <a:headEnd type="none" w="med" len="med"/>
                <a:tailEnd type="none" w="med" len="med"/>
              </a:ln>
              <a:effectLst/>
            </p:spPr>
            <p:txBody>
              <a:bodyPr/>
              <a:lstStyle/>
              <a:p>
                <a:endParaRPr lang="en-GB" sz="1100">
                  <a:solidFill>
                    <a:srgbClr val="002060"/>
                  </a:solidFill>
                  <a:latin typeface="+mn-lt"/>
                </a:endParaRPr>
              </a:p>
            </p:txBody>
          </p:sp>
          <p:sp>
            <p:nvSpPr>
              <p:cNvPr id="124" name="Line 127"/>
              <p:cNvSpPr>
                <a:spLocks noChangeShapeType="1"/>
              </p:cNvSpPr>
              <p:nvPr/>
            </p:nvSpPr>
            <p:spPr bwMode="auto">
              <a:xfrm flipH="1">
                <a:off x="3004298" y="2563639"/>
                <a:ext cx="584196" cy="2500650"/>
              </a:xfrm>
              <a:prstGeom prst="line">
                <a:avLst/>
              </a:prstGeom>
              <a:noFill/>
              <a:ln w="12700">
                <a:solidFill>
                  <a:schemeClr val="tx1"/>
                </a:solidFill>
                <a:round/>
                <a:headEnd/>
                <a:tailEnd/>
              </a:ln>
              <a:effectLst/>
            </p:spPr>
            <p:txBody>
              <a:bodyPr wrap="none" anchor="ctr"/>
              <a:lstStyle/>
              <a:p>
                <a:endParaRPr lang="en-GB" sz="1100">
                  <a:solidFill>
                    <a:srgbClr val="002060"/>
                  </a:solidFill>
                  <a:latin typeface="+mn-lt"/>
                </a:endParaRPr>
              </a:p>
            </p:txBody>
          </p:sp>
          <p:sp>
            <p:nvSpPr>
              <p:cNvPr id="125" name="Rectangle 131"/>
              <p:cNvSpPr>
                <a:spLocks noChangeArrowheads="1"/>
              </p:cNvSpPr>
              <p:nvPr/>
            </p:nvSpPr>
            <p:spPr bwMode="auto">
              <a:xfrm>
                <a:off x="5544945" y="4108499"/>
                <a:ext cx="1716788" cy="442023"/>
              </a:xfrm>
              <a:prstGeom prst="rect">
                <a:avLst/>
              </a:prstGeom>
              <a:noFill/>
              <a:ln w="12700">
                <a:noFill/>
                <a:miter lim="800000"/>
                <a:headEnd/>
                <a:tailEnd/>
              </a:ln>
              <a:effectLst/>
            </p:spPr>
            <p:txBody>
              <a:bodyPr wrap="square" lIns="90488" tIns="44450" rIns="90488" bIns="44450">
                <a:spAutoFit/>
              </a:bodyPr>
              <a:lstStyle/>
              <a:p>
                <a:pPr algn="ctr"/>
                <a:r>
                  <a:rPr lang="en-US" sz="1100" b="1" dirty="0" smtClean="0">
                    <a:solidFill>
                      <a:srgbClr val="002060"/>
                    </a:solidFill>
                    <a:latin typeface="+mn-lt"/>
                  </a:rPr>
                  <a:t>Wavelength</a:t>
                </a:r>
                <a:endParaRPr lang="en-US" sz="1050" b="1" dirty="0">
                  <a:solidFill>
                    <a:srgbClr val="002060"/>
                  </a:solidFill>
                  <a:latin typeface="+mn-lt"/>
                </a:endParaRPr>
              </a:p>
            </p:txBody>
          </p:sp>
          <p:sp>
            <p:nvSpPr>
              <p:cNvPr id="126" name="Rectangle 132"/>
              <p:cNvSpPr>
                <a:spLocks noChangeArrowheads="1"/>
              </p:cNvSpPr>
              <p:nvPr/>
            </p:nvSpPr>
            <p:spPr bwMode="auto">
              <a:xfrm rot="16200000">
                <a:off x="4018650" y="3004202"/>
                <a:ext cx="1152128" cy="480397"/>
              </a:xfrm>
              <a:prstGeom prst="rect">
                <a:avLst/>
              </a:prstGeom>
              <a:noFill/>
              <a:ln w="12700">
                <a:noFill/>
                <a:miter lim="800000"/>
                <a:headEnd/>
                <a:tailEnd/>
              </a:ln>
              <a:effectLst/>
            </p:spPr>
            <p:txBody>
              <a:bodyPr wrap="square" lIns="90488" tIns="44450" rIns="90488" bIns="44450">
                <a:spAutoFit/>
              </a:bodyPr>
              <a:lstStyle/>
              <a:p>
                <a:r>
                  <a:rPr lang="en-US" sz="1100" b="1" dirty="0" smtClean="0">
                    <a:solidFill>
                      <a:srgbClr val="002060"/>
                    </a:solidFill>
                    <a:latin typeface="+mn-lt"/>
                  </a:rPr>
                  <a:t>Intensity</a:t>
                </a:r>
                <a:endParaRPr lang="en-US" sz="1000" b="1" dirty="0">
                  <a:solidFill>
                    <a:srgbClr val="002060"/>
                  </a:solidFill>
                  <a:latin typeface="+mn-lt"/>
                </a:endParaRPr>
              </a:p>
            </p:txBody>
          </p:sp>
          <p:sp>
            <p:nvSpPr>
              <p:cNvPr id="127" name="Rectangle 134"/>
              <p:cNvSpPr>
                <a:spLocks noChangeArrowheads="1"/>
              </p:cNvSpPr>
              <p:nvPr/>
            </p:nvSpPr>
            <p:spPr bwMode="auto">
              <a:xfrm>
                <a:off x="4886244" y="6041852"/>
                <a:ext cx="2998128" cy="520800"/>
              </a:xfrm>
              <a:prstGeom prst="rect">
                <a:avLst/>
              </a:prstGeom>
              <a:noFill/>
              <a:ln w="12700">
                <a:noFill/>
                <a:miter lim="800000"/>
                <a:headEnd/>
                <a:tailEnd/>
              </a:ln>
              <a:effectLst/>
            </p:spPr>
            <p:txBody>
              <a:bodyPr wrap="square" lIns="90488" tIns="44450" rIns="90488" bIns="44450">
                <a:spAutoFit/>
              </a:bodyPr>
              <a:lstStyle/>
              <a:p>
                <a:r>
                  <a:rPr lang="en-US" sz="1400" b="1" dirty="0" smtClean="0">
                    <a:solidFill>
                      <a:srgbClr val="002060"/>
                    </a:solidFill>
                    <a:latin typeface="+mn-lt"/>
                  </a:rPr>
                  <a:t>One image frame</a:t>
                </a:r>
                <a:endParaRPr lang="en-US" sz="1400" b="1" dirty="0">
                  <a:solidFill>
                    <a:srgbClr val="002060"/>
                  </a:solidFill>
                  <a:latin typeface="+mn-lt"/>
                </a:endParaRPr>
              </a:p>
            </p:txBody>
          </p:sp>
          <p:sp>
            <p:nvSpPr>
              <p:cNvPr id="128" name="Line 135"/>
              <p:cNvSpPr>
                <a:spLocks noChangeShapeType="1"/>
              </p:cNvSpPr>
              <p:nvPr/>
            </p:nvSpPr>
            <p:spPr bwMode="auto">
              <a:xfrm flipH="1" flipV="1">
                <a:off x="3051931" y="5197301"/>
                <a:ext cx="1752588" cy="1000260"/>
              </a:xfrm>
              <a:prstGeom prst="line">
                <a:avLst/>
              </a:prstGeom>
              <a:noFill/>
              <a:ln w="12700">
                <a:solidFill>
                  <a:schemeClr val="tx1"/>
                </a:solidFill>
                <a:round/>
                <a:headEnd/>
                <a:tailEnd type="triangle" w="med" len="med"/>
              </a:ln>
              <a:effectLst/>
            </p:spPr>
            <p:txBody>
              <a:bodyPr wrap="none" anchor="ctr"/>
              <a:lstStyle/>
              <a:p>
                <a:endParaRPr lang="en-GB" sz="1100">
                  <a:solidFill>
                    <a:srgbClr val="002060"/>
                  </a:solidFill>
                  <a:latin typeface="+mn-lt"/>
                </a:endParaRPr>
              </a:p>
            </p:txBody>
          </p:sp>
          <p:sp>
            <p:nvSpPr>
              <p:cNvPr id="129" name="Line 136"/>
              <p:cNvSpPr>
                <a:spLocks noChangeShapeType="1"/>
              </p:cNvSpPr>
              <p:nvPr/>
            </p:nvSpPr>
            <p:spPr bwMode="auto">
              <a:xfrm flipH="1" flipV="1">
                <a:off x="4021177" y="4409901"/>
                <a:ext cx="770641" cy="1714732"/>
              </a:xfrm>
              <a:prstGeom prst="line">
                <a:avLst/>
              </a:prstGeom>
              <a:noFill/>
              <a:ln w="12700">
                <a:solidFill>
                  <a:schemeClr val="tx1"/>
                </a:solidFill>
                <a:round/>
                <a:headEnd/>
                <a:tailEnd type="triangle" w="med" len="med"/>
              </a:ln>
              <a:effectLst/>
            </p:spPr>
            <p:txBody>
              <a:bodyPr wrap="none" anchor="ctr"/>
              <a:lstStyle/>
              <a:p>
                <a:endParaRPr lang="en-GB" sz="1100">
                  <a:solidFill>
                    <a:srgbClr val="002060"/>
                  </a:solidFill>
                  <a:latin typeface="+mn-lt"/>
                </a:endParaRPr>
              </a:p>
            </p:txBody>
          </p:sp>
          <p:sp>
            <p:nvSpPr>
              <p:cNvPr id="130" name="Line 137"/>
              <p:cNvSpPr>
                <a:spLocks noChangeShapeType="1"/>
              </p:cNvSpPr>
              <p:nvPr/>
            </p:nvSpPr>
            <p:spPr bwMode="auto">
              <a:xfrm flipV="1">
                <a:off x="2987825" y="6246639"/>
                <a:ext cx="1796058" cy="72206"/>
              </a:xfrm>
              <a:prstGeom prst="line">
                <a:avLst/>
              </a:prstGeom>
              <a:noFill/>
              <a:ln w="12700">
                <a:solidFill>
                  <a:schemeClr val="tx1"/>
                </a:solidFill>
                <a:round/>
                <a:headEnd type="triangle" w="med" len="med"/>
                <a:tailEnd/>
              </a:ln>
              <a:effectLst/>
            </p:spPr>
            <p:txBody>
              <a:bodyPr wrap="none" anchor="ctr"/>
              <a:lstStyle/>
              <a:p>
                <a:endParaRPr lang="en-GB" sz="1100">
                  <a:solidFill>
                    <a:srgbClr val="002060"/>
                  </a:solidFill>
                  <a:latin typeface="+mn-lt"/>
                </a:endParaRPr>
              </a:p>
            </p:txBody>
          </p:sp>
          <p:sp>
            <p:nvSpPr>
              <p:cNvPr id="131" name="Line 138"/>
              <p:cNvSpPr>
                <a:spLocks noChangeShapeType="1"/>
              </p:cNvSpPr>
              <p:nvPr/>
            </p:nvSpPr>
            <p:spPr bwMode="auto">
              <a:xfrm>
                <a:off x="1403648" y="6390853"/>
                <a:ext cx="0" cy="238157"/>
              </a:xfrm>
              <a:prstGeom prst="line">
                <a:avLst/>
              </a:prstGeom>
              <a:noFill/>
              <a:ln w="12700">
                <a:solidFill>
                  <a:schemeClr val="tx1"/>
                </a:solidFill>
                <a:round/>
                <a:headEnd/>
                <a:tailEnd/>
              </a:ln>
              <a:effectLst/>
            </p:spPr>
            <p:txBody>
              <a:bodyPr wrap="none" anchor="ctr"/>
              <a:lstStyle/>
              <a:p>
                <a:endParaRPr lang="en-GB" sz="1100">
                  <a:solidFill>
                    <a:srgbClr val="002060"/>
                  </a:solidFill>
                  <a:latin typeface="+mn-lt"/>
                </a:endParaRPr>
              </a:p>
            </p:txBody>
          </p:sp>
          <p:sp>
            <p:nvSpPr>
              <p:cNvPr id="132" name="Line 139"/>
              <p:cNvSpPr>
                <a:spLocks noChangeShapeType="1"/>
              </p:cNvSpPr>
              <p:nvPr/>
            </p:nvSpPr>
            <p:spPr bwMode="auto">
              <a:xfrm>
                <a:off x="4197077" y="6416501"/>
                <a:ext cx="0" cy="238157"/>
              </a:xfrm>
              <a:prstGeom prst="line">
                <a:avLst/>
              </a:prstGeom>
              <a:noFill/>
              <a:ln w="12700">
                <a:solidFill>
                  <a:schemeClr val="tx1"/>
                </a:solidFill>
                <a:round/>
                <a:headEnd/>
                <a:tailEnd/>
              </a:ln>
              <a:effectLst/>
            </p:spPr>
            <p:txBody>
              <a:bodyPr wrap="none" anchor="ctr"/>
              <a:lstStyle/>
              <a:p>
                <a:endParaRPr lang="en-GB" sz="1100">
                  <a:solidFill>
                    <a:srgbClr val="002060"/>
                  </a:solidFill>
                  <a:latin typeface="+mn-lt"/>
                </a:endParaRPr>
              </a:p>
            </p:txBody>
          </p:sp>
          <p:sp>
            <p:nvSpPr>
              <p:cNvPr id="133" name="Rectangle 140"/>
              <p:cNvSpPr>
                <a:spLocks noChangeArrowheads="1"/>
              </p:cNvSpPr>
              <p:nvPr/>
            </p:nvSpPr>
            <p:spPr bwMode="auto">
              <a:xfrm>
                <a:off x="1739703" y="6390855"/>
                <a:ext cx="2662834" cy="730869"/>
              </a:xfrm>
              <a:prstGeom prst="rect">
                <a:avLst/>
              </a:prstGeom>
              <a:noFill/>
              <a:ln w="12700">
                <a:noFill/>
                <a:miter lim="800000"/>
                <a:headEnd/>
                <a:tailEnd/>
              </a:ln>
              <a:effectLst/>
            </p:spPr>
            <p:txBody>
              <a:bodyPr wrap="square" lIns="90488" tIns="44450" rIns="90488" bIns="44450">
                <a:spAutoFit/>
              </a:bodyPr>
              <a:lstStyle/>
              <a:p>
                <a:r>
                  <a:rPr lang="en-US" sz="1100" b="1" dirty="0" smtClean="0">
                    <a:solidFill>
                      <a:srgbClr val="002060"/>
                    </a:solidFill>
                    <a:latin typeface="+mn-lt"/>
                  </a:rPr>
                  <a:t>Frames collected </a:t>
                </a:r>
                <a:r>
                  <a:rPr lang="en-US" sz="1100" b="1" dirty="0" err="1" smtClean="0">
                    <a:solidFill>
                      <a:srgbClr val="002060"/>
                    </a:solidFill>
                    <a:latin typeface="+mn-lt"/>
                  </a:rPr>
                  <a:t>inflight</a:t>
                </a:r>
                <a:endParaRPr lang="en-US" sz="1100" b="1" dirty="0">
                  <a:solidFill>
                    <a:srgbClr val="002060"/>
                  </a:solidFill>
                  <a:latin typeface="+mn-lt"/>
                </a:endParaRPr>
              </a:p>
            </p:txBody>
          </p:sp>
          <p:sp>
            <p:nvSpPr>
              <p:cNvPr id="134" name="Line 141"/>
              <p:cNvSpPr>
                <a:spLocks noChangeShapeType="1"/>
              </p:cNvSpPr>
              <p:nvPr/>
            </p:nvSpPr>
            <p:spPr bwMode="auto">
              <a:xfrm>
                <a:off x="1403648" y="6534869"/>
                <a:ext cx="360040" cy="0"/>
              </a:xfrm>
              <a:prstGeom prst="line">
                <a:avLst/>
              </a:prstGeom>
              <a:noFill/>
              <a:ln w="12700">
                <a:solidFill>
                  <a:schemeClr val="tx1"/>
                </a:solidFill>
                <a:round/>
                <a:headEnd type="triangle" w="med" len="med"/>
                <a:tailEnd/>
              </a:ln>
              <a:effectLst/>
            </p:spPr>
            <p:txBody>
              <a:bodyPr wrap="none" anchor="ctr"/>
              <a:lstStyle/>
              <a:p>
                <a:endParaRPr lang="en-GB" sz="1100">
                  <a:solidFill>
                    <a:srgbClr val="002060"/>
                  </a:solidFill>
                  <a:latin typeface="+mn-lt"/>
                </a:endParaRPr>
              </a:p>
            </p:txBody>
          </p:sp>
          <p:sp>
            <p:nvSpPr>
              <p:cNvPr id="135" name="Line 142"/>
              <p:cNvSpPr>
                <a:spLocks noChangeShapeType="1"/>
              </p:cNvSpPr>
              <p:nvPr/>
            </p:nvSpPr>
            <p:spPr bwMode="auto">
              <a:xfrm>
                <a:off x="3917273" y="6587951"/>
                <a:ext cx="273453" cy="0"/>
              </a:xfrm>
              <a:prstGeom prst="line">
                <a:avLst/>
              </a:prstGeom>
              <a:noFill/>
              <a:ln w="12700">
                <a:solidFill>
                  <a:schemeClr val="tx1"/>
                </a:solidFill>
                <a:round/>
                <a:headEnd/>
                <a:tailEnd type="triangle" w="med" len="med"/>
              </a:ln>
              <a:effectLst/>
            </p:spPr>
            <p:txBody>
              <a:bodyPr wrap="none" anchor="ctr"/>
              <a:lstStyle/>
              <a:p>
                <a:endParaRPr lang="en-GB" sz="1100">
                  <a:solidFill>
                    <a:srgbClr val="002060"/>
                  </a:solidFill>
                  <a:latin typeface="+mn-lt"/>
                </a:endParaRPr>
              </a:p>
            </p:txBody>
          </p:sp>
          <p:sp>
            <p:nvSpPr>
              <p:cNvPr id="136" name="Line 143"/>
              <p:cNvSpPr>
                <a:spLocks noChangeShapeType="1"/>
              </p:cNvSpPr>
              <p:nvPr/>
            </p:nvSpPr>
            <p:spPr bwMode="auto">
              <a:xfrm>
                <a:off x="2539028" y="3803477"/>
                <a:ext cx="1096868" cy="859184"/>
              </a:xfrm>
              <a:prstGeom prst="line">
                <a:avLst/>
              </a:prstGeom>
              <a:noFill/>
              <a:ln w="12700">
                <a:solidFill>
                  <a:schemeClr val="tx1"/>
                </a:solidFill>
                <a:round/>
                <a:headEnd/>
                <a:tailEnd type="triangle" w="med" len="med"/>
              </a:ln>
              <a:effectLst/>
            </p:spPr>
            <p:txBody>
              <a:bodyPr wrap="none" anchor="ctr"/>
              <a:lstStyle/>
              <a:p>
                <a:endParaRPr lang="en-GB" sz="1100">
                  <a:solidFill>
                    <a:srgbClr val="002060"/>
                  </a:solidFill>
                  <a:latin typeface="+mn-lt"/>
                </a:endParaRPr>
              </a:p>
            </p:txBody>
          </p:sp>
          <p:sp>
            <p:nvSpPr>
              <p:cNvPr id="137" name="Line 144"/>
              <p:cNvSpPr>
                <a:spLocks noChangeShapeType="1"/>
              </p:cNvSpPr>
              <p:nvPr/>
            </p:nvSpPr>
            <p:spPr bwMode="auto">
              <a:xfrm flipV="1">
                <a:off x="3777389" y="4003024"/>
                <a:ext cx="1056718" cy="657547"/>
              </a:xfrm>
              <a:prstGeom prst="line">
                <a:avLst/>
              </a:prstGeom>
              <a:noFill/>
              <a:ln w="12700">
                <a:solidFill>
                  <a:schemeClr val="tx1"/>
                </a:solidFill>
                <a:round/>
                <a:headEnd/>
                <a:tailEnd type="triangle" w="med" len="med"/>
              </a:ln>
              <a:effectLst/>
            </p:spPr>
            <p:txBody>
              <a:bodyPr wrap="none" anchor="ctr"/>
              <a:lstStyle/>
              <a:p>
                <a:endParaRPr lang="en-GB" sz="1100">
                  <a:solidFill>
                    <a:srgbClr val="002060"/>
                  </a:solidFill>
                  <a:latin typeface="+mn-lt"/>
                </a:endParaRPr>
              </a:p>
            </p:txBody>
          </p:sp>
          <p:sp>
            <p:nvSpPr>
              <p:cNvPr id="138" name="Rectangle 145"/>
              <p:cNvSpPr>
                <a:spLocks noChangeArrowheads="1"/>
              </p:cNvSpPr>
              <p:nvPr/>
            </p:nvSpPr>
            <p:spPr bwMode="auto">
              <a:xfrm>
                <a:off x="2921879" y="5243339"/>
                <a:ext cx="79239" cy="1052356"/>
              </a:xfrm>
              <a:prstGeom prst="rect">
                <a:avLst/>
              </a:prstGeom>
              <a:solidFill>
                <a:srgbClr val="A3F25F"/>
              </a:solidFill>
              <a:ln w="12700">
                <a:solidFill>
                  <a:schemeClr val="tx1"/>
                </a:solidFill>
                <a:miter lim="800000"/>
                <a:headEnd/>
                <a:tailEnd/>
              </a:ln>
              <a:effectLst/>
            </p:spPr>
            <p:txBody>
              <a:bodyPr wrap="none" anchor="ctr"/>
              <a:lstStyle/>
              <a:p>
                <a:endParaRPr lang="en-GB" sz="1100">
                  <a:solidFill>
                    <a:srgbClr val="002060"/>
                  </a:solidFill>
                  <a:latin typeface="+mn-lt"/>
                </a:endParaRPr>
              </a:p>
            </p:txBody>
          </p:sp>
          <p:pic>
            <p:nvPicPr>
              <p:cNvPr id="139" name="Picture 76" descr="image011.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9832" y="1998365"/>
                <a:ext cx="1428750" cy="581025"/>
              </a:xfrm>
              <a:prstGeom prst="rect">
                <a:avLst/>
              </a:prstGeom>
            </p:spPr>
          </p:pic>
          <p:sp>
            <p:nvSpPr>
              <p:cNvPr id="140" name="Rectangle 76"/>
              <p:cNvSpPr>
                <a:spLocks noChangeArrowheads="1"/>
              </p:cNvSpPr>
              <p:nvPr/>
            </p:nvSpPr>
            <p:spPr bwMode="auto">
              <a:xfrm>
                <a:off x="1282211" y="3359773"/>
                <a:ext cx="1686371" cy="798508"/>
              </a:xfrm>
              <a:prstGeom prst="rect">
                <a:avLst/>
              </a:prstGeom>
              <a:noFill/>
              <a:ln w="12700">
                <a:noFill/>
                <a:miter lim="800000"/>
                <a:headEnd/>
                <a:tailEnd/>
              </a:ln>
              <a:effectLst/>
            </p:spPr>
            <p:txBody>
              <a:bodyPr wrap="square" lIns="90488" tIns="44450" rIns="90488" bIns="44450">
                <a:spAutoFit/>
              </a:bodyPr>
              <a:lstStyle/>
              <a:p>
                <a:pPr algn="ctr"/>
                <a:r>
                  <a:rPr lang="en-US" sz="1200" b="1" dirty="0" smtClean="0">
                    <a:solidFill>
                      <a:srgbClr val="002060"/>
                    </a:solidFill>
                    <a:latin typeface="+mn-lt"/>
                  </a:rPr>
                  <a:t>Image pixel</a:t>
                </a:r>
                <a:endParaRPr lang="en-US" sz="1200" b="1" dirty="0">
                  <a:solidFill>
                    <a:srgbClr val="002060"/>
                  </a:solidFill>
                  <a:latin typeface="+mn-lt"/>
                </a:endParaRPr>
              </a:p>
            </p:txBody>
          </p:sp>
          <p:sp>
            <p:nvSpPr>
              <p:cNvPr id="141" name="Rectangle 125"/>
              <p:cNvSpPr>
                <a:spLocks noChangeArrowheads="1"/>
              </p:cNvSpPr>
              <p:nvPr/>
            </p:nvSpPr>
            <p:spPr bwMode="auto">
              <a:xfrm>
                <a:off x="1072306" y="2262325"/>
                <a:ext cx="1624833" cy="730870"/>
              </a:xfrm>
              <a:prstGeom prst="rect">
                <a:avLst/>
              </a:prstGeom>
              <a:noFill/>
              <a:ln w="12700">
                <a:noFill/>
                <a:miter lim="800000"/>
                <a:headEnd/>
                <a:tailEnd/>
              </a:ln>
              <a:effectLst/>
            </p:spPr>
            <p:txBody>
              <a:bodyPr wrap="square" lIns="90488" tIns="44450" rIns="90488" bIns="44450">
                <a:spAutoFit/>
              </a:bodyPr>
              <a:lstStyle/>
              <a:p>
                <a:pPr algn="ctr"/>
                <a:r>
                  <a:rPr lang="en-US" sz="1100" b="1" dirty="0" smtClean="0">
                    <a:solidFill>
                      <a:srgbClr val="002060"/>
                    </a:solidFill>
                    <a:latin typeface="+mn-lt"/>
                  </a:rPr>
                  <a:t>Flight direction</a:t>
                </a:r>
                <a:endParaRPr lang="en-US" sz="1100" b="1" dirty="0">
                  <a:solidFill>
                    <a:srgbClr val="002060"/>
                  </a:solidFill>
                  <a:latin typeface="+mn-lt"/>
                </a:endParaRPr>
              </a:p>
            </p:txBody>
          </p:sp>
          <p:pic>
            <p:nvPicPr>
              <p:cNvPr id="142" name="Picture 3" descr="C:\Users\petri.nygren\Documents\Esitelmämateriaali\grnvegrf.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34107" y="2483724"/>
                <a:ext cx="3087102" cy="1535111"/>
              </a:xfrm>
              <a:prstGeom prst="rect">
                <a:avLst/>
              </a:prstGeom>
              <a:noFill/>
              <a:ln>
                <a:solidFill>
                  <a:schemeClr val="tx1"/>
                </a:solidFill>
              </a:ln>
            </p:spPr>
          </p:pic>
          <p:sp>
            <p:nvSpPr>
              <p:cNvPr id="143" name="Rectangle 133"/>
              <p:cNvSpPr>
                <a:spLocks noChangeArrowheads="1"/>
              </p:cNvSpPr>
              <p:nvPr/>
            </p:nvSpPr>
            <p:spPr bwMode="auto">
              <a:xfrm>
                <a:off x="6145612" y="2550941"/>
                <a:ext cx="1738758" cy="730870"/>
              </a:xfrm>
              <a:prstGeom prst="rect">
                <a:avLst/>
              </a:prstGeom>
              <a:noFill/>
              <a:ln w="12700">
                <a:noFill/>
                <a:miter lim="800000"/>
                <a:headEnd/>
                <a:tailEnd/>
              </a:ln>
              <a:effectLst/>
            </p:spPr>
            <p:txBody>
              <a:bodyPr wrap="square" lIns="90488" tIns="44450" rIns="90488" bIns="44450">
                <a:spAutoFit/>
              </a:bodyPr>
              <a:lstStyle/>
              <a:p>
                <a:r>
                  <a:rPr lang="en-US" sz="1100" b="1" dirty="0">
                    <a:solidFill>
                      <a:srgbClr val="002060"/>
                    </a:solidFill>
                    <a:latin typeface="+mn-lt"/>
                  </a:rPr>
                  <a:t>Pixel Spectrum</a:t>
                </a:r>
              </a:p>
            </p:txBody>
          </p:sp>
        </p:grpSp>
      </p:grpSp>
      <p:sp>
        <p:nvSpPr>
          <p:cNvPr id="147" name="Zástupný symbol obsahu 1"/>
          <p:cNvSpPr txBox="1">
            <a:spLocks/>
          </p:cNvSpPr>
          <p:nvPr/>
        </p:nvSpPr>
        <p:spPr>
          <a:xfrm>
            <a:off x="207987" y="1686396"/>
            <a:ext cx="2126649" cy="4406900"/>
          </a:xfrm>
          <a:prstGeom prst="rect">
            <a:avLst/>
          </a:prstGeom>
        </p:spPr>
        <p:txBody>
          <a:bodyPr vert="horz" lIns="91440" tIns="45720" rIns="91440" bIns="45720" rtlCol="0">
            <a:normAutofit/>
          </a:bodyPr>
          <a:lstStyle>
            <a:lvl1pPr marL="273050" indent="-228600" algn="l" rtl="0" eaLnBrk="0" fontAlgn="base" hangingPunct="0">
              <a:spcBef>
                <a:spcPct val="20000"/>
              </a:spcBef>
              <a:spcAft>
                <a:spcPct val="0"/>
              </a:spcAft>
              <a:buClr>
                <a:schemeClr val="accent1"/>
              </a:buClr>
              <a:buFont typeface="Wingdings 2" pitchFamily="18" charset="2"/>
              <a:buChar char=""/>
              <a:defRPr sz="2000" kern="1200" spc="150">
                <a:solidFill>
                  <a:schemeClr val="tx2"/>
                </a:solidFill>
                <a:latin typeface="+mn-lt"/>
                <a:ea typeface="+mn-ea"/>
                <a:cs typeface="+mn-cs"/>
              </a:defRPr>
            </a:lvl1pPr>
            <a:lvl2pPr marL="547688" indent="-182563" algn="l" rtl="0" eaLnBrk="0" fontAlgn="base" hangingPunct="0">
              <a:spcBef>
                <a:spcPct val="20000"/>
              </a:spcBef>
              <a:spcAft>
                <a:spcPct val="0"/>
              </a:spcAft>
              <a:buClr>
                <a:schemeClr val="accent2"/>
              </a:buClr>
              <a:buFont typeface="Wingdings" pitchFamily="2" charset="2"/>
              <a:buChar char="§"/>
              <a:defRPr kern="1200" spc="100">
                <a:solidFill>
                  <a:schemeClr val="tx2"/>
                </a:solidFill>
                <a:latin typeface="+mn-lt"/>
                <a:ea typeface="+mn-ea"/>
                <a:cs typeface="+mn-cs"/>
              </a:defRPr>
            </a:lvl2pPr>
            <a:lvl3pPr marL="822325" indent="-182563" algn="l" rtl="0" eaLnBrk="0" fontAlgn="base" hangingPunct="0">
              <a:spcBef>
                <a:spcPct val="20000"/>
              </a:spcBef>
              <a:spcAft>
                <a:spcPct val="0"/>
              </a:spcAft>
              <a:buClr>
                <a:srgbClr val="9BBB59"/>
              </a:buClr>
              <a:buFont typeface="Wingdings" pitchFamily="2" charset="2"/>
              <a:buChar char="§"/>
              <a:defRPr sz="1600" kern="1200" spc="100">
                <a:solidFill>
                  <a:schemeClr val="tx2"/>
                </a:solidFill>
                <a:latin typeface="+mn-lt"/>
                <a:ea typeface="+mn-ea"/>
                <a:cs typeface="+mn-cs"/>
              </a:defRPr>
            </a:lvl3pPr>
            <a:lvl4pPr marL="1096963" indent="-182563" algn="l" rtl="0" eaLnBrk="0" fontAlgn="base" hangingPunct="0">
              <a:spcBef>
                <a:spcPct val="20000"/>
              </a:spcBef>
              <a:spcAft>
                <a:spcPct val="0"/>
              </a:spcAft>
              <a:buClr>
                <a:srgbClr val="8064A2"/>
              </a:buClr>
              <a:buFont typeface="Wingdings" pitchFamily="2" charset="2"/>
              <a:buChar char="§"/>
              <a:defRPr sz="1400" kern="1200">
                <a:solidFill>
                  <a:schemeClr val="tx2"/>
                </a:solidFill>
                <a:latin typeface="+mn-lt"/>
                <a:ea typeface="+mn-ea"/>
                <a:cs typeface="+mn-cs"/>
              </a:defRPr>
            </a:lvl4pPr>
            <a:lvl5pPr marL="1279525" indent="-182563" algn="l" rtl="0" eaLnBrk="0" fontAlgn="base" hangingPunct="0">
              <a:spcBef>
                <a:spcPct val="20000"/>
              </a:spcBef>
              <a:spcAft>
                <a:spcPct val="0"/>
              </a:spcAft>
              <a:buClr>
                <a:srgbClr val="F79646"/>
              </a:buClr>
              <a:buFont typeface="Wingdings" pitchFamily="2" charset="2"/>
              <a:buChar char="§"/>
              <a:defRPr sz="1300" kern="1200" spc="10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4450" indent="0">
              <a:buNone/>
            </a:pPr>
            <a:r>
              <a:rPr lang="sk-SK" b="1" dirty="0" err="1" smtClean="0"/>
              <a:t>Payload</a:t>
            </a:r>
            <a:r>
              <a:rPr lang="sk-SK" b="1" dirty="0" smtClean="0"/>
              <a:t> GCS</a:t>
            </a:r>
          </a:p>
          <a:p>
            <a:r>
              <a:rPr lang="sk-SK" sz="1600" dirty="0" smtClean="0"/>
              <a:t>LUMO </a:t>
            </a:r>
            <a:r>
              <a:rPr lang="sk-SK" sz="1600" dirty="0" err="1" smtClean="0"/>
              <a:t>Recorder</a:t>
            </a:r>
            <a:endParaRPr lang="sk-SK" sz="1600" dirty="0" smtClean="0"/>
          </a:p>
          <a:p>
            <a:r>
              <a:rPr lang="sk-SK" sz="1600" dirty="0" smtClean="0"/>
              <a:t>LUMO </a:t>
            </a:r>
            <a:r>
              <a:rPr lang="sk-SK" sz="1600" dirty="0" err="1" smtClean="0"/>
              <a:t>Ground</a:t>
            </a:r>
            <a:r>
              <a:rPr lang="sk-SK" sz="1600" dirty="0" smtClean="0"/>
              <a:t> </a:t>
            </a:r>
            <a:r>
              <a:rPr lang="sk-SK" sz="1600" dirty="0" err="1" smtClean="0"/>
              <a:t>Station</a:t>
            </a:r>
            <a:endParaRPr lang="sk-SK" sz="1600" dirty="0" smtClean="0"/>
          </a:p>
        </p:txBody>
      </p:sp>
    </p:spTree>
    <p:extLst>
      <p:ext uri="{BB962C8B-B14F-4D97-AF65-F5344CB8AC3E}">
        <p14:creationId xmlns:p14="http://schemas.microsoft.com/office/powerpoint/2010/main" val="3947288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obsahu 1"/>
          <p:cNvSpPr>
            <a:spLocks noGrp="1"/>
          </p:cNvSpPr>
          <p:nvPr>
            <p:ph idx="1"/>
          </p:nvPr>
        </p:nvSpPr>
        <p:spPr>
          <a:xfrm>
            <a:off x="251520" y="1686396"/>
            <a:ext cx="4098339" cy="4406900"/>
          </a:xfrm>
        </p:spPr>
        <p:txBody>
          <a:bodyPr/>
          <a:lstStyle/>
          <a:p>
            <a:r>
              <a:rPr lang="sk-SK" dirty="0" err="1"/>
              <a:t>Meadows</a:t>
            </a:r>
            <a:r>
              <a:rPr lang="sk-SK" dirty="0"/>
              <a:t> </a:t>
            </a:r>
            <a:r>
              <a:rPr lang="sk-SK" dirty="0" err="1"/>
              <a:t>near</a:t>
            </a:r>
            <a:r>
              <a:rPr lang="sk-SK" dirty="0"/>
              <a:t> </a:t>
            </a:r>
            <a:r>
              <a:rPr lang="sk-SK" dirty="0" err="1" smtClean="0"/>
              <a:t>Rothenburg</a:t>
            </a:r>
            <a:endParaRPr lang="sk-SK" dirty="0" smtClean="0"/>
          </a:p>
          <a:p>
            <a:r>
              <a:rPr lang="sk-SK" dirty="0" smtClean="0"/>
              <a:t>3 </a:t>
            </a:r>
            <a:r>
              <a:rPr lang="sk-SK" dirty="0" err="1" smtClean="0"/>
              <a:t>individual</a:t>
            </a:r>
            <a:r>
              <a:rPr lang="sk-SK" dirty="0" smtClean="0"/>
              <a:t> </a:t>
            </a:r>
            <a:r>
              <a:rPr lang="sk-SK" dirty="0" err="1" smtClean="0"/>
              <a:t>trips</a:t>
            </a:r>
            <a:r>
              <a:rPr lang="sk-SK" dirty="0" smtClean="0"/>
              <a:t> </a:t>
            </a:r>
            <a:r>
              <a:rPr lang="sk-SK" dirty="0" err="1" smtClean="0"/>
              <a:t>for</a:t>
            </a:r>
            <a:r>
              <a:rPr lang="sk-SK" dirty="0" smtClean="0"/>
              <a:t> </a:t>
            </a:r>
            <a:r>
              <a:rPr lang="sk-SK" dirty="0" err="1" smtClean="0"/>
              <a:t>boresight</a:t>
            </a:r>
            <a:r>
              <a:rPr lang="sk-SK" dirty="0" smtClean="0"/>
              <a:t> </a:t>
            </a:r>
            <a:r>
              <a:rPr lang="sk-SK" dirty="0" err="1" smtClean="0"/>
              <a:t>calibration</a:t>
            </a:r>
            <a:endParaRPr lang="sk-SK" dirty="0" smtClean="0"/>
          </a:p>
          <a:p>
            <a:endParaRPr lang="sk-SK" dirty="0" smtClean="0"/>
          </a:p>
        </p:txBody>
      </p:sp>
      <p:sp>
        <p:nvSpPr>
          <p:cNvPr id="3" name="Nadpis 2"/>
          <p:cNvSpPr>
            <a:spLocks noGrp="1"/>
          </p:cNvSpPr>
          <p:nvPr>
            <p:ph type="title"/>
          </p:nvPr>
        </p:nvSpPr>
        <p:spPr/>
        <p:txBody>
          <a:bodyPr/>
          <a:lstStyle/>
          <a:p>
            <a:pPr algn="l"/>
            <a:r>
              <a:rPr lang="sk-SK" dirty="0" err="1" smtClean="0"/>
              <a:t>Hyperspectral</a:t>
            </a:r>
            <a:r>
              <a:rPr lang="sk-SK" dirty="0" smtClean="0"/>
              <a:t> </a:t>
            </a:r>
            <a:r>
              <a:rPr lang="sk-SK" dirty="0" err="1" smtClean="0"/>
              <a:t>mission</a:t>
            </a:r>
            <a:r>
              <a:rPr lang="sk-SK" dirty="0" smtClean="0"/>
              <a:t>: PLAN</a:t>
            </a:r>
            <a:endParaRPr lang="sk-SK" dirty="0"/>
          </a:p>
        </p:txBody>
      </p:sp>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55976" y="1916832"/>
            <a:ext cx="4248472" cy="459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Rovná spojovacia šípka 6"/>
          <p:cNvCxnSpPr/>
          <p:nvPr/>
        </p:nvCxnSpPr>
        <p:spPr>
          <a:xfrm>
            <a:off x="7397029" y="2069961"/>
            <a:ext cx="1104502"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BlokTextu 7"/>
          <p:cNvSpPr txBox="1"/>
          <p:nvPr/>
        </p:nvSpPr>
        <p:spPr>
          <a:xfrm>
            <a:off x="7596336" y="2069961"/>
            <a:ext cx="631904" cy="307777"/>
          </a:xfrm>
          <a:prstGeom prst="rect">
            <a:avLst/>
          </a:prstGeom>
          <a:noFill/>
          <a:ln>
            <a:noFill/>
          </a:ln>
        </p:spPr>
        <p:txBody>
          <a:bodyPr wrap="none" rtlCol="0">
            <a:spAutoFit/>
          </a:bodyPr>
          <a:lstStyle/>
          <a:p>
            <a:r>
              <a:rPr lang="sk-SK" sz="1400" dirty="0" smtClean="0">
                <a:solidFill>
                  <a:schemeClr val="bg1"/>
                </a:solidFill>
                <a:latin typeface="+mj-lt"/>
              </a:rPr>
              <a:t>100 m</a:t>
            </a:r>
            <a:endParaRPr lang="sk-SK" sz="1400" dirty="0">
              <a:solidFill>
                <a:schemeClr val="bg1"/>
              </a:solidFill>
              <a:latin typeface="+mj-lt"/>
            </a:endParaRPr>
          </a:p>
        </p:txBody>
      </p:sp>
      <p:sp>
        <p:nvSpPr>
          <p:cNvPr id="79" name="Voľný tvar 78"/>
          <p:cNvSpPr/>
          <p:nvPr/>
        </p:nvSpPr>
        <p:spPr>
          <a:xfrm>
            <a:off x="5517573" y="2088573"/>
            <a:ext cx="2281871" cy="2712225"/>
          </a:xfrm>
          <a:custGeom>
            <a:avLst/>
            <a:gdLst>
              <a:gd name="connsiteX0" fmla="*/ 197427 w 2281871"/>
              <a:gd name="connsiteY0" fmla="*/ 831272 h 2712225"/>
              <a:gd name="connsiteX1" fmla="*/ 197427 w 2281871"/>
              <a:gd name="connsiteY1" fmla="*/ 831272 h 2712225"/>
              <a:gd name="connsiteX2" fmla="*/ 187036 w 2281871"/>
              <a:gd name="connsiteY2" fmla="*/ 737754 h 2712225"/>
              <a:gd name="connsiteX3" fmla="*/ 176645 w 2281871"/>
              <a:gd name="connsiteY3" fmla="*/ 706582 h 2712225"/>
              <a:gd name="connsiteX4" fmla="*/ 114300 w 2281871"/>
              <a:gd name="connsiteY4" fmla="*/ 675409 h 2712225"/>
              <a:gd name="connsiteX5" fmla="*/ 83127 w 2281871"/>
              <a:gd name="connsiteY5" fmla="*/ 654627 h 2712225"/>
              <a:gd name="connsiteX6" fmla="*/ 72736 w 2281871"/>
              <a:gd name="connsiteY6" fmla="*/ 623454 h 2712225"/>
              <a:gd name="connsiteX7" fmla="*/ 20782 w 2281871"/>
              <a:gd name="connsiteY7" fmla="*/ 571500 h 2712225"/>
              <a:gd name="connsiteX8" fmla="*/ 0 w 2281871"/>
              <a:gd name="connsiteY8" fmla="*/ 509154 h 2712225"/>
              <a:gd name="connsiteX9" fmla="*/ 20782 w 2281871"/>
              <a:gd name="connsiteY9" fmla="*/ 135082 h 2712225"/>
              <a:gd name="connsiteX10" fmla="*/ 41563 w 2281871"/>
              <a:gd name="connsiteY10" fmla="*/ 72736 h 2712225"/>
              <a:gd name="connsiteX11" fmla="*/ 51954 w 2281871"/>
              <a:gd name="connsiteY11" fmla="*/ 41563 h 2712225"/>
              <a:gd name="connsiteX12" fmla="*/ 62345 w 2281871"/>
              <a:gd name="connsiteY12" fmla="*/ 10391 h 2712225"/>
              <a:gd name="connsiteX13" fmla="*/ 93518 w 2281871"/>
              <a:gd name="connsiteY13" fmla="*/ 0 h 2712225"/>
              <a:gd name="connsiteX14" fmla="*/ 176645 w 2281871"/>
              <a:gd name="connsiteY14" fmla="*/ 10391 h 2712225"/>
              <a:gd name="connsiteX15" fmla="*/ 270163 w 2281871"/>
              <a:gd name="connsiteY15" fmla="*/ 51954 h 2712225"/>
              <a:gd name="connsiteX16" fmla="*/ 436418 w 2281871"/>
              <a:gd name="connsiteY16" fmla="*/ 62345 h 2712225"/>
              <a:gd name="connsiteX17" fmla="*/ 477982 w 2281871"/>
              <a:gd name="connsiteY17" fmla="*/ 124691 h 2712225"/>
              <a:gd name="connsiteX18" fmla="*/ 498763 w 2281871"/>
              <a:gd name="connsiteY18" fmla="*/ 155863 h 2712225"/>
              <a:gd name="connsiteX19" fmla="*/ 529936 w 2281871"/>
              <a:gd name="connsiteY19" fmla="*/ 176645 h 2712225"/>
              <a:gd name="connsiteX20" fmla="*/ 540327 w 2281871"/>
              <a:gd name="connsiteY20" fmla="*/ 207818 h 2712225"/>
              <a:gd name="connsiteX21" fmla="*/ 602672 w 2281871"/>
              <a:gd name="connsiteY21" fmla="*/ 249382 h 2712225"/>
              <a:gd name="connsiteX22" fmla="*/ 623454 w 2281871"/>
              <a:gd name="connsiteY22" fmla="*/ 280554 h 2712225"/>
              <a:gd name="connsiteX23" fmla="*/ 685800 w 2281871"/>
              <a:gd name="connsiteY23" fmla="*/ 322118 h 2712225"/>
              <a:gd name="connsiteX24" fmla="*/ 727363 w 2281871"/>
              <a:gd name="connsiteY24" fmla="*/ 384463 h 2712225"/>
              <a:gd name="connsiteX25" fmla="*/ 748145 w 2281871"/>
              <a:gd name="connsiteY25" fmla="*/ 415636 h 2712225"/>
              <a:gd name="connsiteX26" fmla="*/ 779318 w 2281871"/>
              <a:gd name="connsiteY26" fmla="*/ 436418 h 2712225"/>
              <a:gd name="connsiteX27" fmla="*/ 800100 w 2281871"/>
              <a:gd name="connsiteY27" fmla="*/ 467591 h 2712225"/>
              <a:gd name="connsiteX28" fmla="*/ 831272 w 2281871"/>
              <a:gd name="connsiteY28" fmla="*/ 488372 h 2712225"/>
              <a:gd name="connsiteX29" fmla="*/ 841663 w 2281871"/>
              <a:gd name="connsiteY29" fmla="*/ 519545 h 2712225"/>
              <a:gd name="connsiteX30" fmla="*/ 862445 w 2281871"/>
              <a:gd name="connsiteY30" fmla="*/ 550718 h 2712225"/>
              <a:gd name="connsiteX31" fmla="*/ 924791 w 2281871"/>
              <a:gd name="connsiteY31" fmla="*/ 602672 h 2712225"/>
              <a:gd name="connsiteX32" fmla="*/ 966354 w 2281871"/>
              <a:gd name="connsiteY32" fmla="*/ 623454 h 2712225"/>
              <a:gd name="connsiteX33" fmla="*/ 1028700 w 2281871"/>
              <a:gd name="connsiteY33" fmla="*/ 644236 h 2712225"/>
              <a:gd name="connsiteX34" fmla="*/ 1049482 w 2281871"/>
              <a:gd name="connsiteY34" fmla="*/ 675409 h 2712225"/>
              <a:gd name="connsiteX35" fmla="*/ 1059872 w 2281871"/>
              <a:gd name="connsiteY35" fmla="*/ 727363 h 2712225"/>
              <a:gd name="connsiteX36" fmla="*/ 1070263 w 2281871"/>
              <a:gd name="connsiteY36" fmla="*/ 758536 h 2712225"/>
              <a:gd name="connsiteX37" fmla="*/ 1080654 w 2281871"/>
              <a:gd name="connsiteY37" fmla="*/ 800100 h 2712225"/>
              <a:gd name="connsiteX38" fmla="*/ 1132609 w 2281871"/>
              <a:gd name="connsiteY38" fmla="*/ 852054 h 2712225"/>
              <a:gd name="connsiteX39" fmla="*/ 1226127 w 2281871"/>
              <a:gd name="connsiteY39" fmla="*/ 862445 h 2712225"/>
              <a:gd name="connsiteX40" fmla="*/ 1257300 w 2281871"/>
              <a:gd name="connsiteY40" fmla="*/ 872836 h 2712225"/>
              <a:gd name="connsiteX41" fmla="*/ 1278082 w 2281871"/>
              <a:gd name="connsiteY41" fmla="*/ 935182 h 2712225"/>
              <a:gd name="connsiteX42" fmla="*/ 1298863 w 2281871"/>
              <a:gd name="connsiteY42" fmla="*/ 966354 h 2712225"/>
              <a:gd name="connsiteX43" fmla="*/ 1330036 w 2281871"/>
              <a:gd name="connsiteY43" fmla="*/ 997527 h 2712225"/>
              <a:gd name="connsiteX44" fmla="*/ 1350818 w 2281871"/>
              <a:gd name="connsiteY44" fmla="*/ 1028700 h 2712225"/>
              <a:gd name="connsiteX45" fmla="*/ 1402772 w 2281871"/>
              <a:gd name="connsiteY45" fmla="*/ 1091045 h 2712225"/>
              <a:gd name="connsiteX46" fmla="*/ 1413163 w 2281871"/>
              <a:gd name="connsiteY46" fmla="*/ 1122218 h 2712225"/>
              <a:gd name="connsiteX47" fmla="*/ 1454727 w 2281871"/>
              <a:gd name="connsiteY47" fmla="*/ 1215736 h 2712225"/>
              <a:gd name="connsiteX48" fmla="*/ 1465118 w 2281871"/>
              <a:gd name="connsiteY48" fmla="*/ 1246909 h 2712225"/>
              <a:gd name="connsiteX49" fmla="*/ 1496291 w 2281871"/>
              <a:gd name="connsiteY49" fmla="*/ 1278082 h 2712225"/>
              <a:gd name="connsiteX50" fmla="*/ 1517072 w 2281871"/>
              <a:gd name="connsiteY50" fmla="*/ 1309254 h 2712225"/>
              <a:gd name="connsiteX51" fmla="*/ 1548245 w 2281871"/>
              <a:gd name="connsiteY51" fmla="*/ 1330036 h 2712225"/>
              <a:gd name="connsiteX52" fmla="*/ 1589809 w 2281871"/>
              <a:gd name="connsiteY52" fmla="*/ 1392382 h 2712225"/>
              <a:gd name="connsiteX53" fmla="*/ 1610591 w 2281871"/>
              <a:gd name="connsiteY53" fmla="*/ 1423554 h 2712225"/>
              <a:gd name="connsiteX54" fmla="*/ 1641763 w 2281871"/>
              <a:gd name="connsiteY54" fmla="*/ 1444336 h 2712225"/>
              <a:gd name="connsiteX55" fmla="*/ 1683327 w 2281871"/>
              <a:gd name="connsiteY55" fmla="*/ 1506682 h 2712225"/>
              <a:gd name="connsiteX56" fmla="*/ 1693718 w 2281871"/>
              <a:gd name="connsiteY56" fmla="*/ 1537854 h 2712225"/>
              <a:gd name="connsiteX57" fmla="*/ 1766454 w 2281871"/>
              <a:gd name="connsiteY57" fmla="*/ 1631372 h 2712225"/>
              <a:gd name="connsiteX58" fmla="*/ 1808018 w 2281871"/>
              <a:gd name="connsiteY58" fmla="*/ 1704109 h 2712225"/>
              <a:gd name="connsiteX59" fmla="*/ 1849582 w 2281871"/>
              <a:gd name="connsiteY59" fmla="*/ 1766454 h 2712225"/>
              <a:gd name="connsiteX60" fmla="*/ 1901536 w 2281871"/>
              <a:gd name="connsiteY60" fmla="*/ 1859972 h 2712225"/>
              <a:gd name="connsiteX61" fmla="*/ 1922318 w 2281871"/>
              <a:gd name="connsiteY61" fmla="*/ 1891145 h 2712225"/>
              <a:gd name="connsiteX62" fmla="*/ 1943100 w 2281871"/>
              <a:gd name="connsiteY62" fmla="*/ 1922318 h 2712225"/>
              <a:gd name="connsiteX63" fmla="*/ 1974272 w 2281871"/>
              <a:gd name="connsiteY63" fmla="*/ 1943100 h 2712225"/>
              <a:gd name="connsiteX64" fmla="*/ 1995054 w 2281871"/>
              <a:gd name="connsiteY64" fmla="*/ 1974272 h 2712225"/>
              <a:gd name="connsiteX65" fmla="*/ 2057400 w 2281871"/>
              <a:gd name="connsiteY65" fmla="*/ 2036618 h 2712225"/>
              <a:gd name="connsiteX66" fmla="*/ 2130136 w 2281871"/>
              <a:gd name="connsiteY66" fmla="*/ 2140527 h 2712225"/>
              <a:gd name="connsiteX67" fmla="*/ 2161309 w 2281871"/>
              <a:gd name="connsiteY67" fmla="*/ 2161309 h 2712225"/>
              <a:gd name="connsiteX68" fmla="*/ 2192482 w 2281871"/>
              <a:gd name="connsiteY68" fmla="*/ 2192482 h 2712225"/>
              <a:gd name="connsiteX69" fmla="*/ 2254827 w 2281871"/>
              <a:gd name="connsiteY69" fmla="*/ 2244436 h 2712225"/>
              <a:gd name="connsiteX70" fmla="*/ 2254827 w 2281871"/>
              <a:gd name="connsiteY70" fmla="*/ 2576945 h 2712225"/>
              <a:gd name="connsiteX71" fmla="*/ 2223654 w 2281871"/>
              <a:gd name="connsiteY71" fmla="*/ 2597727 h 2712225"/>
              <a:gd name="connsiteX72" fmla="*/ 2192482 w 2281871"/>
              <a:gd name="connsiteY72" fmla="*/ 2608118 h 2712225"/>
              <a:gd name="connsiteX73" fmla="*/ 2161309 w 2281871"/>
              <a:gd name="connsiteY73" fmla="*/ 2628900 h 2712225"/>
              <a:gd name="connsiteX74" fmla="*/ 2036618 w 2281871"/>
              <a:gd name="connsiteY74" fmla="*/ 2660072 h 2712225"/>
              <a:gd name="connsiteX75" fmla="*/ 1963882 w 2281871"/>
              <a:gd name="connsiteY75" fmla="*/ 2670463 h 2712225"/>
              <a:gd name="connsiteX76" fmla="*/ 1745672 w 2281871"/>
              <a:gd name="connsiteY76" fmla="*/ 2691245 h 2712225"/>
              <a:gd name="connsiteX77" fmla="*/ 1714500 w 2281871"/>
              <a:gd name="connsiteY77" fmla="*/ 2701636 h 2712225"/>
              <a:gd name="connsiteX78" fmla="*/ 1246909 w 2281871"/>
              <a:gd name="connsiteY78" fmla="*/ 2701636 h 2712225"/>
              <a:gd name="connsiteX79" fmla="*/ 1226127 w 2281871"/>
              <a:gd name="connsiteY79" fmla="*/ 2670463 h 2712225"/>
              <a:gd name="connsiteX80" fmla="*/ 1194954 w 2281871"/>
              <a:gd name="connsiteY80" fmla="*/ 2660072 h 2712225"/>
              <a:gd name="connsiteX81" fmla="*/ 1174172 w 2281871"/>
              <a:gd name="connsiteY81" fmla="*/ 2597727 h 2712225"/>
              <a:gd name="connsiteX82" fmla="*/ 1153391 w 2281871"/>
              <a:gd name="connsiteY82" fmla="*/ 2535382 h 2712225"/>
              <a:gd name="connsiteX83" fmla="*/ 1143000 w 2281871"/>
              <a:gd name="connsiteY83" fmla="*/ 2504209 h 2712225"/>
              <a:gd name="connsiteX84" fmla="*/ 1132609 w 2281871"/>
              <a:gd name="connsiteY84" fmla="*/ 2452254 h 2712225"/>
              <a:gd name="connsiteX85" fmla="*/ 1070263 w 2281871"/>
              <a:gd name="connsiteY85" fmla="*/ 2421082 h 2712225"/>
              <a:gd name="connsiteX86" fmla="*/ 1049482 w 2281871"/>
              <a:gd name="connsiteY86" fmla="*/ 2389909 h 2712225"/>
              <a:gd name="connsiteX87" fmla="*/ 1028700 w 2281871"/>
              <a:gd name="connsiteY87" fmla="*/ 2275609 h 2712225"/>
              <a:gd name="connsiteX88" fmla="*/ 997527 w 2281871"/>
              <a:gd name="connsiteY88" fmla="*/ 2254827 h 2712225"/>
              <a:gd name="connsiteX89" fmla="*/ 976745 w 2281871"/>
              <a:gd name="connsiteY89" fmla="*/ 2223654 h 2712225"/>
              <a:gd name="connsiteX90" fmla="*/ 924791 w 2281871"/>
              <a:gd name="connsiteY90" fmla="*/ 2130136 h 2712225"/>
              <a:gd name="connsiteX91" fmla="*/ 893618 w 2281871"/>
              <a:gd name="connsiteY91" fmla="*/ 2109354 h 2712225"/>
              <a:gd name="connsiteX92" fmla="*/ 831272 w 2281871"/>
              <a:gd name="connsiteY92" fmla="*/ 2015836 h 2712225"/>
              <a:gd name="connsiteX93" fmla="*/ 810491 w 2281871"/>
              <a:gd name="connsiteY93" fmla="*/ 1984663 h 2712225"/>
              <a:gd name="connsiteX94" fmla="*/ 779318 w 2281871"/>
              <a:gd name="connsiteY94" fmla="*/ 1953491 h 2712225"/>
              <a:gd name="connsiteX95" fmla="*/ 768927 w 2281871"/>
              <a:gd name="connsiteY95" fmla="*/ 1922318 h 2712225"/>
              <a:gd name="connsiteX96" fmla="*/ 748145 w 2281871"/>
              <a:gd name="connsiteY96" fmla="*/ 1891145 h 2712225"/>
              <a:gd name="connsiteX97" fmla="*/ 685800 w 2281871"/>
              <a:gd name="connsiteY97" fmla="*/ 1818409 h 2712225"/>
              <a:gd name="connsiteX98" fmla="*/ 665018 w 2281871"/>
              <a:gd name="connsiteY98" fmla="*/ 1756063 h 2712225"/>
              <a:gd name="connsiteX99" fmla="*/ 654627 w 2281871"/>
              <a:gd name="connsiteY99" fmla="*/ 1724891 h 2712225"/>
              <a:gd name="connsiteX100" fmla="*/ 623454 w 2281871"/>
              <a:gd name="connsiteY100" fmla="*/ 1693718 h 2712225"/>
              <a:gd name="connsiteX101" fmla="*/ 571500 w 2281871"/>
              <a:gd name="connsiteY101" fmla="*/ 1600200 h 2712225"/>
              <a:gd name="connsiteX102" fmla="*/ 509154 w 2281871"/>
              <a:gd name="connsiteY102" fmla="*/ 1506682 h 2712225"/>
              <a:gd name="connsiteX103" fmla="*/ 488372 w 2281871"/>
              <a:gd name="connsiteY103" fmla="*/ 1475509 h 2712225"/>
              <a:gd name="connsiteX104" fmla="*/ 446809 w 2281871"/>
              <a:gd name="connsiteY104" fmla="*/ 1371600 h 2712225"/>
              <a:gd name="connsiteX105" fmla="*/ 415636 w 2281871"/>
              <a:gd name="connsiteY105" fmla="*/ 1350818 h 2712225"/>
              <a:gd name="connsiteX106" fmla="*/ 384463 w 2281871"/>
              <a:gd name="connsiteY106" fmla="*/ 1288472 h 2712225"/>
              <a:gd name="connsiteX107" fmla="*/ 363682 w 2281871"/>
              <a:gd name="connsiteY107" fmla="*/ 1226127 h 2712225"/>
              <a:gd name="connsiteX108" fmla="*/ 353291 w 2281871"/>
              <a:gd name="connsiteY108" fmla="*/ 1194954 h 2712225"/>
              <a:gd name="connsiteX109" fmla="*/ 301336 w 2281871"/>
              <a:gd name="connsiteY109" fmla="*/ 1122218 h 2712225"/>
              <a:gd name="connsiteX110" fmla="*/ 270163 w 2281871"/>
              <a:gd name="connsiteY110" fmla="*/ 1018309 h 2712225"/>
              <a:gd name="connsiteX111" fmla="*/ 249382 w 2281871"/>
              <a:gd name="connsiteY111" fmla="*/ 945572 h 2712225"/>
              <a:gd name="connsiteX112" fmla="*/ 228600 w 2281871"/>
              <a:gd name="connsiteY112" fmla="*/ 862445 h 2712225"/>
              <a:gd name="connsiteX113" fmla="*/ 207818 w 2281871"/>
              <a:gd name="connsiteY113" fmla="*/ 831272 h 2712225"/>
              <a:gd name="connsiteX114" fmla="*/ 197427 w 2281871"/>
              <a:gd name="connsiteY114" fmla="*/ 758536 h 2712225"/>
              <a:gd name="connsiteX115" fmla="*/ 155863 w 2281871"/>
              <a:gd name="connsiteY115" fmla="*/ 696191 h 2712225"/>
              <a:gd name="connsiteX116" fmla="*/ 135082 w 2281871"/>
              <a:gd name="connsiteY116" fmla="*/ 665018 h 2712225"/>
              <a:gd name="connsiteX117" fmla="*/ 103909 w 2281871"/>
              <a:gd name="connsiteY117" fmla="*/ 623454 h 2712225"/>
              <a:gd name="connsiteX118" fmla="*/ 155863 w 2281871"/>
              <a:gd name="connsiteY118" fmla="*/ 571500 h 271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281871" h="2712225">
                <a:moveTo>
                  <a:pt x="197427" y="831272"/>
                </a:moveTo>
                <a:lnTo>
                  <a:pt x="197427" y="831272"/>
                </a:lnTo>
                <a:cubicBezTo>
                  <a:pt x="193963" y="800099"/>
                  <a:pt x="192192" y="768692"/>
                  <a:pt x="187036" y="737754"/>
                </a:cubicBezTo>
                <a:cubicBezTo>
                  <a:pt x="185235" y="726950"/>
                  <a:pt x="183487" y="715135"/>
                  <a:pt x="176645" y="706582"/>
                </a:cubicBezTo>
                <a:cubicBezTo>
                  <a:pt x="156792" y="681766"/>
                  <a:pt x="139399" y="687959"/>
                  <a:pt x="114300" y="675409"/>
                </a:cubicBezTo>
                <a:cubicBezTo>
                  <a:pt x="103130" y="669824"/>
                  <a:pt x="93518" y="661554"/>
                  <a:pt x="83127" y="654627"/>
                </a:cubicBezTo>
                <a:cubicBezTo>
                  <a:pt x="79663" y="644236"/>
                  <a:pt x="79578" y="632007"/>
                  <a:pt x="72736" y="623454"/>
                </a:cubicBezTo>
                <a:cubicBezTo>
                  <a:pt x="27709" y="567170"/>
                  <a:pt x="51953" y="641636"/>
                  <a:pt x="20782" y="571500"/>
                </a:cubicBezTo>
                <a:cubicBezTo>
                  <a:pt x="11885" y="551482"/>
                  <a:pt x="0" y="509154"/>
                  <a:pt x="0" y="509154"/>
                </a:cubicBezTo>
                <a:cubicBezTo>
                  <a:pt x="309" y="500814"/>
                  <a:pt x="3825" y="219871"/>
                  <a:pt x="20782" y="135082"/>
                </a:cubicBezTo>
                <a:cubicBezTo>
                  <a:pt x="25078" y="113601"/>
                  <a:pt x="34636" y="93518"/>
                  <a:pt x="41563" y="72736"/>
                </a:cubicBezTo>
                <a:lnTo>
                  <a:pt x="51954" y="41563"/>
                </a:lnTo>
                <a:cubicBezTo>
                  <a:pt x="55418" y="31172"/>
                  <a:pt x="51954" y="13855"/>
                  <a:pt x="62345" y="10391"/>
                </a:cubicBezTo>
                <a:lnTo>
                  <a:pt x="93518" y="0"/>
                </a:lnTo>
                <a:cubicBezTo>
                  <a:pt x="121227" y="3464"/>
                  <a:pt x="149704" y="3044"/>
                  <a:pt x="176645" y="10391"/>
                </a:cubicBezTo>
                <a:cubicBezTo>
                  <a:pt x="264119" y="34247"/>
                  <a:pt x="129184" y="43143"/>
                  <a:pt x="270163" y="51954"/>
                </a:cubicBezTo>
                <a:lnTo>
                  <a:pt x="436418" y="62345"/>
                </a:lnTo>
                <a:lnTo>
                  <a:pt x="477982" y="124691"/>
                </a:lnTo>
                <a:cubicBezTo>
                  <a:pt x="484909" y="135082"/>
                  <a:pt x="488372" y="148936"/>
                  <a:pt x="498763" y="155863"/>
                </a:cubicBezTo>
                <a:lnTo>
                  <a:pt x="529936" y="176645"/>
                </a:lnTo>
                <a:cubicBezTo>
                  <a:pt x="533400" y="187036"/>
                  <a:pt x="532582" y="200073"/>
                  <a:pt x="540327" y="207818"/>
                </a:cubicBezTo>
                <a:cubicBezTo>
                  <a:pt x="557988" y="225479"/>
                  <a:pt x="602672" y="249382"/>
                  <a:pt x="602672" y="249382"/>
                </a:cubicBezTo>
                <a:cubicBezTo>
                  <a:pt x="609599" y="259773"/>
                  <a:pt x="613702" y="272753"/>
                  <a:pt x="623454" y="280554"/>
                </a:cubicBezTo>
                <a:cubicBezTo>
                  <a:pt x="694846" y="337666"/>
                  <a:pt x="611626" y="226751"/>
                  <a:pt x="685800" y="322118"/>
                </a:cubicBezTo>
                <a:cubicBezTo>
                  <a:pt x="701134" y="341833"/>
                  <a:pt x="713509" y="363681"/>
                  <a:pt x="727363" y="384463"/>
                </a:cubicBezTo>
                <a:cubicBezTo>
                  <a:pt x="734290" y="394854"/>
                  <a:pt x="737754" y="408709"/>
                  <a:pt x="748145" y="415636"/>
                </a:cubicBezTo>
                <a:lnTo>
                  <a:pt x="779318" y="436418"/>
                </a:lnTo>
                <a:cubicBezTo>
                  <a:pt x="786245" y="446809"/>
                  <a:pt x="791269" y="458760"/>
                  <a:pt x="800100" y="467591"/>
                </a:cubicBezTo>
                <a:cubicBezTo>
                  <a:pt x="808930" y="476421"/>
                  <a:pt x="823471" y="478621"/>
                  <a:pt x="831272" y="488372"/>
                </a:cubicBezTo>
                <a:cubicBezTo>
                  <a:pt x="838114" y="496925"/>
                  <a:pt x="836765" y="509748"/>
                  <a:pt x="841663" y="519545"/>
                </a:cubicBezTo>
                <a:cubicBezTo>
                  <a:pt x="847248" y="530715"/>
                  <a:pt x="854450" y="541124"/>
                  <a:pt x="862445" y="550718"/>
                </a:cubicBezTo>
                <a:cubicBezTo>
                  <a:pt x="881985" y="574166"/>
                  <a:pt x="898781" y="587810"/>
                  <a:pt x="924791" y="602672"/>
                </a:cubicBezTo>
                <a:cubicBezTo>
                  <a:pt x="938240" y="610357"/>
                  <a:pt x="951972" y="617701"/>
                  <a:pt x="966354" y="623454"/>
                </a:cubicBezTo>
                <a:cubicBezTo>
                  <a:pt x="986693" y="631590"/>
                  <a:pt x="1028700" y="644236"/>
                  <a:pt x="1028700" y="644236"/>
                </a:cubicBezTo>
                <a:cubicBezTo>
                  <a:pt x="1035627" y="654627"/>
                  <a:pt x="1045097" y="663716"/>
                  <a:pt x="1049482" y="675409"/>
                </a:cubicBezTo>
                <a:cubicBezTo>
                  <a:pt x="1055683" y="691945"/>
                  <a:pt x="1055589" y="710229"/>
                  <a:pt x="1059872" y="727363"/>
                </a:cubicBezTo>
                <a:cubicBezTo>
                  <a:pt x="1062528" y="737989"/>
                  <a:pt x="1067254" y="748004"/>
                  <a:pt x="1070263" y="758536"/>
                </a:cubicBezTo>
                <a:cubicBezTo>
                  <a:pt x="1074186" y="772268"/>
                  <a:pt x="1075028" y="786974"/>
                  <a:pt x="1080654" y="800100"/>
                </a:cubicBezTo>
                <a:cubicBezTo>
                  <a:pt x="1088967" y="819496"/>
                  <a:pt x="1110443" y="846512"/>
                  <a:pt x="1132609" y="852054"/>
                </a:cubicBezTo>
                <a:cubicBezTo>
                  <a:pt x="1163037" y="859661"/>
                  <a:pt x="1194954" y="858981"/>
                  <a:pt x="1226127" y="862445"/>
                </a:cubicBezTo>
                <a:cubicBezTo>
                  <a:pt x="1236518" y="865909"/>
                  <a:pt x="1250934" y="863923"/>
                  <a:pt x="1257300" y="872836"/>
                </a:cubicBezTo>
                <a:cubicBezTo>
                  <a:pt x="1270033" y="890662"/>
                  <a:pt x="1265931" y="916955"/>
                  <a:pt x="1278082" y="935182"/>
                </a:cubicBezTo>
                <a:cubicBezTo>
                  <a:pt x="1285009" y="945573"/>
                  <a:pt x="1290868" y="956760"/>
                  <a:pt x="1298863" y="966354"/>
                </a:cubicBezTo>
                <a:cubicBezTo>
                  <a:pt x="1308271" y="977643"/>
                  <a:pt x="1320628" y="986238"/>
                  <a:pt x="1330036" y="997527"/>
                </a:cubicBezTo>
                <a:cubicBezTo>
                  <a:pt x="1338031" y="1007121"/>
                  <a:pt x="1342823" y="1019106"/>
                  <a:pt x="1350818" y="1028700"/>
                </a:cubicBezTo>
                <a:cubicBezTo>
                  <a:pt x="1379547" y="1063174"/>
                  <a:pt x="1383422" y="1052343"/>
                  <a:pt x="1402772" y="1091045"/>
                </a:cubicBezTo>
                <a:cubicBezTo>
                  <a:pt x="1407670" y="1100842"/>
                  <a:pt x="1408265" y="1112421"/>
                  <a:pt x="1413163" y="1122218"/>
                </a:cubicBezTo>
                <a:cubicBezTo>
                  <a:pt x="1462563" y="1221018"/>
                  <a:pt x="1401111" y="1054891"/>
                  <a:pt x="1454727" y="1215736"/>
                </a:cubicBezTo>
                <a:cubicBezTo>
                  <a:pt x="1458191" y="1226127"/>
                  <a:pt x="1457373" y="1239164"/>
                  <a:pt x="1465118" y="1246909"/>
                </a:cubicBezTo>
                <a:cubicBezTo>
                  <a:pt x="1475509" y="1257300"/>
                  <a:pt x="1486883" y="1266793"/>
                  <a:pt x="1496291" y="1278082"/>
                </a:cubicBezTo>
                <a:cubicBezTo>
                  <a:pt x="1504286" y="1287676"/>
                  <a:pt x="1508242" y="1300424"/>
                  <a:pt x="1517072" y="1309254"/>
                </a:cubicBezTo>
                <a:cubicBezTo>
                  <a:pt x="1525903" y="1318085"/>
                  <a:pt x="1537854" y="1323109"/>
                  <a:pt x="1548245" y="1330036"/>
                </a:cubicBezTo>
                <a:lnTo>
                  <a:pt x="1589809" y="1392382"/>
                </a:lnTo>
                <a:cubicBezTo>
                  <a:pt x="1596736" y="1402773"/>
                  <a:pt x="1600200" y="1416627"/>
                  <a:pt x="1610591" y="1423554"/>
                </a:cubicBezTo>
                <a:lnTo>
                  <a:pt x="1641763" y="1444336"/>
                </a:lnTo>
                <a:cubicBezTo>
                  <a:pt x="1655618" y="1465118"/>
                  <a:pt x="1675428" y="1482987"/>
                  <a:pt x="1683327" y="1506682"/>
                </a:cubicBezTo>
                <a:cubicBezTo>
                  <a:pt x="1686791" y="1517073"/>
                  <a:pt x="1688399" y="1528280"/>
                  <a:pt x="1693718" y="1537854"/>
                </a:cubicBezTo>
                <a:cubicBezTo>
                  <a:pt x="1724791" y="1593784"/>
                  <a:pt x="1728589" y="1593507"/>
                  <a:pt x="1766454" y="1631372"/>
                </a:cubicBezTo>
                <a:cubicBezTo>
                  <a:pt x="1783768" y="1683314"/>
                  <a:pt x="1767986" y="1646921"/>
                  <a:pt x="1808018" y="1704109"/>
                </a:cubicBezTo>
                <a:cubicBezTo>
                  <a:pt x="1822341" y="1724571"/>
                  <a:pt x="1849582" y="1766454"/>
                  <a:pt x="1849582" y="1766454"/>
                </a:cubicBezTo>
                <a:cubicBezTo>
                  <a:pt x="1867870" y="1821322"/>
                  <a:pt x="1853896" y="1788513"/>
                  <a:pt x="1901536" y="1859972"/>
                </a:cubicBezTo>
                <a:lnTo>
                  <a:pt x="1922318" y="1891145"/>
                </a:lnTo>
                <a:cubicBezTo>
                  <a:pt x="1929245" y="1901536"/>
                  <a:pt x="1932709" y="1915391"/>
                  <a:pt x="1943100" y="1922318"/>
                </a:cubicBezTo>
                <a:lnTo>
                  <a:pt x="1974272" y="1943100"/>
                </a:lnTo>
                <a:cubicBezTo>
                  <a:pt x="1981199" y="1953491"/>
                  <a:pt x="1986757" y="1964938"/>
                  <a:pt x="1995054" y="1974272"/>
                </a:cubicBezTo>
                <a:cubicBezTo>
                  <a:pt x="2014580" y="1996238"/>
                  <a:pt x="2041097" y="2012164"/>
                  <a:pt x="2057400" y="2036618"/>
                </a:cubicBezTo>
                <a:cubicBezTo>
                  <a:pt x="2064191" y="2046804"/>
                  <a:pt x="2114749" y="2125140"/>
                  <a:pt x="2130136" y="2140527"/>
                </a:cubicBezTo>
                <a:cubicBezTo>
                  <a:pt x="2138967" y="2149358"/>
                  <a:pt x="2151715" y="2153314"/>
                  <a:pt x="2161309" y="2161309"/>
                </a:cubicBezTo>
                <a:cubicBezTo>
                  <a:pt x="2172598" y="2170717"/>
                  <a:pt x="2181193" y="2183074"/>
                  <a:pt x="2192482" y="2192482"/>
                </a:cubicBezTo>
                <a:cubicBezTo>
                  <a:pt x="2279282" y="2264815"/>
                  <a:pt x="2163753" y="2153362"/>
                  <a:pt x="2254827" y="2244436"/>
                </a:cubicBezTo>
                <a:cubicBezTo>
                  <a:pt x="2294681" y="2363997"/>
                  <a:pt x="2286882" y="2328522"/>
                  <a:pt x="2254827" y="2576945"/>
                </a:cubicBezTo>
                <a:cubicBezTo>
                  <a:pt x="2253229" y="2589331"/>
                  <a:pt x="2234824" y="2592142"/>
                  <a:pt x="2223654" y="2597727"/>
                </a:cubicBezTo>
                <a:cubicBezTo>
                  <a:pt x="2213858" y="2602625"/>
                  <a:pt x="2202278" y="2603220"/>
                  <a:pt x="2192482" y="2608118"/>
                </a:cubicBezTo>
                <a:cubicBezTo>
                  <a:pt x="2181312" y="2613703"/>
                  <a:pt x="2172721" y="2623828"/>
                  <a:pt x="2161309" y="2628900"/>
                </a:cubicBezTo>
                <a:cubicBezTo>
                  <a:pt x="2114304" y="2649791"/>
                  <a:pt x="2086594" y="2652384"/>
                  <a:pt x="2036618" y="2660072"/>
                </a:cubicBezTo>
                <a:cubicBezTo>
                  <a:pt x="2012411" y="2663796"/>
                  <a:pt x="1988089" y="2666739"/>
                  <a:pt x="1963882" y="2670463"/>
                </a:cubicBezTo>
                <a:cubicBezTo>
                  <a:pt x="1833454" y="2690529"/>
                  <a:pt x="1963881" y="2676698"/>
                  <a:pt x="1745672" y="2691245"/>
                </a:cubicBezTo>
                <a:cubicBezTo>
                  <a:pt x="1735281" y="2694709"/>
                  <a:pt x="1725386" y="2700426"/>
                  <a:pt x="1714500" y="2701636"/>
                </a:cubicBezTo>
                <a:cubicBezTo>
                  <a:pt x="1534777" y="2721605"/>
                  <a:pt x="1451188" y="2708445"/>
                  <a:pt x="1246909" y="2701636"/>
                </a:cubicBezTo>
                <a:cubicBezTo>
                  <a:pt x="1239982" y="2691245"/>
                  <a:pt x="1235879" y="2678264"/>
                  <a:pt x="1226127" y="2670463"/>
                </a:cubicBezTo>
                <a:cubicBezTo>
                  <a:pt x="1217574" y="2663621"/>
                  <a:pt x="1201320" y="2668985"/>
                  <a:pt x="1194954" y="2660072"/>
                </a:cubicBezTo>
                <a:cubicBezTo>
                  <a:pt x="1182221" y="2642247"/>
                  <a:pt x="1181099" y="2618509"/>
                  <a:pt x="1174172" y="2597727"/>
                </a:cubicBezTo>
                <a:lnTo>
                  <a:pt x="1153391" y="2535382"/>
                </a:lnTo>
                <a:cubicBezTo>
                  <a:pt x="1149927" y="2524991"/>
                  <a:pt x="1145148" y="2514949"/>
                  <a:pt x="1143000" y="2504209"/>
                </a:cubicBezTo>
                <a:cubicBezTo>
                  <a:pt x="1139536" y="2486891"/>
                  <a:pt x="1141371" y="2467588"/>
                  <a:pt x="1132609" y="2452254"/>
                </a:cubicBezTo>
                <a:cubicBezTo>
                  <a:pt x="1123129" y="2435664"/>
                  <a:pt x="1086265" y="2426415"/>
                  <a:pt x="1070263" y="2421082"/>
                </a:cubicBezTo>
                <a:cubicBezTo>
                  <a:pt x="1063336" y="2410691"/>
                  <a:pt x="1053431" y="2401756"/>
                  <a:pt x="1049482" y="2389909"/>
                </a:cubicBezTo>
                <a:cubicBezTo>
                  <a:pt x="1049325" y="2389438"/>
                  <a:pt x="1032210" y="2281752"/>
                  <a:pt x="1028700" y="2275609"/>
                </a:cubicBezTo>
                <a:cubicBezTo>
                  <a:pt x="1022504" y="2264766"/>
                  <a:pt x="1007918" y="2261754"/>
                  <a:pt x="997527" y="2254827"/>
                </a:cubicBezTo>
                <a:cubicBezTo>
                  <a:pt x="990600" y="2244436"/>
                  <a:pt x="982330" y="2234824"/>
                  <a:pt x="976745" y="2223654"/>
                </a:cubicBezTo>
                <a:cubicBezTo>
                  <a:pt x="957796" y="2185757"/>
                  <a:pt x="973933" y="2162897"/>
                  <a:pt x="924791" y="2130136"/>
                </a:cubicBezTo>
                <a:lnTo>
                  <a:pt x="893618" y="2109354"/>
                </a:lnTo>
                <a:lnTo>
                  <a:pt x="831272" y="2015836"/>
                </a:lnTo>
                <a:cubicBezTo>
                  <a:pt x="824345" y="2005445"/>
                  <a:pt x="819322" y="1993493"/>
                  <a:pt x="810491" y="1984663"/>
                </a:cubicBezTo>
                <a:lnTo>
                  <a:pt x="779318" y="1953491"/>
                </a:lnTo>
                <a:cubicBezTo>
                  <a:pt x="775854" y="1943100"/>
                  <a:pt x="773825" y="1932115"/>
                  <a:pt x="768927" y="1922318"/>
                </a:cubicBezTo>
                <a:cubicBezTo>
                  <a:pt x="763342" y="1911148"/>
                  <a:pt x="755404" y="1901307"/>
                  <a:pt x="748145" y="1891145"/>
                </a:cubicBezTo>
                <a:cubicBezTo>
                  <a:pt x="714822" y="1844494"/>
                  <a:pt x="723560" y="1856170"/>
                  <a:pt x="685800" y="1818409"/>
                </a:cubicBezTo>
                <a:lnTo>
                  <a:pt x="665018" y="1756063"/>
                </a:lnTo>
                <a:cubicBezTo>
                  <a:pt x="661554" y="1745672"/>
                  <a:pt x="662372" y="1732636"/>
                  <a:pt x="654627" y="1724891"/>
                </a:cubicBezTo>
                <a:cubicBezTo>
                  <a:pt x="644236" y="1714500"/>
                  <a:pt x="632862" y="1705007"/>
                  <a:pt x="623454" y="1693718"/>
                </a:cubicBezTo>
                <a:cubicBezTo>
                  <a:pt x="598448" y="1663711"/>
                  <a:pt x="592138" y="1635579"/>
                  <a:pt x="571500" y="1600200"/>
                </a:cubicBezTo>
                <a:cubicBezTo>
                  <a:pt x="571487" y="1600177"/>
                  <a:pt x="519553" y="1522280"/>
                  <a:pt x="509154" y="1506682"/>
                </a:cubicBezTo>
                <a:lnTo>
                  <a:pt x="488372" y="1475509"/>
                </a:lnTo>
                <a:cubicBezTo>
                  <a:pt x="481911" y="1456124"/>
                  <a:pt x="463799" y="1391988"/>
                  <a:pt x="446809" y="1371600"/>
                </a:cubicBezTo>
                <a:cubicBezTo>
                  <a:pt x="438814" y="1362006"/>
                  <a:pt x="426027" y="1357745"/>
                  <a:pt x="415636" y="1350818"/>
                </a:cubicBezTo>
                <a:cubicBezTo>
                  <a:pt x="377738" y="1237125"/>
                  <a:pt x="438181" y="1409338"/>
                  <a:pt x="384463" y="1288472"/>
                </a:cubicBezTo>
                <a:cubicBezTo>
                  <a:pt x="375566" y="1268454"/>
                  <a:pt x="370609" y="1246909"/>
                  <a:pt x="363682" y="1226127"/>
                </a:cubicBezTo>
                <a:cubicBezTo>
                  <a:pt x="360218" y="1215736"/>
                  <a:pt x="359863" y="1203716"/>
                  <a:pt x="353291" y="1194954"/>
                </a:cubicBezTo>
                <a:cubicBezTo>
                  <a:pt x="349102" y="1189369"/>
                  <a:pt x="306862" y="1134652"/>
                  <a:pt x="301336" y="1122218"/>
                </a:cubicBezTo>
                <a:cubicBezTo>
                  <a:pt x="281582" y="1077772"/>
                  <a:pt x="282253" y="1060623"/>
                  <a:pt x="270163" y="1018309"/>
                </a:cubicBezTo>
                <a:cubicBezTo>
                  <a:pt x="252805" y="957555"/>
                  <a:pt x="265624" y="1018666"/>
                  <a:pt x="249382" y="945572"/>
                </a:cubicBezTo>
                <a:cubicBezTo>
                  <a:pt x="244640" y="924231"/>
                  <a:pt x="239740" y="884726"/>
                  <a:pt x="228600" y="862445"/>
                </a:cubicBezTo>
                <a:cubicBezTo>
                  <a:pt x="223015" y="851275"/>
                  <a:pt x="214745" y="841663"/>
                  <a:pt x="207818" y="831272"/>
                </a:cubicBezTo>
                <a:cubicBezTo>
                  <a:pt x="204354" y="807027"/>
                  <a:pt x="206219" y="781395"/>
                  <a:pt x="197427" y="758536"/>
                </a:cubicBezTo>
                <a:cubicBezTo>
                  <a:pt x="188461" y="735224"/>
                  <a:pt x="169717" y="716973"/>
                  <a:pt x="155863" y="696191"/>
                </a:cubicBezTo>
                <a:lnTo>
                  <a:pt x="135082" y="665018"/>
                </a:lnTo>
                <a:cubicBezTo>
                  <a:pt x="111585" y="629771"/>
                  <a:pt x="123130" y="642675"/>
                  <a:pt x="103909" y="623454"/>
                </a:cubicBezTo>
                <a:lnTo>
                  <a:pt x="155863" y="571500"/>
                </a:lnTo>
              </a:path>
            </a:pathLst>
          </a:cu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0" name="Voľný tvar 79"/>
          <p:cNvSpPr/>
          <p:nvPr/>
        </p:nvSpPr>
        <p:spPr>
          <a:xfrm>
            <a:off x="4992576" y="4384964"/>
            <a:ext cx="2707558" cy="1144526"/>
          </a:xfrm>
          <a:custGeom>
            <a:avLst/>
            <a:gdLst>
              <a:gd name="connsiteX0" fmla="*/ 192488 w 2707558"/>
              <a:gd name="connsiteY0" fmla="*/ 1039091 h 1144526"/>
              <a:gd name="connsiteX1" fmla="*/ 192488 w 2707558"/>
              <a:gd name="connsiteY1" fmla="*/ 1039091 h 1144526"/>
              <a:gd name="connsiteX2" fmla="*/ 286006 w 2707558"/>
              <a:gd name="connsiteY2" fmla="*/ 1132609 h 1144526"/>
              <a:gd name="connsiteX3" fmla="*/ 556169 w 2707558"/>
              <a:gd name="connsiteY3" fmla="*/ 1101436 h 1144526"/>
              <a:gd name="connsiteX4" fmla="*/ 587342 w 2707558"/>
              <a:gd name="connsiteY4" fmla="*/ 1091045 h 1144526"/>
              <a:gd name="connsiteX5" fmla="*/ 660079 w 2707558"/>
              <a:gd name="connsiteY5" fmla="*/ 1070263 h 1144526"/>
              <a:gd name="connsiteX6" fmla="*/ 712033 w 2707558"/>
              <a:gd name="connsiteY6" fmla="*/ 1080654 h 1144526"/>
              <a:gd name="connsiteX7" fmla="*/ 743206 w 2707558"/>
              <a:gd name="connsiteY7" fmla="*/ 1091045 h 1144526"/>
              <a:gd name="connsiteX8" fmla="*/ 847115 w 2707558"/>
              <a:gd name="connsiteY8" fmla="*/ 1080654 h 1144526"/>
              <a:gd name="connsiteX9" fmla="*/ 982197 w 2707558"/>
              <a:gd name="connsiteY9" fmla="*/ 1049481 h 1144526"/>
              <a:gd name="connsiteX10" fmla="*/ 1065324 w 2707558"/>
              <a:gd name="connsiteY10" fmla="*/ 1028700 h 1144526"/>
              <a:gd name="connsiteX11" fmla="*/ 1127669 w 2707558"/>
              <a:gd name="connsiteY11" fmla="*/ 1007918 h 1144526"/>
              <a:gd name="connsiteX12" fmla="*/ 1397833 w 2707558"/>
              <a:gd name="connsiteY12" fmla="*/ 1007918 h 1144526"/>
              <a:gd name="connsiteX13" fmla="*/ 1429006 w 2707558"/>
              <a:gd name="connsiteY13" fmla="*/ 987136 h 1144526"/>
              <a:gd name="connsiteX14" fmla="*/ 1460179 w 2707558"/>
              <a:gd name="connsiteY14" fmla="*/ 976745 h 1144526"/>
              <a:gd name="connsiteX15" fmla="*/ 1491351 w 2707558"/>
              <a:gd name="connsiteY15" fmla="*/ 955963 h 1144526"/>
              <a:gd name="connsiteX16" fmla="*/ 1564088 w 2707558"/>
              <a:gd name="connsiteY16" fmla="*/ 945572 h 1144526"/>
              <a:gd name="connsiteX17" fmla="*/ 1761515 w 2707558"/>
              <a:gd name="connsiteY17" fmla="*/ 935181 h 1144526"/>
              <a:gd name="connsiteX18" fmla="*/ 2000506 w 2707558"/>
              <a:gd name="connsiteY18" fmla="*/ 924791 h 1144526"/>
              <a:gd name="connsiteX19" fmla="*/ 2094024 w 2707558"/>
              <a:gd name="connsiteY19" fmla="*/ 914400 h 1144526"/>
              <a:gd name="connsiteX20" fmla="*/ 2156369 w 2707558"/>
              <a:gd name="connsiteY20" fmla="*/ 893618 h 1144526"/>
              <a:gd name="connsiteX21" fmla="*/ 2468097 w 2707558"/>
              <a:gd name="connsiteY21" fmla="*/ 904009 h 1144526"/>
              <a:gd name="connsiteX22" fmla="*/ 2530442 w 2707558"/>
              <a:gd name="connsiteY22" fmla="*/ 924791 h 1144526"/>
              <a:gd name="connsiteX23" fmla="*/ 2561615 w 2707558"/>
              <a:gd name="connsiteY23" fmla="*/ 935181 h 1144526"/>
              <a:gd name="connsiteX24" fmla="*/ 2675915 w 2707558"/>
              <a:gd name="connsiteY24" fmla="*/ 914400 h 1144526"/>
              <a:gd name="connsiteX25" fmla="*/ 2686306 w 2707558"/>
              <a:gd name="connsiteY25" fmla="*/ 883227 h 1144526"/>
              <a:gd name="connsiteX26" fmla="*/ 2644742 w 2707558"/>
              <a:gd name="connsiteY26" fmla="*/ 571500 h 1144526"/>
              <a:gd name="connsiteX27" fmla="*/ 2613569 w 2707558"/>
              <a:gd name="connsiteY27" fmla="*/ 561109 h 1144526"/>
              <a:gd name="connsiteX28" fmla="*/ 2572006 w 2707558"/>
              <a:gd name="connsiteY28" fmla="*/ 498763 h 1144526"/>
              <a:gd name="connsiteX29" fmla="*/ 2561615 w 2707558"/>
              <a:gd name="connsiteY29" fmla="*/ 467591 h 1144526"/>
              <a:gd name="connsiteX30" fmla="*/ 2530442 w 2707558"/>
              <a:gd name="connsiteY30" fmla="*/ 446809 h 1144526"/>
              <a:gd name="connsiteX31" fmla="*/ 2488879 w 2707558"/>
              <a:gd name="connsiteY31" fmla="*/ 384463 h 1144526"/>
              <a:gd name="connsiteX32" fmla="*/ 2395360 w 2707558"/>
              <a:gd name="connsiteY32" fmla="*/ 332509 h 1144526"/>
              <a:gd name="connsiteX33" fmla="*/ 2364188 w 2707558"/>
              <a:gd name="connsiteY33" fmla="*/ 301336 h 1144526"/>
              <a:gd name="connsiteX34" fmla="*/ 2333015 w 2707558"/>
              <a:gd name="connsiteY34" fmla="*/ 290945 h 1144526"/>
              <a:gd name="connsiteX35" fmla="*/ 2270669 w 2707558"/>
              <a:gd name="connsiteY35" fmla="*/ 249381 h 1144526"/>
              <a:gd name="connsiteX36" fmla="*/ 2239497 w 2707558"/>
              <a:gd name="connsiteY36" fmla="*/ 228600 h 1144526"/>
              <a:gd name="connsiteX37" fmla="*/ 2208324 w 2707558"/>
              <a:gd name="connsiteY37" fmla="*/ 218209 h 1144526"/>
              <a:gd name="connsiteX38" fmla="*/ 2145979 w 2707558"/>
              <a:gd name="connsiteY38" fmla="*/ 176645 h 1144526"/>
              <a:gd name="connsiteX39" fmla="*/ 2114806 w 2707558"/>
              <a:gd name="connsiteY39" fmla="*/ 155863 h 1144526"/>
              <a:gd name="connsiteX40" fmla="*/ 2052460 w 2707558"/>
              <a:gd name="connsiteY40" fmla="*/ 135081 h 1144526"/>
              <a:gd name="connsiteX41" fmla="*/ 2031679 w 2707558"/>
              <a:gd name="connsiteY41" fmla="*/ 93518 h 1144526"/>
              <a:gd name="connsiteX42" fmla="*/ 1990115 w 2707558"/>
              <a:gd name="connsiteY42" fmla="*/ 41563 h 1144526"/>
              <a:gd name="connsiteX43" fmla="*/ 1896597 w 2707558"/>
              <a:gd name="connsiteY43" fmla="*/ 10391 h 1144526"/>
              <a:gd name="connsiteX44" fmla="*/ 1865424 w 2707558"/>
              <a:gd name="connsiteY44" fmla="*/ 0 h 1144526"/>
              <a:gd name="connsiteX45" fmla="*/ 1813469 w 2707558"/>
              <a:gd name="connsiteY45" fmla="*/ 10391 h 1144526"/>
              <a:gd name="connsiteX46" fmla="*/ 1782297 w 2707558"/>
              <a:gd name="connsiteY46" fmla="*/ 51954 h 1144526"/>
              <a:gd name="connsiteX47" fmla="*/ 1751124 w 2707558"/>
              <a:gd name="connsiteY47" fmla="*/ 72736 h 1144526"/>
              <a:gd name="connsiteX48" fmla="*/ 1719951 w 2707558"/>
              <a:gd name="connsiteY48" fmla="*/ 103909 h 1144526"/>
              <a:gd name="connsiteX49" fmla="*/ 1688779 w 2707558"/>
              <a:gd name="connsiteY49" fmla="*/ 114300 h 1144526"/>
              <a:gd name="connsiteX50" fmla="*/ 1626433 w 2707558"/>
              <a:gd name="connsiteY50" fmla="*/ 145472 h 1144526"/>
              <a:gd name="connsiteX51" fmla="*/ 1605651 w 2707558"/>
              <a:gd name="connsiteY51" fmla="*/ 187036 h 1144526"/>
              <a:gd name="connsiteX52" fmla="*/ 1564088 w 2707558"/>
              <a:gd name="connsiteY52" fmla="*/ 280554 h 1144526"/>
              <a:gd name="connsiteX53" fmla="*/ 1470569 w 2707558"/>
              <a:gd name="connsiteY53" fmla="*/ 322118 h 1144526"/>
              <a:gd name="connsiteX54" fmla="*/ 1439397 w 2707558"/>
              <a:gd name="connsiteY54" fmla="*/ 332509 h 1144526"/>
              <a:gd name="connsiteX55" fmla="*/ 1408224 w 2707558"/>
              <a:gd name="connsiteY55" fmla="*/ 342900 h 1144526"/>
              <a:gd name="connsiteX56" fmla="*/ 1345879 w 2707558"/>
              <a:gd name="connsiteY56" fmla="*/ 374072 h 1144526"/>
              <a:gd name="connsiteX57" fmla="*/ 1325097 w 2707558"/>
              <a:gd name="connsiteY57" fmla="*/ 405245 h 1144526"/>
              <a:gd name="connsiteX58" fmla="*/ 1314706 w 2707558"/>
              <a:gd name="connsiteY58" fmla="*/ 457200 h 1144526"/>
              <a:gd name="connsiteX59" fmla="*/ 1283533 w 2707558"/>
              <a:gd name="connsiteY59" fmla="*/ 467591 h 1144526"/>
              <a:gd name="connsiteX60" fmla="*/ 1075715 w 2707558"/>
              <a:gd name="connsiteY60" fmla="*/ 477981 h 1144526"/>
              <a:gd name="connsiteX61" fmla="*/ 961415 w 2707558"/>
              <a:gd name="connsiteY61" fmla="*/ 488372 h 1144526"/>
              <a:gd name="connsiteX62" fmla="*/ 836724 w 2707558"/>
              <a:gd name="connsiteY62" fmla="*/ 477981 h 1144526"/>
              <a:gd name="connsiteX63" fmla="*/ 587342 w 2707558"/>
              <a:gd name="connsiteY63" fmla="*/ 457200 h 1144526"/>
              <a:gd name="connsiteX64" fmla="*/ 275615 w 2707558"/>
              <a:gd name="connsiteY64" fmla="*/ 467591 h 1144526"/>
              <a:gd name="connsiteX65" fmla="*/ 5451 w 2707558"/>
              <a:gd name="connsiteY65" fmla="*/ 477981 h 1144526"/>
              <a:gd name="connsiteX66" fmla="*/ 15842 w 2707558"/>
              <a:gd name="connsiteY66" fmla="*/ 519545 h 1144526"/>
              <a:gd name="connsiteX67" fmla="*/ 47015 w 2707558"/>
              <a:gd name="connsiteY67" fmla="*/ 540327 h 1144526"/>
              <a:gd name="connsiteX68" fmla="*/ 109360 w 2707558"/>
              <a:gd name="connsiteY68" fmla="*/ 561109 h 1144526"/>
              <a:gd name="connsiteX69" fmla="*/ 130142 w 2707558"/>
              <a:gd name="connsiteY69" fmla="*/ 592281 h 1144526"/>
              <a:gd name="connsiteX70" fmla="*/ 161315 w 2707558"/>
              <a:gd name="connsiteY70" fmla="*/ 602672 h 1144526"/>
              <a:gd name="connsiteX71" fmla="*/ 192488 w 2707558"/>
              <a:gd name="connsiteY71" fmla="*/ 623454 h 1144526"/>
              <a:gd name="connsiteX72" fmla="*/ 213269 w 2707558"/>
              <a:gd name="connsiteY72" fmla="*/ 654627 h 1144526"/>
              <a:gd name="connsiteX73" fmla="*/ 234051 w 2707558"/>
              <a:gd name="connsiteY73" fmla="*/ 768927 h 1144526"/>
              <a:gd name="connsiteX74" fmla="*/ 244442 w 2707558"/>
              <a:gd name="connsiteY74" fmla="*/ 1101436 h 1144526"/>
              <a:gd name="connsiteX75" fmla="*/ 306788 w 2707558"/>
              <a:gd name="connsiteY75" fmla="*/ 1122218 h 1144526"/>
              <a:gd name="connsiteX76" fmla="*/ 306788 w 2707558"/>
              <a:gd name="connsiteY76" fmla="*/ 1122218 h 11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07558" h="1144526">
                <a:moveTo>
                  <a:pt x="192488" y="1039091"/>
                </a:moveTo>
                <a:lnTo>
                  <a:pt x="192488" y="1039091"/>
                </a:lnTo>
                <a:cubicBezTo>
                  <a:pt x="223661" y="1070264"/>
                  <a:pt x="243509" y="1120886"/>
                  <a:pt x="286006" y="1132609"/>
                </a:cubicBezTo>
                <a:cubicBezTo>
                  <a:pt x="392838" y="1162080"/>
                  <a:pt x="466829" y="1131216"/>
                  <a:pt x="556169" y="1101436"/>
                </a:cubicBezTo>
                <a:cubicBezTo>
                  <a:pt x="566560" y="1097972"/>
                  <a:pt x="576716" y="1093702"/>
                  <a:pt x="587342" y="1091045"/>
                </a:cubicBezTo>
                <a:cubicBezTo>
                  <a:pt x="639532" y="1077997"/>
                  <a:pt x="615358" y="1085170"/>
                  <a:pt x="660079" y="1070263"/>
                </a:cubicBezTo>
                <a:cubicBezTo>
                  <a:pt x="677397" y="1073727"/>
                  <a:pt x="694899" y="1076371"/>
                  <a:pt x="712033" y="1080654"/>
                </a:cubicBezTo>
                <a:cubicBezTo>
                  <a:pt x="722659" y="1083311"/>
                  <a:pt x="732253" y="1091045"/>
                  <a:pt x="743206" y="1091045"/>
                </a:cubicBezTo>
                <a:cubicBezTo>
                  <a:pt x="778015" y="1091045"/>
                  <a:pt x="812479" y="1084118"/>
                  <a:pt x="847115" y="1080654"/>
                </a:cubicBezTo>
                <a:cubicBezTo>
                  <a:pt x="932695" y="1052127"/>
                  <a:pt x="887774" y="1062970"/>
                  <a:pt x="982197" y="1049481"/>
                </a:cubicBezTo>
                <a:cubicBezTo>
                  <a:pt x="1076800" y="1017949"/>
                  <a:pt x="927363" y="1066326"/>
                  <a:pt x="1065324" y="1028700"/>
                </a:cubicBezTo>
                <a:cubicBezTo>
                  <a:pt x="1086458" y="1022936"/>
                  <a:pt x="1127669" y="1007918"/>
                  <a:pt x="1127669" y="1007918"/>
                </a:cubicBezTo>
                <a:cubicBezTo>
                  <a:pt x="1232460" y="1015979"/>
                  <a:pt x="1293042" y="1027566"/>
                  <a:pt x="1397833" y="1007918"/>
                </a:cubicBezTo>
                <a:cubicBezTo>
                  <a:pt x="1410108" y="1005617"/>
                  <a:pt x="1417836" y="992721"/>
                  <a:pt x="1429006" y="987136"/>
                </a:cubicBezTo>
                <a:cubicBezTo>
                  <a:pt x="1438803" y="982238"/>
                  <a:pt x="1449788" y="980209"/>
                  <a:pt x="1460179" y="976745"/>
                </a:cubicBezTo>
                <a:cubicBezTo>
                  <a:pt x="1470570" y="969818"/>
                  <a:pt x="1479390" y="959551"/>
                  <a:pt x="1491351" y="955963"/>
                </a:cubicBezTo>
                <a:cubicBezTo>
                  <a:pt x="1514810" y="948925"/>
                  <a:pt x="1539668" y="947450"/>
                  <a:pt x="1564088" y="945572"/>
                </a:cubicBezTo>
                <a:cubicBezTo>
                  <a:pt x="1629794" y="940518"/>
                  <a:pt x="1695689" y="938315"/>
                  <a:pt x="1761515" y="935181"/>
                </a:cubicBezTo>
                <a:lnTo>
                  <a:pt x="2000506" y="924791"/>
                </a:lnTo>
                <a:cubicBezTo>
                  <a:pt x="2031679" y="921327"/>
                  <a:pt x="2063269" y="920551"/>
                  <a:pt x="2094024" y="914400"/>
                </a:cubicBezTo>
                <a:cubicBezTo>
                  <a:pt x="2115504" y="910104"/>
                  <a:pt x="2156369" y="893618"/>
                  <a:pt x="2156369" y="893618"/>
                </a:cubicBezTo>
                <a:cubicBezTo>
                  <a:pt x="2260278" y="897082"/>
                  <a:pt x="2364489" y="895375"/>
                  <a:pt x="2468097" y="904009"/>
                </a:cubicBezTo>
                <a:cubicBezTo>
                  <a:pt x="2489927" y="905828"/>
                  <a:pt x="2509660" y="917864"/>
                  <a:pt x="2530442" y="924791"/>
                </a:cubicBezTo>
                <a:lnTo>
                  <a:pt x="2561615" y="935181"/>
                </a:lnTo>
                <a:cubicBezTo>
                  <a:pt x="2599715" y="928254"/>
                  <a:pt x="2640169" y="929294"/>
                  <a:pt x="2675915" y="914400"/>
                </a:cubicBezTo>
                <a:cubicBezTo>
                  <a:pt x="2686026" y="910187"/>
                  <a:pt x="2686306" y="894180"/>
                  <a:pt x="2686306" y="883227"/>
                </a:cubicBezTo>
                <a:cubicBezTo>
                  <a:pt x="2686306" y="730156"/>
                  <a:pt x="2755267" y="626761"/>
                  <a:pt x="2644742" y="571500"/>
                </a:cubicBezTo>
                <a:cubicBezTo>
                  <a:pt x="2634945" y="566602"/>
                  <a:pt x="2623960" y="564573"/>
                  <a:pt x="2613569" y="561109"/>
                </a:cubicBezTo>
                <a:cubicBezTo>
                  <a:pt x="2599715" y="540327"/>
                  <a:pt x="2579905" y="522458"/>
                  <a:pt x="2572006" y="498763"/>
                </a:cubicBezTo>
                <a:cubicBezTo>
                  <a:pt x="2568542" y="488372"/>
                  <a:pt x="2568457" y="476144"/>
                  <a:pt x="2561615" y="467591"/>
                </a:cubicBezTo>
                <a:cubicBezTo>
                  <a:pt x="2553813" y="457839"/>
                  <a:pt x="2540833" y="453736"/>
                  <a:pt x="2530442" y="446809"/>
                </a:cubicBezTo>
                <a:cubicBezTo>
                  <a:pt x="2516588" y="426027"/>
                  <a:pt x="2512574" y="392361"/>
                  <a:pt x="2488879" y="384463"/>
                </a:cubicBezTo>
                <a:cubicBezTo>
                  <a:pt x="2449681" y="371397"/>
                  <a:pt x="2431086" y="368236"/>
                  <a:pt x="2395360" y="332509"/>
                </a:cubicBezTo>
                <a:cubicBezTo>
                  <a:pt x="2384969" y="322118"/>
                  <a:pt x="2376415" y="309487"/>
                  <a:pt x="2364188" y="301336"/>
                </a:cubicBezTo>
                <a:cubicBezTo>
                  <a:pt x="2355075" y="295260"/>
                  <a:pt x="2342590" y="296264"/>
                  <a:pt x="2333015" y="290945"/>
                </a:cubicBezTo>
                <a:cubicBezTo>
                  <a:pt x="2311181" y="278815"/>
                  <a:pt x="2291451" y="263236"/>
                  <a:pt x="2270669" y="249381"/>
                </a:cubicBezTo>
                <a:cubicBezTo>
                  <a:pt x="2260278" y="242454"/>
                  <a:pt x="2251344" y="232549"/>
                  <a:pt x="2239497" y="228600"/>
                </a:cubicBezTo>
                <a:cubicBezTo>
                  <a:pt x="2229106" y="225136"/>
                  <a:pt x="2217899" y="223528"/>
                  <a:pt x="2208324" y="218209"/>
                </a:cubicBezTo>
                <a:cubicBezTo>
                  <a:pt x="2186491" y="206079"/>
                  <a:pt x="2166761" y="190500"/>
                  <a:pt x="2145979" y="176645"/>
                </a:cubicBezTo>
                <a:cubicBezTo>
                  <a:pt x="2135588" y="169718"/>
                  <a:pt x="2126654" y="159812"/>
                  <a:pt x="2114806" y="155863"/>
                </a:cubicBezTo>
                <a:lnTo>
                  <a:pt x="2052460" y="135081"/>
                </a:lnTo>
                <a:cubicBezTo>
                  <a:pt x="2045533" y="121227"/>
                  <a:pt x="2037781" y="107755"/>
                  <a:pt x="2031679" y="93518"/>
                </a:cubicBezTo>
                <a:cubicBezTo>
                  <a:pt x="2016435" y="57948"/>
                  <a:pt x="2031432" y="59926"/>
                  <a:pt x="1990115" y="41563"/>
                </a:cubicBezTo>
                <a:cubicBezTo>
                  <a:pt x="1990098" y="41555"/>
                  <a:pt x="1912193" y="15589"/>
                  <a:pt x="1896597" y="10391"/>
                </a:cubicBezTo>
                <a:lnTo>
                  <a:pt x="1865424" y="0"/>
                </a:lnTo>
                <a:cubicBezTo>
                  <a:pt x="1848106" y="3464"/>
                  <a:pt x="1828446" y="1031"/>
                  <a:pt x="1813469" y="10391"/>
                </a:cubicBezTo>
                <a:cubicBezTo>
                  <a:pt x="1798783" y="19569"/>
                  <a:pt x="1794543" y="39708"/>
                  <a:pt x="1782297" y="51954"/>
                </a:cubicBezTo>
                <a:cubicBezTo>
                  <a:pt x="1773466" y="60785"/>
                  <a:pt x="1760718" y="64741"/>
                  <a:pt x="1751124" y="72736"/>
                </a:cubicBezTo>
                <a:cubicBezTo>
                  <a:pt x="1739835" y="82144"/>
                  <a:pt x="1732178" y="95758"/>
                  <a:pt x="1719951" y="103909"/>
                </a:cubicBezTo>
                <a:cubicBezTo>
                  <a:pt x="1710838" y="109985"/>
                  <a:pt x="1698575" y="109402"/>
                  <a:pt x="1688779" y="114300"/>
                </a:cubicBezTo>
                <a:cubicBezTo>
                  <a:pt x="1608210" y="154584"/>
                  <a:pt x="1704784" y="119355"/>
                  <a:pt x="1626433" y="145472"/>
                </a:cubicBezTo>
                <a:cubicBezTo>
                  <a:pt x="1619506" y="159327"/>
                  <a:pt x="1611753" y="172798"/>
                  <a:pt x="1605651" y="187036"/>
                </a:cubicBezTo>
                <a:cubicBezTo>
                  <a:pt x="1587423" y="229567"/>
                  <a:pt x="1601196" y="231077"/>
                  <a:pt x="1564088" y="280554"/>
                </a:cubicBezTo>
                <a:cubicBezTo>
                  <a:pt x="1547621" y="302510"/>
                  <a:pt x="1486994" y="316643"/>
                  <a:pt x="1470569" y="322118"/>
                </a:cubicBezTo>
                <a:lnTo>
                  <a:pt x="1439397" y="332509"/>
                </a:lnTo>
                <a:cubicBezTo>
                  <a:pt x="1429006" y="335973"/>
                  <a:pt x="1417338" y="336825"/>
                  <a:pt x="1408224" y="342900"/>
                </a:cubicBezTo>
                <a:cubicBezTo>
                  <a:pt x="1367938" y="369756"/>
                  <a:pt x="1388898" y="359732"/>
                  <a:pt x="1345879" y="374072"/>
                </a:cubicBezTo>
                <a:cubicBezTo>
                  <a:pt x="1338952" y="384463"/>
                  <a:pt x="1329482" y="393552"/>
                  <a:pt x="1325097" y="405245"/>
                </a:cubicBezTo>
                <a:cubicBezTo>
                  <a:pt x="1318896" y="421782"/>
                  <a:pt x="1324503" y="442505"/>
                  <a:pt x="1314706" y="457200"/>
                </a:cubicBezTo>
                <a:cubicBezTo>
                  <a:pt x="1308630" y="466314"/>
                  <a:pt x="1294445" y="466642"/>
                  <a:pt x="1283533" y="467591"/>
                </a:cubicBezTo>
                <a:cubicBezTo>
                  <a:pt x="1214435" y="473599"/>
                  <a:pt x="1144930" y="473516"/>
                  <a:pt x="1075715" y="477981"/>
                </a:cubicBezTo>
                <a:cubicBezTo>
                  <a:pt x="1037537" y="480444"/>
                  <a:pt x="999515" y="484908"/>
                  <a:pt x="961415" y="488372"/>
                </a:cubicBezTo>
                <a:lnTo>
                  <a:pt x="836724" y="477981"/>
                </a:lnTo>
                <a:cubicBezTo>
                  <a:pt x="608023" y="462209"/>
                  <a:pt x="729933" y="477570"/>
                  <a:pt x="587342" y="457200"/>
                </a:cubicBezTo>
                <a:lnTo>
                  <a:pt x="275615" y="467591"/>
                </a:lnTo>
                <a:lnTo>
                  <a:pt x="5451" y="477981"/>
                </a:lnTo>
                <a:cubicBezTo>
                  <a:pt x="-8553" y="480782"/>
                  <a:pt x="7920" y="507662"/>
                  <a:pt x="15842" y="519545"/>
                </a:cubicBezTo>
                <a:cubicBezTo>
                  <a:pt x="22769" y="529936"/>
                  <a:pt x="35603" y="535255"/>
                  <a:pt x="47015" y="540327"/>
                </a:cubicBezTo>
                <a:cubicBezTo>
                  <a:pt x="67033" y="549224"/>
                  <a:pt x="109360" y="561109"/>
                  <a:pt x="109360" y="561109"/>
                </a:cubicBezTo>
                <a:cubicBezTo>
                  <a:pt x="116287" y="571500"/>
                  <a:pt x="120390" y="584480"/>
                  <a:pt x="130142" y="592281"/>
                </a:cubicBezTo>
                <a:cubicBezTo>
                  <a:pt x="138695" y="599123"/>
                  <a:pt x="151518" y="597774"/>
                  <a:pt x="161315" y="602672"/>
                </a:cubicBezTo>
                <a:cubicBezTo>
                  <a:pt x="172485" y="608257"/>
                  <a:pt x="182097" y="616527"/>
                  <a:pt x="192488" y="623454"/>
                </a:cubicBezTo>
                <a:cubicBezTo>
                  <a:pt x="199415" y="633845"/>
                  <a:pt x="208350" y="643148"/>
                  <a:pt x="213269" y="654627"/>
                </a:cubicBezTo>
                <a:cubicBezTo>
                  <a:pt x="223768" y="679124"/>
                  <a:pt x="231643" y="752070"/>
                  <a:pt x="234051" y="768927"/>
                </a:cubicBezTo>
                <a:cubicBezTo>
                  <a:pt x="237515" y="879763"/>
                  <a:pt x="222080" y="992824"/>
                  <a:pt x="244442" y="1101436"/>
                </a:cubicBezTo>
                <a:cubicBezTo>
                  <a:pt x="248859" y="1122892"/>
                  <a:pt x="306788" y="1122218"/>
                  <a:pt x="306788" y="1122218"/>
                </a:cubicBezTo>
                <a:lnTo>
                  <a:pt x="306788" y="1122218"/>
                </a:lnTo>
              </a:path>
            </a:pathLst>
          </a:cu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1" name="Voľný tvar 80"/>
          <p:cNvSpPr/>
          <p:nvPr/>
        </p:nvSpPr>
        <p:spPr>
          <a:xfrm>
            <a:off x="4655127" y="2660073"/>
            <a:ext cx="1610591" cy="2723002"/>
          </a:xfrm>
          <a:custGeom>
            <a:avLst/>
            <a:gdLst>
              <a:gd name="connsiteX0" fmla="*/ 0 w 1610591"/>
              <a:gd name="connsiteY0" fmla="*/ 2462645 h 2723002"/>
              <a:gd name="connsiteX1" fmla="*/ 0 w 1610591"/>
              <a:gd name="connsiteY1" fmla="*/ 2462645 h 2723002"/>
              <a:gd name="connsiteX2" fmla="*/ 93518 w 1610591"/>
              <a:gd name="connsiteY2" fmla="*/ 2254827 h 2723002"/>
              <a:gd name="connsiteX3" fmla="*/ 114300 w 1610591"/>
              <a:gd name="connsiteY3" fmla="*/ 2109354 h 2723002"/>
              <a:gd name="connsiteX4" fmla="*/ 155864 w 1610591"/>
              <a:gd name="connsiteY4" fmla="*/ 2015836 h 2723002"/>
              <a:gd name="connsiteX5" fmla="*/ 187037 w 1610591"/>
              <a:gd name="connsiteY5" fmla="*/ 1953491 h 2723002"/>
              <a:gd name="connsiteX6" fmla="*/ 207818 w 1610591"/>
              <a:gd name="connsiteY6" fmla="*/ 1891145 h 2723002"/>
              <a:gd name="connsiteX7" fmla="*/ 259773 w 1610591"/>
              <a:gd name="connsiteY7" fmla="*/ 1797627 h 2723002"/>
              <a:gd name="connsiteX8" fmla="*/ 322118 w 1610591"/>
              <a:gd name="connsiteY8" fmla="*/ 1766454 h 2723002"/>
              <a:gd name="connsiteX9" fmla="*/ 363682 w 1610591"/>
              <a:gd name="connsiteY9" fmla="*/ 1714500 h 2723002"/>
              <a:gd name="connsiteX10" fmla="*/ 374073 w 1610591"/>
              <a:gd name="connsiteY10" fmla="*/ 1683327 h 2723002"/>
              <a:gd name="connsiteX11" fmla="*/ 394855 w 1610591"/>
              <a:gd name="connsiteY11" fmla="*/ 1652154 h 2723002"/>
              <a:gd name="connsiteX12" fmla="*/ 426028 w 1610591"/>
              <a:gd name="connsiteY12" fmla="*/ 1589809 h 2723002"/>
              <a:gd name="connsiteX13" fmla="*/ 436418 w 1610591"/>
              <a:gd name="connsiteY13" fmla="*/ 1558636 h 2723002"/>
              <a:gd name="connsiteX14" fmla="*/ 457200 w 1610591"/>
              <a:gd name="connsiteY14" fmla="*/ 1527463 h 2723002"/>
              <a:gd name="connsiteX15" fmla="*/ 467591 w 1610591"/>
              <a:gd name="connsiteY15" fmla="*/ 1465118 h 2723002"/>
              <a:gd name="connsiteX16" fmla="*/ 477982 w 1610591"/>
              <a:gd name="connsiteY16" fmla="*/ 1433945 h 2723002"/>
              <a:gd name="connsiteX17" fmla="*/ 498764 w 1610591"/>
              <a:gd name="connsiteY17" fmla="*/ 1330036 h 2723002"/>
              <a:gd name="connsiteX18" fmla="*/ 519546 w 1610591"/>
              <a:gd name="connsiteY18" fmla="*/ 1246909 h 2723002"/>
              <a:gd name="connsiteX19" fmla="*/ 529937 w 1610591"/>
              <a:gd name="connsiteY19" fmla="*/ 1215736 h 2723002"/>
              <a:gd name="connsiteX20" fmla="*/ 561109 w 1610591"/>
              <a:gd name="connsiteY20" fmla="*/ 1184563 h 2723002"/>
              <a:gd name="connsiteX21" fmla="*/ 581891 w 1610591"/>
              <a:gd name="connsiteY21" fmla="*/ 1122218 h 2723002"/>
              <a:gd name="connsiteX22" fmla="*/ 602673 w 1610591"/>
              <a:gd name="connsiteY22" fmla="*/ 1091045 h 2723002"/>
              <a:gd name="connsiteX23" fmla="*/ 633846 w 1610591"/>
              <a:gd name="connsiteY23" fmla="*/ 1028700 h 2723002"/>
              <a:gd name="connsiteX24" fmla="*/ 665018 w 1610591"/>
              <a:gd name="connsiteY24" fmla="*/ 966354 h 2723002"/>
              <a:gd name="connsiteX25" fmla="*/ 685800 w 1610591"/>
              <a:gd name="connsiteY25" fmla="*/ 904009 h 2723002"/>
              <a:gd name="connsiteX26" fmla="*/ 696191 w 1610591"/>
              <a:gd name="connsiteY26" fmla="*/ 872836 h 2723002"/>
              <a:gd name="connsiteX27" fmla="*/ 716973 w 1610591"/>
              <a:gd name="connsiteY27" fmla="*/ 841663 h 2723002"/>
              <a:gd name="connsiteX28" fmla="*/ 748146 w 1610591"/>
              <a:gd name="connsiteY28" fmla="*/ 779318 h 2723002"/>
              <a:gd name="connsiteX29" fmla="*/ 779318 w 1610591"/>
              <a:gd name="connsiteY29" fmla="*/ 758536 h 2723002"/>
              <a:gd name="connsiteX30" fmla="*/ 789709 w 1610591"/>
              <a:gd name="connsiteY30" fmla="*/ 727363 h 2723002"/>
              <a:gd name="connsiteX31" fmla="*/ 852055 w 1610591"/>
              <a:gd name="connsiteY31" fmla="*/ 665018 h 2723002"/>
              <a:gd name="connsiteX32" fmla="*/ 883228 w 1610591"/>
              <a:gd name="connsiteY32" fmla="*/ 592282 h 2723002"/>
              <a:gd name="connsiteX33" fmla="*/ 935182 w 1610591"/>
              <a:gd name="connsiteY33" fmla="*/ 488372 h 2723002"/>
              <a:gd name="connsiteX34" fmla="*/ 955964 w 1610591"/>
              <a:gd name="connsiteY34" fmla="*/ 415636 h 2723002"/>
              <a:gd name="connsiteX35" fmla="*/ 976746 w 1610591"/>
              <a:gd name="connsiteY35" fmla="*/ 353291 h 2723002"/>
              <a:gd name="connsiteX36" fmla="*/ 997528 w 1610591"/>
              <a:gd name="connsiteY36" fmla="*/ 322118 h 2723002"/>
              <a:gd name="connsiteX37" fmla="*/ 1018309 w 1610591"/>
              <a:gd name="connsiteY37" fmla="*/ 259772 h 2723002"/>
              <a:gd name="connsiteX38" fmla="*/ 1028700 w 1610591"/>
              <a:gd name="connsiteY38" fmla="*/ 228600 h 2723002"/>
              <a:gd name="connsiteX39" fmla="*/ 1070264 w 1610591"/>
              <a:gd name="connsiteY39" fmla="*/ 166254 h 2723002"/>
              <a:gd name="connsiteX40" fmla="*/ 1091046 w 1610591"/>
              <a:gd name="connsiteY40" fmla="*/ 135082 h 2723002"/>
              <a:gd name="connsiteX41" fmla="*/ 1122218 w 1610591"/>
              <a:gd name="connsiteY41" fmla="*/ 114300 h 2723002"/>
              <a:gd name="connsiteX42" fmla="*/ 1143000 w 1610591"/>
              <a:gd name="connsiteY42" fmla="*/ 83127 h 2723002"/>
              <a:gd name="connsiteX43" fmla="*/ 1153391 w 1610591"/>
              <a:gd name="connsiteY43" fmla="*/ 51954 h 2723002"/>
              <a:gd name="connsiteX44" fmla="*/ 1184564 w 1610591"/>
              <a:gd name="connsiteY44" fmla="*/ 31172 h 2723002"/>
              <a:gd name="connsiteX45" fmla="*/ 1215737 w 1610591"/>
              <a:gd name="connsiteY45" fmla="*/ 0 h 2723002"/>
              <a:gd name="connsiteX46" fmla="*/ 1319646 w 1610591"/>
              <a:gd name="connsiteY46" fmla="*/ 10391 h 2723002"/>
              <a:gd name="connsiteX47" fmla="*/ 1361209 w 1610591"/>
              <a:gd name="connsiteY47" fmla="*/ 20782 h 2723002"/>
              <a:gd name="connsiteX48" fmla="*/ 1475509 w 1610591"/>
              <a:gd name="connsiteY48" fmla="*/ 31172 h 2723002"/>
              <a:gd name="connsiteX49" fmla="*/ 1506682 w 1610591"/>
              <a:gd name="connsiteY49" fmla="*/ 51954 h 2723002"/>
              <a:gd name="connsiteX50" fmla="*/ 1517073 w 1610591"/>
              <a:gd name="connsiteY50" fmla="*/ 93518 h 2723002"/>
              <a:gd name="connsiteX51" fmla="*/ 1527464 w 1610591"/>
              <a:gd name="connsiteY51" fmla="*/ 394854 h 2723002"/>
              <a:gd name="connsiteX52" fmla="*/ 1548246 w 1610591"/>
              <a:gd name="connsiteY52" fmla="*/ 426027 h 2723002"/>
              <a:gd name="connsiteX53" fmla="*/ 1569028 w 1610591"/>
              <a:gd name="connsiteY53" fmla="*/ 488372 h 2723002"/>
              <a:gd name="connsiteX54" fmla="*/ 1579418 w 1610591"/>
              <a:gd name="connsiteY54" fmla="*/ 519545 h 2723002"/>
              <a:gd name="connsiteX55" fmla="*/ 1589809 w 1610591"/>
              <a:gd name="connsiteY55" fmla="*/ 550718 h 2723002"/>
              <a:gd name="connsiteX56" fmla="*/ 1610591 w 1610591"/>
              <a:gd name="connsiteY56" fmla="*/ 633845 h 2723002"/>
              <a:gd name="connsiteX57" fmla="*/ 1589809 w 1610591"/>
              <a:gd name="connsiteY57" fmla="*/ 1257300 h 2723002"/>
              <a:gd name="connsiteX58" fmla="*/ 1579418 w 1610591"/>
              <a:gd name="connsiteY58" fmla="*/ 1298863 h 2723002"/>
              <a:gd name="connsiteX59" fmla="*/ 1569028 w 1610591"/>
              <a:gd name="connsiteY59" fmla="*/ 1350818 h 2723002"/>
              <a:gd name="connsiteX60" fmla="*/ 1548246 w 1610591"/>
              <a:gd name="connsiteY60" fmla="*/ 1465118 h 2723002"/>
              <a:gd name="connsiteX61" fmla="*/ 1537855 w 1610591"/>
              <a:gd name="connsiteY61" fmla="*/ 1672936 h 2723002"/>
              <a:gd name="connsiteX62" fmla="*/ 1517073 w 1610591"/>
              <a:gd name="connsiteY62" fmla="*/ 1735282 h 2723002"/>
              <a:gd name="connsiteX63" fmla="*/ 1506682 w 1610591"/>
              <a:gd name="connsiteY63" fmla="*/ 1787236 h 2723002"/>
              <a:gd name="connsiteX64" fmla="*/ 1475509 w 1610591"/>
              <a:gd name="connsiteY64" fmla="*/ 1880754 h 2723002"/>
              <a:gd name="connsiteX65" fmla="*/ 1465118 w 1610591"/>
              <a:gd name="connsiteY65" fmla="*/ 1911927 h 2723002"/>
              <a:gd name="connsiteX66" fmla="*/ 1423555 w 1610591"/>
              <a:gd name="connsiteY66" fmla="*/ 1974272 h 2723002"/>
              <a:gd name="connsiteX67" fmla="*/ 1392382 w 1610591"/>
              <a:gd name="connsiteY67" fmla="*/ 2036618 h 2723002"/>
              <a:gd name="connsiteX68" fmla="*/ 1361209 w 1610591"/>
              <a:gd name="connsiteY68" fmla="*/ 2067791 h 2723002"/>
              <a:gd name="connsiteX69" fmla="*/ 1340428 w 1610591"/>
              <a:gd name="connsiteY69" fmla="*/ 2098963 h 2723002"/>
              <a:gd name="connsiteX70" fmla="*/ 1278082 w 1610591"/>
              <a:gd name="connsiteY70" fmla="*/ 2140527 h 2723002"/>
              <a:gd name="connsiteX71" fmla="*/ 1226128 w 1610591"/>
              <a:gd name="connsiteY71" fmla="*/ 2202872 h 2723002"/>
              <a:gd name="connsiteX72" fmla="*/ 1153391 w 1610591"/>
              <a:gd name="connsiteY72" fmla="*/ 2286000 h 2723002"/>
              <a:gd name="connsiteX73" fmla="*/ 1101437 w 1610591"/>
              <a:gd name="connsiteY73" fmla="*/ 2337954 h 2723002"/>
              <a:gd name="connsiteX74" fmla="*/ 1049482 w 1610591"/>
              <a:gd name="connsiteY74" fmla="*/ 2379518 h 2723002"/>
              <a:gd name="connsiteX75" fmla="*/ 1007918 w 1610591"/>
              <a:gd name="connsiteY75" fmla="*/ 2441863 h 2723002"/>
              <a:gd name="connsiteX76" fmla="*/ 976746 w 1610591"/>
              <a:gd name="connsiteY76" fmla="*/ 2473036 h 2723002"/>
              <a:gd name="connsiteX77" fmla="*/ 904009 w 1610591"/>
              <a:gd name="connsiteY77" fmla="*/ 2556163 h 2723002"/>
              <a:gd name="connsiteX78" fmla="*/ 883228 w 1610591"/>
              <a:gd name="connsiteY78" fmla="*/ 2587336 h 2723002"/>
              <a:gd name="connsiteX79" fmla="*/ 852055 w 1610591"/>
              <a:gd name="connsiteY79" fmla="*/ 2608118 h 2723002"/>
              <a:gd name="connsiteX80" fmla="*/ 841664 w 1610591"/>
              <a:gd name="connsiteY80" fmla="*/ 2639291 h 2723002"/>
              <a:gd name="connsiteX81" fmla="*/ 779318 w 1610591"/>
              <a:gd name="connsiteY81" fmla="*/ 2680854 h 2723002"/>
              <a:gd name="connsiteX82" fmla="*/ 768928 w 1610591"/>
              <a:gd name="connsiteY82" fmla="*/ 2712027 h 2723002"/>
              <a:gd name="connsiteX83" fmla="*/ 706582 w 1610591"/>
              <a:gd name="connsiteY83" fmla="*/ 2712027 h 2723002"/>
              <a:gd name="connsiteX84" fmla="*/ 696191 w 1610591"/>
              <a:gd name="connsiteY84" fmla="*/ 2680854 h 2723002"/>
              <a:gd name="connsiteX85" fmla="*/ 644237 w 1610591"/>
              <a:gd name="connsiteY85" fmla="*/ 2670463 h 2723002"/>
              <a:gd name="connsiteX86" fmla="*/ 613064 w 1610591"/>
              <a:gd name="connsiteY86" fmla="*/ 2660072 h 2723002"/>
              <a:gd name="connsiteX87" fmla="*/ 374073 w 1610591"/>
              <a:gd name="connsiteY87" fmla="*/ 2649682 h 2723002"/>
              <a:gd name="connsiteX88" fmla="*/ 311728 w 1610591"/>
              <a:gd name="connsiteY88" fmla="*/ 2608118 h 2723002"/>
              <a:gd name="connsiteX89" fmla="*/ 249382 w 1610591"/>
              <a:gd name="connsiteY89" fmla="*/ 2587336 h 2723002"/>
              <a:gd name="connsiteX90" fmla="*/ 155864 w 1610591"/>
              <a:gd name="connsiteY90" fmla="*/ 2535382 h 2723002"/>
              <a:gd name="connsiteX91" fmla="*/ 124691 w 1610591"/>
              <a:gd name="connsiteY91" fmla="*/ 2514600 h 2723002"/>
              <a:gd name="connsiteX92" fmla="*/ 62346 w 1610591"/>
              <a:gd name="connsiteY92" fmla="*/ 2493818 h 2723002"/>
              <a:gd name="connsiteX93" fmla="*/ 0 w 1610591"/>
              <a:gd name="connsiteY93" fmla="*/ 2462645 h 27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610591" h="2723002">
                <a:moveTo>
                  <a:pt x="0" y="2462645"/>
                </a:moveTo>
                <a:lnTo>
                  <a:pt x="0" y="2462645"/>
                </a:lnTo>
                <a:cubicBezTo>
                  <a:pt x="31173" y="2393372"/>
                  <a:pt x="65306" y="2325357"/>
                  <a:pt x="93518" y="2254827"/>
                </a:cubicBezTo>
                <a:cubicBezTo>
                  <a:pt x="104637" y="2227030"/>
                  <a:pt x="111590" y="2122906"/>
                  <a:pt x="114300" y="2109354"/>
                </a:cubicBezTo>
                <a:cubicBezTo>
                  <a:pt x="132172" y="2019997"/>
                  <a:pt x="126841" y="2073881"/>
                  <a:pt x="155864" y="2015836"/>
                </a:cubicBezTo>
                <a:cubicBezTo>
                  <a:pt x="198882" y="1929801"/>
                  <a:pt x="127483" y="2042820"/>
                  <a:pt x="187037" y="1953491"/>
                </a:cubicBezTo>
                <a:lnTo>
                  <a:pt x="207818" y="1891145"/>
                </a:lnTo>
                <a:cubicBezTo>
                  <a:pt x="218646" y="1858661"/>
                  <a:pt x="229148" y="1818044"/>
                  <a:pt x="259773" y="1797627"/>
                </a:cubicBezTo>
                <a:cubicBezTo>
                  <a:pt x="300059" y="1770770"/>
                  <a:pt x="279098" y="1780794"/>
                  <a:pt x="322118" y="1766454"/>
                </a:cubicBezTo>
                <a:cubicBezTo>
                  <a:pt x="348236" y="1688101"/>
                  <a:pt x="309966" y="1781645"/>
                  <a:pt x="363682" y="1714500"/>
                </a:cubicBezTo>
                <a:cubicBezTo>
                  <a:pt x="370524" y="1705947"/>
                  <a:pt x="369175" y="1693124"/>
                  <a:pt x="374073" y="1683327"/>
                </a:cubicBezTo>
                <a:cubicBezTo>
                  <a:pt x="379658" y="1672157"/>
                  <a:pt x="389270" y="1663324"/>
                  <a:pt x="394855" y="1652154"/>
                </a:cubicBezTo>
                <a:cubicBezTo>
                  <a:pt x="437876" y="1566114"/>
                  <a:pt x="366469" y="1679148"/>
                  <a:pt x="426028" y="1589809"/>
                </a:cubicBezTo>
                <a:cubicBezTo>
                  <a:pt x="429491" y="1579418"/>
                  <a:pt x="431520" y="1568433"/>
                  <a:pt x="436418" y="1558636"/>
                </a:cubicBezTo>
                <a:cubicBezTo>
                  <a:pt x="442003" y="1547466"/>
                  <a:pt x="453251" y="1539311"/>
                  <a:pt x="457200" y="1527463"/>
                </a:cubicBezTo>
                <a:cubicBezTo>
                  <a:pt x="463862" y="1507476"/>
                  <a:pt x="463021" y="1485685"/>
                  <a:pt x="467591" y="1465118"/>
                </a:cubicBezTo>
                <a:cubicBezTo>
                  <a:pt x="469967" y="1454426"/>
                  <a:pt x="474518" y="1444336"/>
                  <a:pt x="477982" y="1433945"/>
                </a:cubicBezTo>
                <a:cubicBezTo>
                  <a:pt x="498032" y="1293595"/>
                  <a:pt x="477001" y="1409833"/>
                  <a:pt x="498764" y="1330036"/>
                </a:cubicBezTo>
                <a:cubicBezTo>
                  <a:pt x="506279" y="1302481"/>
                  <a:pt x="510514" y="1274005"/>
                  <a:pt x="519546" y="1246909"/>
                </a:cubicBezTo>
                <a:cubicBezTo>
                  <a:pt x="523010" y="1236518"/>
                  <a:pt x="523861" y="1224850"/>
                  <a:pt x="529937" y="1215736"/>
                </a:cubicBezTo>
                <a:cubicBezTo>
                  <a:pt x="538088" y="1203509"/>
                  <a:pt x="550718" y="1194954"/>
                  <a:pt x="561109" y="1184563"/>
                </a:cubicBezTo>
                <a:cubicBezTo>
                  <a:pt x="568036" y="1163781"/>
                  <a:pt x="569740" y="1140445"/>
                  <a:pt x="581891" y="1122218"/>
                </a:cubicBezTo>
                <a:cubicBezTo>
                  <a:pt x="588818" y="1111827"/>
                  <a:pt x="597088" y="1102215"/>
                  <a:pt x="602673" y="1091045"/>
                </a:cubicBezTo>
                <a:cubicBezTo>
                  <a:pt x="645691" y="1005010"/>
                  <a:pt x="574292" y="1118029"/>
                  <a:pt x="633846" y="1028700"/>
                </a:cubicBezTo>
                <a:cubicBezTo>
                  <a:pt x="671741" y="915016"/>
                  <a:pt x="611305" y="1087209"/>
                  <a:pt x="665018" y="966354"/>
                </a:cubicBezTo>
                <a:cubicBezTo>
                  <a:pt x="673915" y="946336"/>
                  <a:pt x="678873" y="924791"/>
                  <a:pt x="685800" y="904009"/>
                </a:cubicBezTo>
                <a:cubicBezTo>
                  <a:pt x="689264" y="893618"/>
                  <a:pt x="690115" y="881950"/>
                  <a:pt x="696191" y="872836"/>
                </a:cubicBezTo>
                <a:cubicBezTo>
                  <a:pt x="703118" y="862445"/>
                  <a:pt x="711388" y="852833"/>
                  <a:pt x="716973" y="841663"/>
                </a:cubicBezTo>
                <a:cubicBezTo>
                  <a:pt x="733876" y="807858"/>
                  <a:pt x="718367" y="809098"/>
                  <a:pt x="748146" y="779318"/>
                </a:cubicBezTo>
                <a:cubicBezTo>
                  <a:pt x="756976" y="770487"/>
                  <a:pt x="768927" y="765463"/>
                  <a:pt x="779318" y="758536"/>
                </a:cubicBezTo>
                <a:cubicBezTo>
                  <a:pt x="782782" y="748145"/>
                  <a:pt x="782984" y="736009"/>
                  <a:pt x="789709" y="727363"/>
                </a:cubicBezTo>
                <a:cubicBezTo>
                  <a:pt x="807753" y="704164"/>
                  <a:pt x="852055" y="665018"/>
                  <a:pt x="852055" y="665018"/>
                </a:cubicBezTo>
                <a:cubicBezTo>
                  <a:pt x="885508" y="564660"/>
                  <a:pt x="831861" y="720702"/>
                  <a:pt x="883228" y="592282"/>
                </a:cubicBezTo>
                <a:cubicBezTo>
                  <a:pt x="920741" y="498499"/>
                  <a:pt x="881967" y="559325"/>
                  <a:pt x="935182" y="488372"/>
                </a:cubicBezTo>
                <a:cubicBezTo>
                  <a:pt x="970100" y="383623"/>
                  <a:pt x="916825" y="546097"/>
                  <a:pt x="955964" y="415636"/>
                </a:cubicBezTo>
                <a:cubicBezTo>
                  <a:pt x="962259" y="394654"/>
                  <a:pt x="964595" y="371518"/>
                  <a:pt x="976746" y="353291"/>
                </a:cubicBezTo>
                <a:lnTo>
                  <a:pt x="997528" y="322118"/>
                </a:lnTo>
                <a:lnTo>
                  <a:pt x="1018309" y="259772"/>
                </a:lnTo>
                <a:cubicBezTo>
                  <a:pt x="1021773" y="249381"/>
                  <a:pt x="1022625" y="237713"/>
                  <a:pt x="1028700" y="228600"/>
                </a:cubicBezTo>
                <a:lnTo>
                  <a:pt x="1070264" y="166254"/>
                </a:lnTo>
                <a:cubicBezTo>
                  <a:pt x="1077191" y="155863"/>
                  <a:pt x="1080655" y="142009"/>
                  <a:pt x="1091046" y="135082"/>
                </a:cubicBezTo>
                <a:lnTo>
                  <a:pt x="1122218" y="114300"/>
                </a:lnTo>
                <a:cubicBezTo>
                  <a:pt x="1129145" y="103909"/>
                  <a:pt x="1137415" y="94297"/>
                  <a:pt x="1143000" y="83127"/>
                </a:cubicBezTo>
                <a:cubicBezTo>
                  <a:pt x="1147898" y="73330"/>
                  <a:pt x="1146549" y="60507"/>
                  <a:pt x="1153391" y="51954"/>
                </a:cubicBezTo>
                <a:cubicBezTo>
                  <a:pt x="1161192" y="42202"/>
                  <a:pt x="1174970" y="39167"/>
                  <a:pt x="1184564" y="31172"/>
                </a:cubicBezTo>
                <a:cubicBezTo>
                  <a:pt x="1195853" y="21765"/>
                  <a:pt x="1205346" y="10391"/>
                  <a:pt x="1215737" y="0"/>
                </a:cubicBezTo>
                <a:cubicBezTo>
                  <a:pt x="1250373" y="3464"/>
                  <a:pt x="1285187" y="5468"/>
                  <a:pt x="1319646" y="10391"/>
                </a:cubicBezTo>
                <a:cubicBezTo>
                  <a:pt x="1333783" y="12411"/>
                  <a:pt x="1347054" y="18895"/>
                  <a:pt x="1361209" y="20782"/>
                </a:cubicBezTo>
                <a:cubicBezTo>
                  <a:pt x="1399131" y="25838"/>
                  <a:pt x="1437409" y="27709"/>
                  <a:pt x="1475509" y="31172"/>
                </a:cubicBezTo>
                <a:cubicBezTo>
                  <a:pt x="1485900" y="38099"/>
                  <a:pt x="1499755" y="41563"/>
                  <a:pt x="1506682" y="51954"/>
                </a:cubicBezTo>
                <a:cubicBezTo>
                  <a:pt x="1514604" y="63837"/>
                  <a:pt x="1516209" y="79263"/>
                  <a:pt x="1517073" y="93518"/>
                </a:cubicBezTo>
                <a:cubicBezTo>
                  <a:pt x="1523153" y="193839"/>
                  <a:pt x="1518083" y="294788"/>
                  <a:pt x="1527464" y="394854"/>
                </a:cubicBezTo>
                <a:cubicBezTo>
                  <a:pt x="1528630" y="407288"/>
                  <a:pt x="1543174" y="414615"/>
                  <a:pt x="1548246" y="426027"/>
                </a:cubicBezTo>
                <a:cubicBezTo>
                  <a:pt x="1557143" y="446045"/>
                  <a:pt x="1562101" y="467590"/>
                  <a:pt x="1569028" y="488372"/>
                </a:cubicBezTo>
                <a:lnTo>
                  <a:pt x="1579418" y="519545"/>
                </a:lnTo>
                <a:cubicBezTo>
                  <a:pt x="1582882" y="529936"/>
                  <a:pt x="1587152" y="540092"/>
                  <a:pt x="1589809" y="550718"/>
                </a:cubicBezTo>
                <a:lnTo>
                  <a:pt x="1610591" y="633845"/>
                </a:lnTo>
                <a:cubicBezTo>
                  <a:pt x="1608881" y="714193"/>
                  <a:pt x="1610014" y="1085558"/>
                  <a:pt x="1589809" y="1257300"/>
                </a:cubicBezTo>
                <a:cubicBezTo>
                  <a:pt x="1588140" y="1271483"/>
                  <a:pt x="1582516" y="1284922"/>
                  <a:pt x="1579418" y="1298863"/>
                </a:cubicBezTo>
                <a:cubicBezTo>
                  <a:pt x="1575587" y="1316104"/>
                  <a:pt x="1571931" y="1333397"/>
                  <a:pt x="1569028" y="1350818"/>
                </a:cubicBezTo>
                <a:cubicBezTo>
                  <a:pt x="1550415" y="1462502"/>
                  <a:pt x="1568194" y="1385327"/>
                  <a:pt x="1548246" y="1465118"/>
                </a:cubicBezTo>
                <a:cubicBezTo>
                  <a:pt x="1544782" y="1534391"/>
                  <a:pt x="1545805" y="1604034"/>
                  <a:pt x="1537855" y="1672936"/>
                </a:cubicBezTo>
                <a:cubicBezTo>
                  <a:pt x="1535344" y="1694698"/>
                  <a:pt x="1521369" y="1713801"/>
                  <a:pt x="1517073" y="1735282"/>
                </a:cubicBezTo>
                <a:cubicBezTo>
                  <a:pt x="1513609" y="1752600"/>
                  <a:pt x="1511329" y="1770197"/>
                  <a:pt x="1506682" y="1787236"/>
                </a:cubicBezTo>
                <a:cubicBezTo>
                  <a:pt x="1506678" y="1787252"/>
                  <a:pt x="1480707" y="1865160"/>
                  <a:pt x="1475509" y="1880754"/>
                </a:cubicBezTo>
                <a:cubicBezTo>
                  <a:pt x="1472045" y="1891145"/>
                  <a:pt x="1471194" y="1902813"/>
                  <a:pt x="1465118" y="1911927"/>
                </a:cubicBezTo>
                <a:lnTo>
                  <a:pt x="1423555" y="1974272"/>
                </a:lnTo>
                <a:cubicBezTo>
                  <a:pt x="1413141" y="2005515"/>
                  <a:pt x="1414763" y="2009760"/>
                  <a:pt x="1392382" y="2036618"/>
                </a:cubicBezTo>
                <a:cubicBezTo>
                  <a:pt x="1382974" y="2047907"/>
                  <a:pt x="1370617" y="2056502"/>
                  <a:pt x="1361209" y="2067791"/>
                </a:cubicBezTo>
                <a:cubicBezTo>
                  <a:pt x="1353214" y="2077385"/>
                  <a:pt x="1349826" y="2090740"/>
                  <a:pt x="1340428" y="2098963"/>
                </a:cubicBezTo>
                <a:cubicBezTo>
                  <a:pt x="1321631" y="2115410"/>
                  <a:pt x="1278082" y="2140527"/>
                  <a:pt x="1278082" y="2140527"/>
                </a:cubicBezTo>
                <a:cubicBezTo>
                  <a:pt x="1203818" y="2251922"/>
                  <a:pt x="1319469" y="2082861"/>
                  <a:pt x="1226128" y="2202872"/>
                </a:cubicBezTo>
                <a:cubicBezTo>
                  <a:pt x="1160852" y="2286799"/>
                  <a:pt x="1213739" y="2245768"/>
                  <a:pt x="1153391" y="2286000"/>
                </a:cubicBezTo>
                <a:cubicBezTo>
                  <a:pt x="1097970" y="2369129"/>
                  <a:pt x="1170712" y="2268678"/>
                  <a:pt x="1101437" y="2337954"/>
                </a:cubicBezTo>
                <a:cubicBezTo>
                  <a:pt x="1054437" y="2384954"/>
                  <a:pt x="1110168" y="2359289"/>
                  <a:pt x="1049482" y="2379518"/>
                </a:cubicBezTo>
                <a:cubicBezTo>
                  <a:pt x="1035627" y="2400300"/>
                  <a:pt x="1025579" y="2424202"/>
                  <a:pt x="1007918" y="2441863"/>
                </a:cubicBezTo>
                <a:cubicBezTo>
                  <a:pt x="997527" y="2452254"/>
                  <a:pt x="985768" y="2461437"/>
                  <a:pt x="976746" y="2473036"/>
                </a:cubicBezTo>
                <a:cubicBezTo>
                  <a:pt x="911472" y="2556961"/>
                  <a:pt x="964356" y="2515934"/>
                  <a:pt x="904009" y="2556163"/>
                </a:cubicBezTo>
                <a:cubicBezTo>
                  <a:pt x="897082" y="2566554"/>
                  <a:pt x="892058" y="2578505"/>
                  <a:pt x="883228" y="2587336"/>
                </a:cubicBezTo>
                <a:cubicBezTo>
                  <a:pt x="874397" y="2596167"/>
                  <a:pt x="859856" y="2598366"/>
                  <a:pt x="852055" y="2608118"/>
                </a:cubicBezTo>
                <a:cubicBezTo>
                  <a:pt x="845213" y="2616671"/>
                  <a:pt x="849409" y="2631546"/>
                  <a:pt x="841664" y="2639291"/>
                </a:cubicBezTo>
                <a:cubicBezTo>
                  <a:pt x="824003" y="2656952"/>
                  <a:pt x="779318" y="2680854"/>
                  <a:pt x="779318" y="2680854"/>
                </a:cubicBezTo>
                <a:cubicBezTo>
                  <a:pt x="775855" y="2691245"/>
                  <a:pt x="776673" y="2704282"/>
                  <a:pt x="768928" y="2712027"/>
                </a:cubicBezTo>
                <a:cubicBezTo>
                  <a:pt x="748146" y="2732809"/>
                  <a:pt x="727364" y="2718954"/>
                  <a:pt x="706582" y="2712027"/>
                </a:cubicBezTo>
                <a:cubicBezTo>
                  <a:pt x="703118" y="2701636"/>
                  <a:pt x="705304" y="2686930"/>
                  <a:pt x="696191" y="2680854"/>
                </a:cubicBezTo>
                <a:cubicBezTo>
                  <a:pt x="681496" y="2671057"/>
                  <a:pt x="661371" y="2674746"/>
                  <a:pt x="644237" y="2670463"/>
                </a:cubicBezTo>
                <a:cubicBezTo>
                  <a:pt x="633611" y="2667806"/>
                  <a:pt x="623985" y="2660912"/>
                  <a:pt x="613064" y="2660072"/>
                </a:cubicBezTo>
                <a:cubicBezTo>
                  <a:pt x="533560" y="2653957"/>
                  <a:pt x="453737" y="2653145"/>
                  <a:pt x="374073" y="2649682"/>
                </a:cubicBezTo>
                <a:cubicBezTo>
                  <a:pt x="353291" y="2635827"/>
                  <a:pt x="335423" y="2616016"/>
                  <a:pt x="311728" y="2608118"/>
                </a:cubicBezTo>
                <a:cubicBezTo>
                  <a:pt x="290946" y="2601191"/>
                  <a:pt x="267609" y="2599487"/>
                  <a:pt x="249382" y="2587336"/>
                </a:cubicBezTo>
                <a:cubicBezTo>
                  <a:pt x="177924" y="2539696"/>
                  <a:pt x="210732" y="2553670"/>
                  <a:pt x="155864" y="2535382"/>
                </a:cubicBezTo>
                <a:cubicBezTo>
                  <a:pt x="145473" y="2528455"/>
                  <a:pt x="136103" y="2519672"/>
                  <a:pt x="124691" y="2514600"/>
                </a:cubicBezTo>
                <a:cubicBezTo>
                  <a:pt x="104673" y="2505703"/>
                  <a:pt x="80573" y="2505969"/>
                  <a:pt x="62346" y="2493818"/>
                </a:cubicBezTo>
                <a:lnTo>
                  <a:pt x="0" y="2462645"/>
                </a:lnTo>
                <a:close/>
              </a:path>
            </a:pathLst>
          </a:cu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9" name="Rovná spojovacia šípka 8"/>
          <p:cNvCxnSpPr/>
          <p:nvPr/>
        </p:nvCxnSpPr>
        <p:spPr>
          <a:xfrm>
            <a:off x="5993127" y="2789208"/>
            <a:ext cx="936104" cy="1224136"/>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ovná spojovacia šípka 12"/>
          <p:cNvCxnSpPr/>
          <p:nvPr/>
        </p:nvCxnSpPr>
        <p:spPr>
          <a:xfrm flipH="1">
            <a:off x="5489071" y="4972539"/>
            <a:ext cx="1907958" cy="104954"/>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ovná spojovacia šípka 15"/>
          <p:cNvCxnSpPr/>
          <p:nvPr/>
        </p:nvCxnSpPr>
        <p:spPr>
          <a:xfrm flipV="1">
            <a:off x="5220072" y="3022221"/>
            <a:ext cx="773055" cy="1778577"/>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Tabuľka 13"/>
          <p:cNvGraphicFramePr>
            <a:graphicFrameLocks noGrp="1"/>
          </p:cNvGraphicFramePr>
          <p:nvPr>
            <p:extLst/>
          </p:nvPr>
        </p:nvGraphicFramePr>
        <p:xfrm>
          <a:off x="251520" y="2921924"/>
          <a:ext cx="4025747" cy="1950720"/>
        </p:xfrm>
        <a:graphic>
          <a:graphicData uri="http://schemas.openxmlformats.org/drawingml/2006/table">
            <a:tbl>
              <a:tblPr firstCol="1" bandRow="1">
                <a:tableStyleId>{5C22544A-7EE6-4342-B048-85BDC9FD1C3A}</a:tableStyleId>
              </a:tblPr>
              <a:tblGrid>
                <a:gridCol w="2415593">
                  <a:extLst>
                    <a:ext uri="{9D8B030D-6E8A-4147-A177-3AD203B41FA5}">
                      <a16:colId xmlns:a16="http://schemas.microsoft.com/office/drawing/2014/main" val="20000"/>
                    </a:ext>
                  </a:extLst>
                </a:gridCol>
                <a:gridCol w="1610154">
                  <a:extLst>
                    <a:ext uri="{9D8B030D-6E8A-4147-A177-3AD203B41FA5}">
                      <a16:colId xmlns:a16="http://schemas.microsoft.com/office/drawing/2014/main" val="20001"/>
                    </a:ext>
                  </a:extLst>
                </a:gridCol>
              </a:tblGrid>
              <a:tr h="0">
                <a:tc>
                  <a:txBody>
                    <a:bodyPr/>
                    <a:lstStyle/>
                    <a:p>
                      <a:pPr algn="l">
                        <a:spcAft>
                          <a:spcPts val="0"/>
                        </a:spcAft>
                      </a:pPr>
                      <a:r>
                        <a:rPr lang="en-GB" sz="1600" b="0" dirty="0">
                          <a:effectLst/>
                        </a:rPr>
                        <a:t>Flying height</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600" b="0" dirty="0">
                          <a:effectLst/>
                        </a:rPr>
                        <a:t>140 m</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l">
                        <a:spcAft>
                          <a:spcPts val="0"/>
                        </a:spcAft>
                      </a:pPr>
                      <a:r>
                        <a:rPr lang="en-GB" sz="1600" b="0" dirty="0">
                          <a:effectLst/>
                        </a:rPr>
                        <a:t>Area</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600" b="0">
                          <a:effectLst/>
                        </a:rPr>
                        <a:t>2 ha</a:t>
                      </a:r>
                      <a:endParaRPr lang="sk-SK"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l">
                        <a:spcAft>
                          <a:spcPts val="0"/>
                        </a:spcAft>
                      </a:pPr>
                      <a:r>
                        <a:rPr lang="en-GB" sz="1600" b="0">
                          <a:effectLst/>
                        </a:rPr>
                        <a:t>Range of terrain elevation</a:t>
                      </a:r>
                      <a:endParaRPr lang="sk-SK"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600" b="0">
                          <a:effectLst/>
                        </a:rPr>
                        <a:t>3 m</a:t>
                      </a:r>
                      <a:endParaRPr lang="sk-SK"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l">
                        <a:spcAft>
                          <a:spcPts val="0"/>
                        </a:spcAft>
                      </a:pPr>
                      <a:r>
                        <a:rPr lang="en-GB" sz="1600" b="0" dirty="0">
                          <a:effectLst/>
                        </a:rPr>
                        <a:t>Number of spectral bins</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600" b="0" dirty="0">
                          <a:effectLst/>
                        </a:rPr>
                        <a:t>92</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l">
                        <a:spcAft>
                          <a:spcPts val="0"/>
                        </a:spcAft>
                      </a:pPr>
                      <a:r>
                        <a:rPr lang="en-GB" sz="1600" b="0" dirty="0">
                          <a:effectLst/>
                        </a:rPr>
                        <a:t>Integration time</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600" b="0" dirty="0" smtClean="0">
                          <a:effectLst/>
                        </a:rPr>
                        <a:t>19</a:t>
                      </a:r>
                      <a:r>
                        <a:rPr lang="sk-SK" sz="1600" b="0" dirty="0" smtClean="0">
                          <a:effectLst/>
                        </a:rPr>
                        <a:t> </a:t>
                      </a:r>
                      <a:r>
                        <a:rPr lang="en-GB" sz="1600" b="0" dirty="0" err="1" smtClean="0">
                          <a:effectLst/>
                        </a:rPr>
                        <a:t>ms</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l">
                        <a:spcAft>
                          <a:spcPts val="0"/>
                        </a:spcAft>
                      </a:pPr>
                      <a:r>
                        <a:rPr lang="en-GB" sz="1600" b="0">
                          <a:effectLst/>
                        </a:rPr>
                        <a:t>Frame rate</a:t>
                      </a:r>
                      <a:endParaRPr lang="sk-SK"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600" b="0" dirty="0" smtClean="0">
                          <a:effectLst/>
                        </a:rPr>
                        <a:t>50</a:t>
                      </a:r>
                      <a:r>
                        <a:rPr lang="sk-SK" sz="1600" b="0" dirty="0" smtClean="0">
                          <a:effectLst/>
                        </a:rPr>
                        <a:t> </a:t>
                      </a:r>
                      <a:r>
                        <a:rPr lang="en-GB" sz="1600" b="0" dirty="0" smtClean="0">
                          <a:effectLst/>
                        </a:rPr>
                        <a:t>Hz</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gn="l">
                        <a:spcAft>
                          <a:spcPts val="0"/>
                        </a:spcAft>
                      </a:pPr>
                      <a:r>
                        <a:rPr lang="en-GB" sz="1600" b="0" dirty="0">
                          <a:effectLst/>
                        </a:rPr>
                        <a:t>Width of spectral bands</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600" b="0" dirty="0">
                          <a:effectLst/>
                        </a:rPr>
                        <a:t>6.9 nm</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algn="l">
                        <a:spcAft>
                          <a:spcPts val="0"/>
                        </a:spcAft>
                      </a:pPr>
                      <a:r>
                        <a:rPr lang="sk-SK" sz="1600" b="0" smtClean="0">
                          <a:effectLst/>
                        </a:rPr>
                        <a:t>GSD/resolution</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600" b="0" dirty="0" smtClean="0">
                          <a:effectLst/>
                        </a:rPr>
                        <a:t>0.1</a:t>
                      </a:r>
                      <a:r>
                        <a:rPr lang="sk-SK" sz="1600" b="0" dirty="0" smtClean="0">
                          <a:effectLst/>
                        </a:rPr>
                        <a:t> </a:t>
                      </a:r>
                      <a:r>
                        <a:rPr lang="en-GB" sz="1600" b="0" dirty="0" smtClean="0">
                          <a:effectLst/>
                        </a:rPr>
                        <a:t>m</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13801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744646"/>
            <a:ext cx="3711419" cy="4824536"/>
          </a:xfrm>
        </p:spPr>
        <p:txBody>
          <a:bodyPr>
            <a:normAutofit/>
          </a:bodyPr>
          <a:lstStyle/>
          <a:p>
            <a:pPr marL="514350" indent="-514350"/>
            <a:r>
              <a:rPr lang="fi-FI" sz="1800" dirty="0" smtClean="0"/>
              <a:t>Raw data - non-georectified DN numbers</a:t>
            </a:r>
          </a:p>
        </p:txBody>
      </p:sp>
      <p:sp>
        <p:nvSpPr>
          <p:cNvPr id="5" name="Nadpis 2"/>
          <p:cNvSpPr>
            <a:spLocks noGrp="1"/>
          </p:cNvSpPr>
          <p:nvPr>
            <p:ph type="title"/>
          </p:nvPr>
        </p:nvSpPr>
        <p:spPr>
          <a:xfrm>
            <a:off x="201488" y="260648"/>
            <a:ext cx="8763000" cy="1054100"/>
          </a:xfrm>
        </p:spPr>
        <p:txBody>
          <a:bodyPr/>
          <a:lstStyle/>
          <a:p>
            <a:pPr algn="l"/>
            <a:r>
              <a:rPr lang="sk-SK" dirty="0" err="1" smtClean="0"/>
              <a:t>Hyperspectral</a:t>
            </a:r>
            <a:r>
              <a:rPr lang="sk-SK" sz="2800" dirty="0" smtClean="0"/>
              <a:t> </a:t>
            </a:r>
            <a:r>
              <a:rPr lang="sk-SK" dirty="0" err="1" smtClean="0"/>
              <a:t>mission</a:t>
            </a:r>
            <a:r>
              <a:rPr lang="sk-SK" sz="2800" dirty="0" smtClean="0"/>
              <a:t>: DATA </a:t>
            </a:r>
            <a:r>
              <a:rPr lang="sk-SK" sz="2800" dirty="0" err="1" smtClean="0"/>
              <a:t>Processing</a:t>
            </a:r>
            <a:endParaRPr lang="sk-SK" sz="2800"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090731" y="2420970"/>
            <a:ext cx="1368152" cy="427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Šípka doprava 8"/>
          <p:cNvSpPr/>
          <p:nvPr/>
        </p:nvSpPr>
        <p:spPr>
          <a:xfrm>
            <a:off x="3890931" y="4892698"/>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Content Placeholder 2"/>
          <p:cNvSpPr txBox="1">
            <a:spLocks/>
          </p:cNvSpPr>
          <p:nvPr/>
        </p:nvSpPr>
        <p:spPr>
          <a:xfrm>
            <a:off x="3890931" y="1700808"/>
            <a:ext cx="5037553" cy="4824536"/>
          </a:xfrm>
          <a:prstGeom prst="rect">
            <a:avLst/>
          </a:prstGeom>
        </p:spPr>
        <p:txBody>
          <a:bodyPr vert="horz" lIns="91440" tIns="45720" rIns="91440" bIns="45720" rtlCol="0">
            <a:normAutofit/>
          </a:bodyPr>
          <a:lstStyle>
            <a:lvl1pPr marL="273050" indent="-228600" algn="l" rtl="0" eaLnBrk="0" fontAlgn="base" hangingPunct="0">
              <a:spcBef>
                <a:spcPct val="20000"/>
              </a:spcBef>
              <a:spcAft>
                <a:spcPct val="0"/>
              </a:spcAft>
              <a:buClr>
                <a:schemeClr val="accent1"/>
              </a:buClr>
              <a:buFont typeface="Wingdings 2" pitchFamily="18" charset="2"/>
              <a:buChar char=""/>
              <a:defRPr sz="2000" kern="1200" spc="150">
                <a:solidFill>
                  <a:schemeClr val="tx2"/>
                </a:solidFill>
                <a:latin typeface="+mn-lt"/>
                <a:ea typeface="+mn-ea"/>
                <a:cs typeface="+mn-cs"/>
              </a:defRPr>
            </a:lvl1pPr>
            <a:lvl2pPr marL="547688" indent="-182563" algn="l" rtl="0" eaLnBrk="0" fontAlgn="base" hangingPunct="0">
              <a:spcBef>
                <a:spcPct val="20000"/>
              </a:spcBef>
              <a:spcAft>
                <a:spcPct val="0"/>
              </a:spcAft>
              <a:buClr>
                <a:schemeClr val="accent2"/>
              </a:buClr>
              <a:buFont typeface="Wingdings" pitchFamily="2" charset="2"/>
              <a:buChar char="§"/>
              <a:defRPr kern="1200" spc="100">
                <a:solidFill>
                  <a:schemeClr val="tx2"/>
                </a:solidFill>
                <a:latin typeface="+mn-lt"/>
                <a:ea typeface="+mn-ea"/>
                <a:cs typeface="+mn-cs"/>
              </a:defRPr>
            </a:lvl2pPr>
            <a:lvl3pPr marL="822325" indent="-182563" algn="l" rtl="0" eaLnBrk="0" fontAlgn="base" hangingPunct="0">
              <a:spcBef>
                <a:spcPct val="20000"/>
              </a:spcBef>
              <a:spcAft>
                <a:spcPct val="0"/>
              </a:spcAft>
              <a:buClr>
                <a:srgbClr val="9BBB59"/>
              </a:buClr>
              <a:buFont typeface="Wingdings" pitchFamily="2" charset="2"/>
              <a:buChar char="§"/>
              <a:defRPr sz="1600" kern="1200" spc="100">
                <a:solidFill>
                  <a:schemeClr val="tx2"/>
                </a:solidFill>
                <a:latin typeface="+mn-lt"/>
                <a:ea typeface="+mn-ea"/>
                <a:cs typeface="+mn-cs"/>
              </a:defRPr>
            </a:lvl3pPr>
            <a:lvl4pPr marL="1096963" indent="-182563" algn="l" rtl="0" eaLnBrk="0" fontAlgn="base" hangingPunct="0">
              <a:spcBef>
                <a:spcPct val="20000"/>
              </a:spcBef>
              <a:spcAft>
                <a:spcPct val="0"/>
              </a:spcAft>
              <a:buClr>
                <a:srgbClr val="8064A2"/>
              </a:buClr>
              <a:buFont typeface="Wingdings" pitchFamily="2" charset="2"/>
              <a:buChar char="§"/>
              <a:defRPr sz="1400" kern="1200">
                <a:solidFill>
                  <a:schemeClr val="tx2"/>
                </a:solidFill>
                <a:latin typeface="+mn-lt"/>
                <a:ea typeface="+mn-ea"/>
                <a:cs typeface="+mn-cs"/>
              </a:defRPr>
            </a:lvl4pPr>
            <a:lvl5pPr marL="1279525" indent="-182563" algn="l" rtl="0" eaLnBrk="0" fontAlgn="base" hangingPunct="0">
              <a:spcBef>
                <a:spcPct val="20000"/>
              </a:spcBef>
              <a:spcAft>
                <a:spcPct val="0"/>
              </a:spcAft>
              <a:buClr>
                <a:srgbClr val="F79646"/>
              </a:buClr>
              <a:buFont typeface="Wingdings" pitchFamily="2" charset="2"/>
              <a:buChar char="§"/>
              <a:defRPr sz="1300" kern="1200" spc="10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514350" indent="-514350"/>
            <a:r>
              <a:rPr lang="fi-FI" sz="1800" dirty="0" smtClean="0"/>
              <a:t>Preprocessing </a:t>
            </a:r>
            <a:r>
              <a:rPr lang="sk-SK" sz="1800" dirty="0" smtClean="0"/>
              <a:t>– </a:t>
            </a:r>
            <a:r>
              <a:rPr lang="fi-FI" sz="1800" b="1" dirty="0" smtClean="0"/>
              <a:t>CaliGeoPRO</a:t>
            </a:r>
            <a:r>
              <a:rPr lang="sk-SK" sz="1800" b="1" dirty="0" smtClean="0"/>
              <a:t> by </a:t>
            </a:r>
            <a:r>
              <a:rPr lang="sk-SK" sz="1800" b="1" dirty="0" err="1" smtClean="0"/>
              <a:t>Specim</a:t>
            </a:r>
            <a:r>
              <a:rPr lang="sk-SK" sz="1800" b="1" dirty="0" smtClean="0"/>
              <a:t>  - </a:t>
            </a:r>
            <a:r>
              <a:rPr lang="fi-FI" sz="1800" spc="150" dirty="0" smtClean="0"/>
              <a:t>georectified radiances</a:t>
            </a:r>
          </a:p>
          <a:p>
            <a:pPr marL="514350" indent="-514350"/>
            <a:r>
              <a:rPr lang="fi-FI" sz="1800" dirty="0" smtClean="0"/>
              <a:t>Atmospheric correction</a:t>
            </a:r>
            <a:r>
              <a:rPr lang="sk-SK" sz="1800" dirty="0" smtClean="0"/>
              <a:t>  - ENVI -  QUAC model – </a:t>
            </a:r>
            <a:r>
              <a:rPr lang="en-US" sz="1800" dirty="0" smtClean="0"/>
              <a:t>THOR spectral smoothing - </a:t>
            </a:r>
            <a:r>
              <a:rPr lang="fi-FI" sz="1800" b="1" spc="150" dirty="0" smtClean="0"/>
              <a:t>georectified reflectances</a:t>
            </a:r>
            <a:endParaRPr lang="sk-SK" sz="1800" b="1" spc="150" dirty="0"/>
          </a:p>
        </p:txBody>
      </p:sp>
      <p:grpSp>
        <p:nvGrpSpPr>
          <p:cNvPr id="2" name="Skupina 1"/>
          <p:cNvGrpSpPr/>
          <p:nvPr/>
        </p:nvGrpSpPr>
        <p:grpSpPr>
          <a:xfrm>
            <a:off x="4572000" y="3356992"/>
            <a:ext cx="4248472" cy="3441258"/>
            <a:chOff x="4547611" y="2188487"/>
            <a:chExt cx="4248472" cy="3441258"/>
          </a:xfrm>
        </p:grpSpPr>
        <p:pic>
          <p:nvPicPr>
            <p:cNvPr id="11"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25048"/>
            <a:stretch/>
          </p:blipFill>
          <p:spPr bwMode="auto">
            <a:xfrm>
              <a:off x="4547611" y="2188487"/>
              <a:ext cx="4248472" cy="3441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Boresight_1_2015-10-21_13-22-10-rect_JPEG"/>
            <p:cNvPicPr>
              <a:picLocks noChangeAspect="1" noChangeArrowheads="1"/>
            </p:cNvPicPr>
            <p:nvPr/>
          </p:nvPicPr>
          <p:blipFill>
            <a:blip r:embed="rId5" cstate="print">
              <a:clrChange>
                <a:clrFrom>
                  <a:srgbClr val="010101"/>
                </a:clrFrom>
                <a:clrTo>
                  <a:srgbClr val="010101">
                    <a:alpha val="0"/>
                  </a:srgbClr>
                </a:clrTo>
              </a:clrChange>
              <a:extLst>
                <a:ext uri="{28A0092B-C50C-407E-A947-70E740481C1C}">
                  <a14:useLocalDpi xmlns:a14="http://schemas.microsoft.com/office/drawing/2010/main"/>
                </a:ext>
              </a:extLst>
            </a:blip>
            <a:srcRect/>
            <a:stretch>
              <a:fillRect/>
            </a:stretch>
          </p:blipFill>
          <p:spPr bwMode="auto">
            <a:xfrm>
              <a:off x="5626972" y="2341615"/>
              <a:ext cx="2473021" cy="287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Rovná spojovacia šípka 12"/>
            <p:cNvCxnSpPr/>
            <p:nvPr/>
          </p:nvCxnSpPr>
          <p:spPr>
            <a:xfrm>
              <a:off x="7588664" y="2341615"/>
              <a:ext cx="1104502"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BlokTextu 13"/>
            <p:cNvSpPr txBox="1"/>
            <p:nvPr/>
          </p:nvSpPr>
          <p:spPr>
            <a:xfrm>
              <a:off x="7787971" y="2341615"/>
              <a:ext cx="631904" cy="307777"/>
            </a:xfrm>
            <a:prstGeom prst="rect">
              <a:avLst/>
            </a:prstGeom>
            <a:noFill/>
            <a:ln>
              <a:noFill/>
            </a:ln>
          </p:spPr>
          <p:txBody>
            <a:bodyPr wrap="none" rtlCol="0">
              <a:spAutoFit/>
            </a:bodyPr>
            <a:lstStyle/>
            <a:p>
              <a:r>
                <a:rPr lang="sk-SK" sz="1400" dirty="0" smtClean="0">
                  <a:solidFill>
                    <a:schemeClr val="bg1"/>
                  </a:solidFill>
                  <a:latin typeface="+mj-lt"/>
                </a:rPr>
                <a:t>100 m</a:t>
              </a:r>
              <a:endParaRPr lang="sk-SK" sz="1400" dirty="0">
                <a:solidFill>
                  <a:schemeClr val="bg1"/>
                </a:solidFill>
                <a:latin typeface="+mj-lt"/>
              </a:endParaRPr>
            </a:p>
          </p:txBody>
        </p:sp>
      </p:grpSp>
      <p:pic>
        <p:nvPicPr>
          <p:cNvPr id="15" name="Obrázok 14">
            <a:extLst>
              <a:ext uri="{FF2B5EF4-FFF2-40B4-BE49-F238E27FC236}">
                <a16:creationId xmlns:a16="http://schemas.microsoft.com/office/drawing/2014/main" id="{35FF089D-56F7-453D-BDBA-FA1F6DB888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3001"/>
          <a:stretch/>
        </p:blipFill>
        <p:spPr>
          <a:xfrm rot="10800000">
            <a:off x="378658" y="3807268"/>
            <a:ext cx="1521226" cy="1453335"/>
          </a:xfrm>
          <a:prstGeom prst="rect">
            <a:avLst/>
          </a:prstGeom>
        </p:spPr>
      </p:pic>
    </p:spTree>
    <p:extLst>
      <p:ext uri="{BB962C8B-B14F-4D97-AF65-F5344CB8AC3E}">
        <p14:creationId xmlns:p14="http://schemas.microsoft.com/office/powerpoint/2010/main" val="540588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haltsplatzhalter 2"/>
          <p:cNvSpPr txBox="1">
            <a:spLocks/>
          </p:cNvSpPr>
          <p:nvPr/>
        </p:nvSpPr>
        <p:spPr bwMode="auto">
          <a:xfrm>
            <a:off x="4175616" y="4464942"/>
            <a:ext cx="720081" cy="36004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a:buFontTx/>
              <a:buNone/>
            </a:pPr>
            <a:r>
              <a:rPr lang="de-CH" sz="1800" kern="0" dirty="0" smtClean="0"/>
              <a:t>2015</a:t>
            </a:r>
            <a:endParaRPr lang="de-CH" sz="1800" kern="0" dirty="0"/>
          </a:p>
        </p:txBody>
      </p:sp>
      <p:sp>
        <p:nvSpPr>
          <p:cNvPr id="23" name="Inhaltsplatzhalter 2"/>
          <p:cNvSpPr txBox="1">
            <a:spLocks/>
          </p:cNvSpPr>
          <p:nvPr/>
        </p:nvSpPr>
        <p:spPr bwMode="auto">
          <a:xfrm>
            <a:off x="4175616" y="5833094"/>
            <a:ext cx="720081" cy="36004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a:buFontTx/>
              <a:buNone/>
            </a:pPr>
            <a:r>
              <a:rPr lang="de-CH" sz="1800" kern="0" dirty="0" smtClean="0"/>
              <a:t>2018</a:t>
            </a:r>
            <a:endParaRPr lang="de-CH" sz="1800" kern="0" dirty="0"/>
          </a:p>
        </p:txBody>
      </p:sp>
      <p:cxnSp>
        <p:nvCxnSpPr>
          <p:cNvPr id="24" name="Gerade Verbindung 23"/>
          <p:cNvCxnSpPr/>
          <p:nvPr/>
        </p:nvCxnSpPr>
        <p:spPr>
          <a:xfrm flipH="1">
            <a:off x="4175616" y="5833094"/>
            <a:ext cx="1152128" cy="0"/>
          </a:xfrm>
          <a:prstGeom prst="line">
            <a:avLst/>
          </a:prstGeom>
          <a:ln w="28575">
            <a:solidFill>
              <a:srgbClr val="004A7B"/>
            </a:solidFill>
          </a:ln>
        </p:spPr>
        <p:style>
          <a:lnRef idx="1">
            <a:schemeClr val="accent1"/>
          </a:lnRef>
          <a:fillRef idx="0">
            <a:schemeClr val="accent1"/>
          </a:fillRef>
          <a:effectRef idx="0">
            <a:schemeClr val="accent1"/>
          </a:effectRef>
          <a:fontRef idx="minor">
            <a:schemeClr val="tx1"/>
          </a:fontRef>
        </p:style>
      </p:cxnSp>
      <p:sp>
        <p:nvSpPr>
          <p:cNvPr id="16" name="Inhaltsplatzhalter 2"/>
          <p:cNvSpPr txBox="1">
            <a:spLocks/>
          </p:cNvSpPr>
          <p:nvPr/>
        </p:nvSpPr>
        <p:spPr bwMode="auto">
          <a:xfrm>
            <a:off x="3455535" y="3960886"/>
            <a:ext cx="720081" cy="36004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a:buFontTx/>
              <a:buNone/>
            </a:pPr>
            <a:r>
              <a:rPr lang="de-CH" sz="1800" kern="0" dirty="0" smtClean="0"/>
              <a:t>2012</a:t>
            </a:r>
            <a:endParaRPr lang="de-CH" sz="1800" kern="0" dirty="0"/>
          </a:p>
        </p:txBody>
      </p:sp>
      <p:cxnSp>
        <p:nvCxnSpPr>
          <p:cNvPr id="17" name="Gerade Verbindung 16"/>
          <p:cNvCxnSpPr/>
          <p:nvPr/>
        </p:nvCxnSpPr>
        <p:spPr>
          <a:xfrm flipH="1">
            <a:off x="3023488" y="3960886"/>
            <a:ext cx="1152128" cy="0"/>
          </a:xfrm>
          <a:prstGeom prst="line">
            <a:avLst/>
          </a:prstGeom>
          <a:ln w="28575">
            <a:solidFill>
              <a:srgbClr val="004A7B"/>
            </a:solidFill>
          </a:ln>
        </p:spPr>
        <p:style>
          <a:lnRef idx="1">
            <a:schemeClr val="accent1"/>
          </a:lnRef>
          <a:fillRef idx="0">
            <a:schemeClr val="accent1"/>
          </a:fillRef>
          <a:effectRef idx="0">
            <a:schemeClr val="accent1"/>
          </a:effectRef>
          <a:fontRef idx="minor">
            <a:schemeClr val="tx1"/>
          </a:fontRef>
        </p:style>
      </p:cxnSp>
      <p:sp>
        <p:nvSpPr>
          <p:cNvPr id="15" name="Inhaltsplatzhalter 2"/>
          <p:cNvSpPr txBox="1">
            <a:spLocks/>
          </p:cNvSpPr>
          <p:nvPr/>
        </p:nvSpPr>
        <p:spPr bwMode="auto">
          <a:xfrm>
            <a:off x="4160658" y="2160686"/>
            <a:ext cx="720081" cy="36004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a:buFontTx/>
              <a:buNone/>
            </a:pPr>
            <a:r>
              <a:rPr lang="de-CH" sz="1800" kern="0" dirty="0" smtClean="0"/>
              <a:t>2005</a:t>
            </a:r>
            <a:endParaRPr lang="de-CH" sz="1800" kern="0" dirty="0"/>
          </a:p>
        </p:txBody>
      </p:sp>
      <p:sp>
        <p:nvSpPr>
          <p:cNvPr id="12" name="Inhaltsplatzhalter 2"/>
          <p:cNvSpPr txBox="1">
            <a:spLocks/>
          </p:cNvSpPr>
          <p:nvPr/>
        </p:nvSpPr>
        <p:spPr bwMode="auto">
          <a:xfrm>
            <a:off x="3455535" y="2609291"/>
            <a:ext cx="720081" cy="36004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a:buFontTx/>
              <a:buNone/>
            </a:pPr>
            <a:r>
              <a:rPr lang="de-CH" sz="1800" kern="0" dirty="0" smtClean="0"/>
              <a:t>2008</a:t>
            </a:r>
            <a:endParaRPr lang="de-CH" sz="1800" kern="0" dirty="0"/>
          </a:p>
        </p:txBody>
      </p:sp>
      <p:sp>
        <p:nvSpPr>
          <p:cNvPr id="2" name="Titel 1"/>
          <p:cNvSpPr>
            <a:spLocks noGrp="1"/>
          </p:cNvSpPr>
          <p:nvPr>
            <p:ph type="title"/>
          </p:nvPr>
        </p:nvSpPr>
        <p:spPr/>
        <p:txBody>
          <a:bodyPr/>
          <a:lstStyle/>
          <a:p>
            <a:pPr algn="l"/>
            <a:r>
              <a:rPr lang="de-CH" dirty="0" smtClean="0"/>
              <a:t>Aeroscout</a:t>
            </a:r>
            <a:r>
              <a:rPr lang="sk-SK" dirty="0" smtClean="0"/>
              <a:t>, LUZERN, CH</a:t>
            </a:r>
            <a:endParaRPr lang="de-CH" dirty="0"/>
          </a:p>
        </p:txBody>
      </p:sp>
      <p:cxnSp>
        <p:nvCxnSpPr>
          <p:cNvPr id="4" name="Gerade Verbindung mit Pfeil 3"/>
          <p:cNvCxnSpPr/>
          <p:nvPr/>
        </p:nvCxnSpPr>
        <p:spPr>
          <a:xfrm>
            <a:off x="4175616" y="1728638"/>
            <a:ext cx="0" cy="4824536"/>
          </a:xfrm>
          <a:prstGeom prst="straightConnector1">
            <a:avLst/>
          </a:prstGeom>
          <a:ln w="28575">
            <a:solidFill>
              <a:srgbClr val="004A7B"/>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flipH="1">
            <a:off x="3023488" y="2609291"/>
            <a:ext cx="1152128" cy="0"/>
          </a:xfrm>
          <a:prstGeom prst="line">
            <a:avLst/>
          </a:prstGeom>
          <a:ln w="28575">
            <a:solidFill>
              <a:srgbClr val="004A7B"/>
            </a:solidFill>
          </a:ln>
        </p:spPr>
        <p:style>
          <a:lnRef idx="1">
            <a:schemeClr val="accent1"/>
          </a:lnRef>
          <a:fillRef idx="0">
            <a:schemeClr val="accent1"/>
          </a:fillRef>
          <a:effectRef idx="0">
            <a:schemeClr val="accent1"/>
          </a:effectRef>
          <a:fontRef idx="minor">
            <a:schemeClr val="tx1"/>
          </a:fontRef>
        </p:style>
      </p:cxnSp>
      <p:sp>
        <p:nvSpPr>
          <p:cNvPr id="11" name="Inhaltsplatzhalter 2"/>
          <p:cNvSpPr>
            <a:spLocks noGrp="1"/>
          </p:cNvSpPr>
          <p:nvPr>
            <p:ph idx="1"/>
          </p:nvPr>
        </p:nvSpPr>
        <p:spPr>
          <a:xfrm>
            <a:off x="5327744" y="1836649"/>
            <a:ext cx="3312368" cy="1260141"/>
          </a:xfrm>
          <a:ln w="28575">
            <a:solidFill>
              <a:srgbClr val="004A7B"/>
            </a:solidFill>
          </a:ln>
        </p:spPr>
        <p:txBody>
          <a:bodyPr>
            <a:normAutofit fontScale="92500"/>
          </a:bodyPr>
          <a:lstStyle/>
          <a:p>
            <a:pPr marL="0" indent="0">
              <a:buNone/>
            </a:pPr>
            <a:r>
              <a:rPr lang="de-CH" sz="1800" b="1" dirty="0" err="1" smtClean="0"/>
              <a:t>Founding</a:t>
            </a:r>
            <a:r>
              <a:rPr lang="de-CH" sz="1800" b="1" dirty="0" smtClean="0"/>
              <a:t> </a:t>
            </a:r>
            <a:r>
              <a:rPr lang="de-CH" sz="1800" b="1" dirty="0" err="1" smtClean="0"/>
              <a:t>of</a:t>
            </a:r>
            <a:r>
              <a:rPr lang="de-CH" sz="1800" b="1" dirty="0" smtClean="0"/>
              <a:t> Aeroscout GmbH</a:t>
            </a:r>
          </a:p>
          <a:p>
            <a:pPr marL="0" indent="0">
              <a:buNone/>
            </a:pPr>
            <a:r>
              <a:rPr lang="de-CH" sz="1800" dirty="0" smtClean="0"/>
              <a:t>Spin-off: Swiss Federal Institute of Technology (ETH)</a:t>
            </a:r>
            <a:endParaRPr lang="de-CH" sz="1800" dirty="0"/>
          </a:p>
        </p:txBody>
      </p:sp>
      <p:cxnSp>
        <p:nvCxnSpPr>
          <p:cNvPr id="13" name="Gerade Verbindung 12"/>
          <p:cNvCxnSpPr/>
          <p:nvPr/>
        </p:nvCxnSpPr>
        <p:spPr>
          <a:xfrm flipH="1">
            <a:off x="4175616" y="2160686"/>
            <a:ext cx="1152128" cy="0"/>
          </a:xfrm>
          <a:prstGeom prst="line">
            <a:avLst/>
          </a:prstGeom>
          <a:ln w="28575">
            <a:solidFill>
              <a:srgbClr val="004A7B"/>
            </a:solidFill>
          </a:ln>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656630"/>
            <a:ext cx="2483936" cy="1655957"/>
          </a:xfrm>
          <a:prstGeom prst="rect">
            <a:avLst/>
          </a:prstGeom>
        </p:spPr>
      </p:pic>
      <p:pic>
        <p:nvPicPr>
          <p:cNvPr id="18" name="Grafi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212" y="3312814"/>
            <a:ext cx="2484276" cy="1656184"/>
          </a:xfrm>
          <a:prstGeom prst="rect">
            <a:avLst/>
          </a:prstGeom>
        </p:spPr>
      </p:pic>
      <p:cxnSp>
        <p:nvCxnSpPr>
          <p:cNvPr id="20" name="Gerade Verbindung 19"/>
          <p:cNvCxnSpPr/>
          <p:nvPr/>
        </p:nvCxnSpPr>
        <p:spPr>
          <a:xfrm flipH="1">
            <a:off x="4175616" y="4464942"/>
            <a:ext cx="1152128" cy="0"/>
          </a:xfrm>
          <a:prstGeom prst="line">
            <a:avLst/>
          </a:prstGeom>
          <a:ln w="28575">
            <a:solidFill>
              <a:srgbClr val="004A7B"/>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52" t="11536" r="3155"/>
          <a:stretch/>
        </p:blipFill>
        <p:spPr bwMode="auto">
          <a:xfrm>
            <a:off x="5327744" y="4869160"/>
            <a:ext cx="2946694" cy="165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Inhaltsplatzhalter 2"/>
          <p:cNvSpPr txBox="1">
            <a:spLocks/>
          </p:cNvSpPr>
          <p:nvPr/>
        </p:nvSpPr>
        <p:spPr bwMode="auto">
          <a:xfrm>
            <a:off x="5360444" y="3330815"/>
            <a:ext cx="3279668" cy="1260141"/>
          </a:xfrm>
          <a:prstGeom prst="rect">
            <a:avLst/>
          </a:prstGeom>
          <a:noFill/>
          <a:ln w="28575">
            <a:solidFill>
              <a:srgbClr val="004A7B"/>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de-CH" sz="1800" b="1" kern="0" dirty="0" err="1" smtClean="0"/>
              <a:t>Partnership</a:t>
            </a:r>
            <a:r>
              <a:rPr lang="de-CH" sz="1800" b="1" kern="0" dirty="0" smtClean="0"/>
              <a:t> </a:t>
            </a:r>
            <a:r>
              <a:rPr lang="de-CH" sz="1800" b="1" kern="0" dirty="0" err="1" smtClean="0"/>
              <a:t>with</a:t>
            </a:r>
            <a:r>
              <a:rPr lang="de-CH" sz="1800" b="1" kern="0" dirty="0" smtClean="0"/>
              <a:t> RIEGL LMS, Austria</a:t>
            </a:r>
          </a:p>
          <a:p>
            <a:pPr marL="0" indent="0">
              <a:buFontTx/>
              <a:buNone/>
            </a:pPr>
            <a:r>
              <a:rPr lang="de-CH" sz="1800" kern="0" dirty="0" smtClean="0"/>
              <a:t>RIEGL </a:t>
            </a:r>
            <a:r>
              <a:rPr lang="de-CH" sz="1800" kern="0" dirty="0" err="1" smtClean="0"/>
              <a:t>becomes</a:t>
            </a:r>
            <a:r>
              <a:rPr lang="de-CH" sz="1800" kern="0" dirty="0" smtClean="0"/>
              <a:t> </a:t>
            </a:r>
            <a:r>
              <a:rPr lang="de-CH" sz="1800" kern="0" dirty="0" err="1" smtClean="0"/>
              <a:t>minority</a:t>
            </a:r>
            <a:r>
              <a:rPr lang="de-CH" sz="1800" kern="0" dirty="0" smtClean="0"/>
              <a:t> shareholder </a:t>
            </a:r>
            <a:r>
              <a:rPr lang="de-CH" sz="1800" kern="0" dirty="0" err="1" smtClean="0"/>
              <a:t>of</a:t>
            </a:r>
            <a:r>
              <a:rPr lang="de-CH" sz="1800" kern="0" dirty="0" smtClean="0"/>
              <a:t> Aeroscout</a:t>
            </a:r>
            <a:endParaRPr lang="de-CH" sz="1800" kern="0" dirty="0"/>
          </a:p>
        </p:txBody>
      </p:sp>
      <p:sp>
        <p:nvSpPr>
          <p:cNvPr id="26" name="Inhaltsplatzhalter 2"/>
          <p:cNvSpPr txBox="1">
            <a:spLocks/>
          </p:cNvSpPr>
          <p:nvPr/>
        </p:nvSpPr>
        <p:spPr bwMode="auto">
          <a:xfrm>
            <a:off x="5327744" y="6237312"/>
            <a:ext cx="3060000" cy="36004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de-CH" sz="1200" b="1" kern="0" dirty="0" smtClean="0">
                <a:solidFill>
                  <a:schemeClr val="bg1"/>
                </a:solidFill>
              </a:rPr>
              <a:t>Scout B-330 UAV</a:t>
            </a:r>
          </a:p>
        </p:txBody>
      </p:sp>
      <p:sp>
        <p:nvSpPr>
          <p:cNvPr id="27" name="Inhaltsplatzhalter 2"/>
          <p:cNvSpPr txBox="1">
            <a:spLocks/>
          </p:cNvSpPr>
          <p:nvPr/>
        </p:nvSpPr>
        <p:spPr bwMode="auto">
          <a:xfrm>
            <a:off x="539552" y="4392934"/>
            <a:ext cx="3060000" cy="36004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de-CH" sz="1200" b="1" kern="0" dirty="0" smtClean="0">
                <a:solidFill>
                  <a:schemeClr val="bg1"/>
                </a:solidFill>
              </a:rPr>
              <a:t>Scout B1-100 &amp;</a:t>
            </a:r>
          </a:p>
          <a:p>
            <a:pPr marL="0" indent="0">
              <a:buFontTx/>
              <a:buNone/>
            </a:pPr>
            <a:r>
              <a:rPr lang="de-CH" sz="1200" b="1" kern="0" dirty="0" smtClean="0">
                <a:solidFill>
                  <a:schemeClr val="bg1"/>
                </a:solidFill>
              </a:rPr>
              <a:t>Laser Scanner Payload</a:t>
            </a:r>
            <a:endParaRPr lang="de-CH" sz="1200" b="1" kern="0" dirty="0">
              <a:solidFill>
                <a:schemeClr val="bg1"/>
              </a:solidFill>
            </a:endParaRPr>
          </a:p>
        </p:txBody>
      </p:sp>
      <p:sp>
        <p:nvSpPr>
          <p:cNvPr id="28" name="Inhaltsplatzhalter 2"/>
          <p:cNvSpPr txBox="1">
            <a:spLocks/>
          </p:cNvSpPr>
          <p:nvPr/>
        </p:nvSpPr>
        <p:spPr bwMode="auto">
          <a:xfrm>
            <a:off x="539552" y="1656630"/>
            <a:ext cx="3060000" cy="36004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de-CH" sz="1200" b="1" kern="0" dirty="0" smtClean="0">
                <a:solidFill>
                  <a:schemeClr val="bg1"/>
                </a:solidFill>
              </a:rPr>
              <a:t>Scout B2-120</a:t>
            </a:r>
            <a:endParaRPr lang="de-CH" sz="1200" b="1" kern="0" dirty="0">
              <a:solidFill>
                <a:schemeClr val="bg1"/>
              </a:solidFill>
            </a:endParaRPr>
          </a:p>
        </p:txBody>
      </p:sp>
      <p:sp>
        <p:nvSpPr>
          <p:cNvPr id="30" name="Fußzeilenplatzhalter 3"/>
          <p:cNvSpPr>
            <a:spLocks noGrp="1"/>
          </p:cNvSpPr>
          <p:nvPr>
            <p:ph type="ftr" sz="quarter" idx="10"/>
          </p:nvPr>
        </p:nvSpPr>
        <p:spPr>
          <a:xfrm>
            <a:off x="5220753" y="6337126"/>
            <a:ext cx="4391807" cy="476250"/>
          </a:xfrm>
        </p:spPr>
        <p:txBody>
          <a:bodyPr/>
          <a:lstStyle/>
          <a:p>
            <a:r>
              <a:rPr lang="de-CH" dirty="0" smtClean="0">
                <a:hlinkClick r:id="rId5"/>
              </a:rPr>
              <a:t>www.aeroscout.ch</a:t>
            </a:r>
            <a:r>
              <a:rPr lang="sk-SK" dirty="0" smtClean="0"/>
              <a:t>, </a:t>
            </a:r>
            <a:r>
              <a:rPr lang="de-CH" sz="900" dirty="0" smtClean="0"/>
              <a:t>(</a:t>
            </a:r>
            <a:r>
              <a:rPr lang="de-CH" sz="900" dirty="0"/>
              <a:t>c) </a:t>
            </a:r>
            <a:r>
              <a:rPr lang="de-CH" sz="900" dirty="0" smtClean="0"/>
              <a:t>2019, </a:t>
            </a:r>
            <a:r>
              <a:rPr lang="de-CH" sz="900" dirty="0"/>
              <a:t>Aeroscout GmbH, </a:t>
            </a:r>
            <a:r>
              <a:rPr lang="de-CH" sz="900" dirty="0" smtClean="0"/>
              <a:t>Switzerland</a:t>
            </a:r>
            <a:endParaRPr lang="de-CH" sz="900" dirty="0"/>
          </a:p>
        </p:txBody>
      </p:sp>
      <p:cxnSp>
        <p:nvCxnSpPr>
          <p:cNvPr id="31" name="Gerade Verbindung 30"/>
          <p:cNvCxnSpPr/>
          <p:nvPr/>
        </p:nvCxnSpPr>
        <p:spPr>
          <a:xfrm flipH="1">
            <a:off x="3023488" y="5113014"/>
            <a:ext cx="1152128" cy="0"/>
          </a:xfrm>
          <a:prstGeom prst="line">
            <a:avLst/>
          </a:prstGeom>
          <a:ln w="28575">
            <a:solidFill>
              <a:srgbClr val="004A7B"/>
            </a:solidFill>
          </a:ln>
        </p:spPr>
        <p:style>
          <a:lnRef idx="1">
            <a:schemeClr val="accent1"/>
          </a:lnRef>
          <a:fillRef idx="0">
            <a:schemeClr val="accent1"/>
          </a:fillRef>
          <a:effectRef idx="0">
            <a:schemeClr val="accent1"/>
          </a:effectRef>
          <a:fontRef idx="minor">
            <a:schemeClr val="tx1"/>
          </a:fontRef>
        </p:style>
      </p:cxnSp>
      <p:sp>
        <p:nvSpPr>
          <p:cNvPr id="32" name="Inhaltsplatzhalter 2"/>
          <p:cNvSpPr txBox="1">
            <a:spLocks/>
          </p:cNvSpPr>
          <p:nvPr/>
        </p:nvSpPr>
        <p:spPr bwMode="auto">
          <a:xfrm>
            <a:off x="3455535" y="5113014"/>
            <a:ext cx="720081" cy="36004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a:buFontTx/>
              <a:buNone/>
            </a:pPr>
            <a:r>
              <a:rPr lang="de-CH" sz="1800" kern="0" dirty="0" smtClean="0"/>
              <a:t>2016</a:t>
            </a:r>
            <a:endParaRPr lang="de-CH" sz="1800" kern="0" dirty="0"/>
          </a:p>
        </p:txBody>
      </p:sp>
      <p:pic>
        <p:nvPicPr>
          <p:cNvPr id="3" name="Picture 2" descr="C:\Drive_D\Aeroscout\Pictures\Laserscanning ewz Birmensdorf 08_2018\Picture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4968998"/>
            <a:ext cx="2483936" cy="1458989"/>
          </a:xfrm>
          <a:prstGeom prst="rect">
            <a:avLst/>
          </a:prstGeom>
          <a:noFill/>
          <a:extLst>
            <a:ext uri="{909E8E84-426E-40DD-AFC4-6F175D3DCCD1}">
              <a14:hiddenFill xmlns:a14="http://schemas.microsoft.com/office/drawing/2010/main">
                <a:solidFill>
                  <a:srgbClr val="FFFFFF"/>
                </a:solidFill>
              </a14:hiddenFill>
            </a:ext>
          </a:extLst>
        </p:spPr>
      </p:pic>
      <p:sp>
        <p:nvSpPr>
          <p:cNvPr id="33" name="Inhaltsplatzhalter 2"/>
          <p:cNvSpPr txBox="1">
            <a:spLocks/>
          </p:cNvSpPr>
          <p:nvPr/>
        </p:nvSpPr>
        <p:spPr bwMode="auto">
          <a:xfrm>
            <a:off x="467544" y="5977110"/>
            <a:ext cx="3060000" cy="576064"/>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de-CH" sz="1200" b="1" kern="0" dirty="0" smtClean="0">
                <a:solidFill>
                  <a:schemeClr val="bg1"/>
                </a:solidFill>
              </a:rPr>
              <a:t>Multi Sensor Payload: </a:t>
            </a:r>
            <a:r>
              <a:rPr lang="de-CH" sz="1200" b="1" kern="0" dirty="0" err="1" smtClean="0">
                <a:solidFill>
                  <a:schemeClr val="bg1"/>
                </a:solidFill>
              </a:rPr>
              <a:t>Inspection</a:t>
            </a:r>
            <a:endParaRPr lang="de-CH" sz="1200" b="1" kern="0" dirty="0" smtClean="0">
              <a:solidFill>
                <a:schemeClr val="bg1"/>
              </a:solidFill>
            </a:endParaRPr>
          </a:p>
          <a:p>
            <a:pPr marL="0" indent="0">
              <a:buFontTx/>
              <a:buNone/>
            </a:pPr>
            <a:r>
              <a:rPr lang="de-CH" sz="1200" b="1" kern="0" dirty="0" err="1" smtClean="0">
                <a:solidFill>
                  <a:schemeClr val="bg1"/>
                </a:solidFill>
              </a:rPr>
              <a:t>of</a:t>
            </a:r>
            <a:r>
              <a:rPr lang="de-CH" sz="1200" b="1" kern="0" dirty="0" smtClean="0">
                <a:solidFill>
                  <a:schemeClr val="bg1"/>
                </a:solidFill>
              </a:rPr>
              <a:t> power </a:t>
            </a:r>
            <a:r>
              <a:rPr lang="de-CH" sz="1200" b="1" kern="0" dirty="0" err="1">
                <a:solidFill>
                  <a:schemeClr val="bg1"/>
                </a:solidFill>
              </a:rPr>
              <a:t>t</a:t>
            </a:r>
            <a:r>
              <a:rPr lang="de-CH" sz="1200" b="1" kern="0" dirty="0" err="1" smtClean="0">
                <a:solidFill>
                  <a:schemeClr val="bg1"/>
                </a:solidFill>
              </a:rPr>
              <a:t>ransmissionlines</a:t>
            </a:r>
            <a:endParaRPr lang="de-CH" sz="1200" b="1" kern="0" dirty="0" smtClean="0">
              <a:solidFill>
                <a:schemeClr val="bg1"/>
              </a:solidFill>
            </a:endParaRPr>
          </a:p>
        </p:txBody>
      </p:sp>
      <p:pic>
        <p:nvPicPr>
          <p:cNvPr id="5" name="Obrázok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3281" y="415732"/>
            <a:ext cx="2918241" cy="933837"/>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432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ástupný symbol obsahu 1"/>
          <p:cNvSpPr>
            <a:spLocks noGrp="1"/>
          </p:cNvSpPr>
          <p:nvPr>
            <p:ph idx="1"/>
          </p:nvPr>
        </p:nvSpPr>
        <p:spPr>
          <a:xfrm>
            <a:off x="251520" y="1686396"/>
            <a:ext cx="4104456" cy="4406900"/>
          </a:xfrm>
        </p:spPr>
        <p:txBody>
          <a:bodyPr/>
          <a:lstStyle/>
          <a:p>
            <a:r>
              <a:rPr lang="en-US" dirty="0" err="1">
                <a:solidFill>
                  <a:srgbClr val="002060"/>
                </a:solidFill>
              </a:rPr>
              <a:t>orthorectified</a:t>
            </a:r>
            <a:r>
              <a:rPr lang="en-US" dirty="0">
                <a:solidFill>
                  <a:srgbClr val="002060"/>
                </a:solidFill>
              </a:rPr>
              <a:t> image in natural </a:t>
            </a:r>
            <a:r>
              <a:rPr lang="en-US" dirty="0" err="1" smtClean="0">
                <a:solidFill>
                  <a:srgbClr val="002060"/>
                </a:solidFill>
              </a:rPr>
              <a:t>colours</a:t>
            </a:r>
            <a:endParaRPr lang="sk-SK" dirty="0" smtClean="0">
              <a:solidFill>
                <a:srgbClr val="002060"/>
              </a:solidFill>
            </a:endParaRPr>
          </a:p>
          <a:p>
            <a:r>
              <a:rPr lang="en-US" dirty="0"/>
              <a:t>seamless merge of three image data strips </a:t>
            </a:r>
            <a:endParaRPr lang="sk-SK" dirty="0"/>
          </a:p>
          <a:p>
            <a:endParaRPr lang="en-US" dirty="0">
              <a:solidFill>
                <a:srgbClr val="002060"/>
              </a:solidFill>
            </a:endParaRPr>
          </a:p>
          <a:p>
            <a:endParaRPr lang="sk-SK" dirty="0">
              <a:solidFill>
                <a:srgbClr val="002060"/>
              </a:solidFill>
            </a:endParaRPr>
          </a:p>
        </p:txBody>
      </p:sp>
      <p:sp>
        <p:nvSpPr>
          <p:cNvPr id="3" name="Nadpis 2"/>
          <p:cNvSpPr>
            <a:spLocks noGrp="1"/>
          </p:cNvSpPr>
          <p:nvPr>
            <p:ph type="title"/>
          </p:nvPr>
        </p:nvSpPr>
        <p:spPr/>
        <p:txBody>
          <a:bodyPr/>
          <a:lstStyle/>
          <a:p>
            <a:pPr algn="l"/>
            <a:r>
              <a:rPr lang="sk-SK" dirty="0" err="1" smtClean="0"/>
              <a:t>Hyperspectral</a:t>
            </a:r>
            <a:r>
              <a:rPr lang="sk-SK" dirty="0" smtClean="0"/>
              <a:t> </a:t>
            </a:r>
            <a:r>
              <a:rPr lang="sk-SK" dirty="0" err="1" smtClean="0"/>
              <a:t>mission</a:t>
            </a:r>
            <a:r>
              <a:rPr lang="sk-SK" dirty="0" smtClean="0"/>
              <a:t>: RESULTS</a:t>
            </a:r>
            <a:endParaRPr lang="sk-SK" dirty="0"/>
          </a:p>
        </p:txBody>
      </p:sp>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55976" y="1916832"/>
            <a:ext cx="4248472" cy="459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Brightness RGB"/>
          <p:cNvPicPr>
            <a:picLocks noChangeAspect="1" noChangeArrowheads="1"/>
          </p:cNvPicPr>
          <p:nvPr/>
        </p:nvPicPr>
        <p:blipFill>
          <a:blip r:embed="rId4">
            <a:clrChange>
              <a:clrFrom>
                <a:srgbClr val="010101"/>
              </a:clrFrom>
              <a:clrTo>
                <a:srgbClr val="010101">
                  <a:alpha val="0"/>
                </a:srgbClr>
              </a:clrTo>
            </a:clrChange>
            <a:extLst>
              <a:ext uri="{28A0092B-C50C-407E-A947-70E740481C1C}">
                <a14:useLocalDpi xmlns:a14="http://schemas.microsoft.com/office/drawing/2010/main"/>
              </a:ext>
            </a:extLst>
          </a:blip>
          <a:srcRect/>
          <a:stretch>
            <a:fillRect/>
          </a:stretch>
        </p:blipFill>
        <p:spPr bwMode="auto">
          <a:xfrm rot="-60000">
            <a:off x="4609041" y="2098853"/>
            <a:ext cx="3278542" cy="344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Rovná spojovacia šípka 8"/>
          <p:cNvCxnSpPr/>
          <p:nvPr/>
        </p:nvCxnSpPr>
        <p:spPr>
          <a:xfrm>
            <a:off x="7397029" y="2069961"/>
            <a:ext cx="1104502"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BlokTextu 9"/>
          <p:cNvSpPr txBox="1"/>
          <p:nvPr/>
        </p:nvSpPr>
        <p:spPr>
          <a:xfrm>
            <a:off x="7596336" y="2069961"/>
            <a:ext cx="631904" cy="307777"/>
          </a:xfrm>
          <a:prstGeom prst="rect">
            <a:avLst/>
          </a:prstGeom>
          <a:noFill/>
          <a:ln>
            <a:noFill/>
          </a:ln>
        </p:spPr>
        <p:txBody>
          <a:bodyPr wrap="none" rtlCol="0">
            <a:spAutoFit/>
          </a:bodyPr>
          <a:lstStyle/>
          <a:p>
            <a:r>
              <a:rPr lang="sk-SK" sz="1400" dirty="0" smtClean="0">
                <a:solidFill>
                  <a:schemeClr val="bg1"/>
                </a:solidFill>
                <a:latin typeface="+mj-lt"/>
              </a:rPr>
              <a:t>100 m</a:t>
            </a:r>
            <a:endParaRPr lang="sk-SK" sz="1400" dirty="0">
              <a:solidFill>
                <a:schemeClr val="bg1"/>
              </a:solidFill>
              <a:latin typeface="+mj-lt"/>
            </a:endParaRPr>
          </a:p>
        </p:txBody>
      </p:sp>
      <p:graphicFrame>
        <p:nvGraphicFramePr>
          <p:cNvPr id="93" name="Tabuľka 92"/>
          <p:cNvGraphicFramePr>
            <a:graphicFrameLocks noGrp="1"/>
          </p:cNvGraphicFramePr>
          <p:nvPr>
            <p:extLst/>
          </p:nvPr>
        </p:nvGraphicFramePr>
        <p:xfrm>
          <a:off x="345321" y="3582015"/>
          <a:ext cx="3902968" cy="2926080"/>
        </p:xfrm>
        <a:graphic>
          <a:graphicData uri="http://schemas.openxmlformats.org/drawingml/2006/table">
            <a:tbl>
              <a:tblPr firstCol="1" bandRow="1">
                <a:tableStyleId>{5C22544A-7EE6-4342-B048-85BDC9FD1C3A}</a:tableStyleId>
              </a:tblPr>
              <a:tblGrid>
                <a:gridCol w="2341921">
                  <a:extLst>
                    <a:ext uri="{9D8B030D-6E8A-4147-A177-3AD203B41FA5}">
                      <a16:colId xmlns:a16="http://schemas.microsoft.com/office/drawing/2014/main" val="20000"/>
                    </a:ext>
                  </a:extLst>
                </a:gridCol>
                <a:gridCol w="1561047">
                  <a:extLst>
                    <a:ext uri="{9D8B030D-6E8A-4147-A177-3AD203B41FA5}">
                      <a16:colId xmlns:a16="http://schemas.microsoft.com/office/drawing/2014/main" val="20001"/>
                    </a:ext>
                  </a:extLst>
                </a:gridCol>
              </a:tblGrid>
              <a:tr h="0">
                <a:tc>
                  <a:txBody>
                    <a:bodyPr/>
                    <a:lstStyle/>
                    <a:p>
                      <a:pPr algn="l">
                        <a:spcAft>
                          <a:spcPts val="0"/>
                        </a:spcAft>
                      </a:pPr>
                      <a:r>
                        <a:rPr lang="en-GB" sz="1600" b="0" dirty="0">
                          <a:effectLst/>
                        </a:rPr>
                        <a:t>Flying height</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algn="l">
                        <a:spcAft>
                          <a:spcPts val="0"/>
                        </a:spcAft>
                      </a:pPr>
                      <a:r>
                        <a:rPr lang="en-GB" sz="1600" b="0" dirty="0">
                          <a:solidFill>
                            <a:schemeClr val="bg1"/>
                          </a:solidFill>
                          <a:effectLst/>
                        </a:rPr>
                        <a:t>140 m</a:t>
                      </a:r>
                      <a:endParaRPr lang="sk-SK" sz="16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10000"/>
                  </a:ext>
                </a:extLst>
              </a:tr>
              <a:tr h="0">
                <a:tc>
                  <a:txBody>
                    <a:bodyPr/>
                    <a:lstStyle/>
                    <a:p>
                      <a:pPr algn="l">
                        <a:spcAft>
                          <a:spcPts val="0"/>
                        </a:spcAft>
                      </a:pPr>
                      <a:r>
                        <a:rPr lang="en-GB" sz="1600" b="0">
                          <a:effectLst/>
                        </a:rPr>
                        <a:t>Area</a:t>
                      </a:r>
                      <a:endParaRPr lang="sk-SK"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algn="l">
                        <a:spcAft>
                          <a:spcPts val="0"/>
                        </a:spcAft>
                      </a:pPr>
                      <a:r>
                        <a:rPr lang="en-GB" sz="1600" b="0" dirty="0">
                          <a:solidFill>
                            <a:schemeClr val="bg1"/>
                          </a:solidFill>
                          <a:effectLst/>
                        </a:rPr>
                        <a:t>2 ha</a:t>
                      </a:r>
                      <a:endParaRPr lang="sk-SK" sz="16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10001"/>
                  </a:ext>
                </a:extLst>
              </a:tr>
              <a:tr h="0">
                <a:tc>
                  <a:txBody>
                    <a:bodyPr/>
                    <a:lstStyle/>
                    <a:p>
                      <a:pPr algn="l">
                        <a:spcAft>
                          <a:spcPts val="0"/>
                        </a:spcAft>
                      </a:pPr>
                      <a:r>
                        <a:rPr lang="en-GB" sz="1600" b="0">
                          <a:effectLst/>
                        </a:rPr>
                        <a:t>Range of terrain elevation</a:t>
                      </a:r>
                      <a:endParaRPr lang="sk-SK"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algn="l">
                        <a:spcAft>
                          <a:spcPts val="0"/>
                        </a:spcAft>
                      </a:pPr>
                      <a:r>
                        <a:rPr lang="en-GB" sz="1600" b="0" dirty="0">
                          <a:solidFill>
                            <a:schemeClr val="bg1"/>
                          </a:solidFill>
                          <a:effectLst/>
                        </a:rPr>
                        <a:t>3 m</a:t>
                      </a:r>
                      <a:endParaRPr lang="sk-SK" sz="16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10002"/>
                  </a:ext>
                </a:extLst>
              </a:tr>
              <a:tr h="0">
                <a:tc>
                  <a:txBody>
                    <a:bodyPr/>
                    <a:lstStyle/>
                    <a:p>
                      <a:pPr algn="l">
                        <a:spcAft>
                          <a:spcPts val="0"/>
                        </a:spcAft>
                      </a:pPr>
                      <a:r>
                        <a:rPr lang="en-GB" sz="1600" b="0" dirty="0">
                          <a:effectLst/>
                        </a:rPr>
                        <a:t>Number of spectral bins</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algn="l">
                        <a:spcAft>
                          <a:spcPts val="0"/>
                        </a:spcAft>
                      </a:pPr>
                      <a:r>
                        <a:rPr lang="en-GB" sz="1600" b="0" dirty="0">
                          <a:solidFill>
                            <a:schemeClr val="bg1"/>
                          </a:solidFill>
                          <a:effectLst/>
                        </a:rPr>
                        <a:t>92</a:t>
                      </a:r>
                      <a:endParaRPr lang="sk-SK" sz="16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10003"/>
                  </a:ext>
                </a:extLst>
              </a:tr>
              <a:tr h="0">
                <a:tc>
                  <a:txBody>
                    <a:bodyPr/>
                    <a:lstStyle/>
                    <a:p>
                      <a:pPr algn="l">
                        <a:spcAft>
                          <a:spcPts val="0"/>
                        </a:spcAft>
                      </a:pPr>
                      <a:r>
                        <a:rPr lang="en-GB" sz="1600" b="0" dirty="0">
                          <a:effectLst/>
                        </a:rPr>
                        <a:t>Integration time</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algn="l">
                        <a:spcAft>
                          <a:spcPts val="0"/>
                        </a:spcAft>
                      </a:pPr>
                      <a:r>
                        <a:rPr lang="en-GB" sz="1600" b="0" dirty="0" smtClean="0">
                          <a:solidFill>
                            <a:schemeClr val="bg1"/>
                          </a:solidFill>
                          <a:effectLst/>
                        </a:rPr>
                        <a:t>19</a:t>
                      </a:r>
                      <a:r>
                        <a:rPr lang="sk-SK" sz="1600" b="0" dirty="0" smtClean="0">
                          <a:solidFill>
                            <a:schemeClr val="bg1"/>
                          </a:solidFill>
                          <a:effectLst/>
                        </a:rPr>
                        <a:t> </a:t>
                      </a:r>
                      <a:r>
                        <a:rPr lang="en-GB" sz="1600" b="0" dirty="0" err="1" smtClean="0">
                          <a:solidFill>
                            <a:schemeClr val="bg1"/>
                          </a:solidFill>
                          <a:effectLst/>
                        </a:rPr>
                        <a:t>ms</a:t>
                      </a:r>
                      <a:endParaRPr lang="sk-SK" sz="16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10004"/>
                  </a:ext>
                </a:extLst>
              </a:tr>
              <a:tr h="0">
                <a:tc>
                  <a:txBody>
                    <a:bodyPr/>
                    <a:lstStyle/>
                    <a:p>
                      <a:pPr algn="l">
                        <a:spcAft>
                          <a:spcPts val="0"/>
                        </a:spcAft>
                      </a:pPr>
                      <a:r>
                        <a:rPr lang="en-GB" sz="1600" b="0">
                          <a:effectLst/>
                        </a:rPr>
                        <a:t>Frame rate</a:t>
                      </a:r>
                      <a:endParaRPr lang="sk-SK"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algn="l">
                        <a:spcAft>
                          <a:spcPts val="0"/>
                        </a:spcAft>
                      </a:pPr>
                      <a:r>
                        <a:rPr lang="en-GB" sz="1600" b="0" dirty="0" smtClean="0">
                          <a:solidFill>
                            <a:schemeClr val="bg1"/>
                          </a:solidFill>
                          <a:effectLst/>
                        </a:rPr>
                        <a:t>50</a:t>
                      </a:r>
                      <a:r>
                        <a:rPr lang="sk-SK" sz="1600" b="0" dirty="0" smtClean="0">
                          <a:solidFill>
                            <a:schemeClr val="bg1"/>
                          </a:solidFill>
                          <a:effectLst/>
                        </a:rPr>
                        <a:t> </a:t>
                      </a:r>
                      <a:r>
                        <a:rPr lang="en-GB" sz="1600" b="0" dirty="0" smtClean="0">
                          <a:solidFill>
                            <a:schemeClr val="bg1"/>
                          </a:solidFill>
                          <a:effectLst/>
                        </a:rPr>
                        <a:t>Hz</a:t>
                      </a:r>
                      <a:endParaRPr lang="sk-SK" sz="16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10005"/>
                  </a:ext>
                </a:extLst>
              </a:tr>
              <a:tr h="0">
                <a:tc>
                  <a:txBody>
                    <a:bodyPr/>
                    <a:lstStyle/>
                    <a:p>
                      <a:pPr algn="l">
                        <a:spcAft>
                          <a:spcPts val="0"/>
                        </a:spcAft>
                      </a:pPr>
                      <a:r>
                        <a:rPr lang="en-GB" sz="1600" b="0">
                          <a:effectLst/>
                        </a:rPr>
                        <a:t>Width of spectral bands</a:t>
                      </a:r>
                      <a:endParaRPr lang="sk-SK"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algn="l">
                        <a:spcAft>
                          <a:spcPts val="0"/>
                        </a:spcAft>
                      </a:pPr>
                      <a:r>
                        <a:rPr lang="en-GB" sz="1600" b="0" dirty="0">
                          <a:solidFill>
                            <a:schemeClr val="bg1"/>
                          </a:solidFill>
                          <a:effectLst/>
                        </a:rPr>
                        <a:t>6.9 nm</a:t>
                      </a:r>
                      <a:endParaRPr lang="sk-SK" sz="16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10006"/>
                  </a:ext>
                </a:extLst>
              </a:tr>
              <a:tr h="0">
                <a:tc>
                  <a:txBody>
                    <a:bodyPr/>
                    <a:lstStyle/>
                    <a:p>
                      <a:pPr algn="l">
                        <a:spcAft>
                          <a:spcPts val="0"/>
                        </a:spcAft>
                      </a:pPr>
                      <a:r>
                        <a:rPr lang="sk-SK" sz="1600" b="0" dirty="0" smtClean="0">
                          <a:effectLst/>
                        </a:rPr>
                        <a:t>GSD/</a:t>
                      </a:r>
                      <a:r>
                        <a:rPr lang="sk-SK" sz="1600" b="0" dirty="0" err="1" smtClean="0">
                          <a:effectLst/>
                        </a:rPr>
                        <a:t>resolution</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600" b="0" dirty="0" smtClean="0">
                          <a:effectLst/>
                        </a:rPr>
                        <a:t>0.1</a:t>
                      </a:r>
                      <a:r>
                        <a:rPr lang="sk-SK" sz="1600" b="0" dirty="0" smtClean="0">
                          <a:effectLst/>
                        </a:rPr>
                        <a:t> </a:t>
                      </a:r>
                      <a:r>
                        <a:rPr lang="en-GB" sz="1600" b="0" dirty="0" smtClean="0">
                          <a:effectLst/>
                        </a:rPr>
                        <a:t>m</a:t>
                      </a:r>
                      <a:endParaRPr lang="sk-SK"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0">
                <a:tc>
                  <a:txBody>
                    <a:bodyPr/>
                    <a:lstStyle/>
                    <a:p>
                      <a:pPr algn="l">
                        <a:spcAft>
                          <a:spcPts val="0"/>
                        </a:spcAft>
                      </a:pPr>
                      <a:r>
                        <a:rPr lang="sk-SK" sz="1600" b="0" dirty="0" err="1" smtClean="0">
                          <a:effectLst/>
                          <a:latin typeface="+mn-lt"/>
                          <a:ea typeface="Times New Roman" panose="02020603050405020304" pitchFamily="18" charset="0"/>
                          <a:cs typeface="Times New Roman" panose="02020603050405020304" pitchFamily="18" charset="0"/>
                        </a:rPr>
                        <a:t>Flight</a:t>
                      </a:r>
                      <a:r>
                        <a:rPr lang="sk-SK" sz="1600" b="0" baseline="0" dirty="0" smtClean="0">
                          <a:effectLst/>
                          <a:latin typeface="+mn-lt"/>
                          <a:ea typeface="Times New Roman" panose="02020603050405020304" pitchFamily="18" charset="0"/>
                          <a:cs typeface="Times New Roman" panose="02020603050405020304" pitchFamily="18" charset="0"/>
                        </a:rPr>
                        <a:t> </a:t>
                      </a:r>
                      <a:r>
                        <a:rPr lang="sk-SK" sz="1600" b="0" baseline="0" dirty="0" err="1" smtClean="0">
                          <a:effectLst/>
                          <a:latin typeface="+mn-lt"/>
                          <a:ea typeface="Times New Roman" panose="02020603050405020304" pitchFamily="18" charset="0"/>
                          <a:cs typeface="Times New Roman" panose="02020603050405020304" pitchFamily="18" charset="0"/>
                        </a:rPr>
                        <a:t>line</a:t>
                      </a:r>
                      <a:r>
                        <a:rPr lang="sk-SK" sz="1600" b="0" baseline="0" dirty="0" smtClean="0">
                          <a:effectLst/>
                          <a:latin typeface="+mn-lt"/>
                          <a:ea typeface="Times New Roman" panose="02020603050405020304" pitchFamily="18" charset="0"/>
                          <a:cs typeface="Times New Roman" panose="02020603050405020304" pitchFamily="18" charset="0"/>
                        </a:rPr>
                        <a:t> </a:t>
                      </a:r>
                      <a:r>
                        <a:rPr lang="sk-SK" sz="1600" b="0" baseline="0" dirty="0" err="1" smtClean="0">
                          <a:effectLst/>
                          <a:latin typeface="+mn-lt"/>
                          <a:ea typeface="Times New Roman" panose="02020603050405020304" pitchFamily="18" charset="0"/>
                          <a:cs typeface="Times New Roman" panose="02020603050405020304" pitchFamily="18" charset="0"/>
                        </a:rPr>
                        <a:t>acc</a:t>
                      </a:r>
                      <a:r>
                        <a:rPr lang="sk-SK" sz="1600" b="0" baseline="0" dirty="0" smtClean="0">
                          <a:effectLst/>
                          <a:latin typeface="+mn-lt"/>
                          <a:ea typeface="Times New Roman" panose="02020603050405020304" pitchFamily="18" charset="0"/>
                          <a:cs typeface="Times New Roman" panose="02020603050405020304" pitchFamily="18" charset="0"/>
                        </a:rPr>
                        <a:t>. post-</a:t>
                      </a:r>
                      <a:r>
                        <a:rPr lang="sk-SK" sz="1600" b="0" baseline="0" dirty="0" err="1" smtClean="0">
                          <a:effectLst/>
                          <a:latin typeface="+mn-lt"/>
                          <a:ea typeface="Times New Roman" panose="02020603050405020304" pitchFamily="18" charset="0"/>
                          <a:cs typeface="Times New Roman" panose="02020603050405020304" pitchFamily="18" charset="0"/>
                        </a:rPr>
                        <a:t>proccesed</a:t>
                      </a:r>
                      <a:r>
                        <a:rPr lang="sk-SK" sz="1600" b="0" baseline="0" dirty="0" smtClean="0">
                          <a:effectLst/>
                          <a:latin typeface="+mn-lt"/>
                          <a:ea typeface="Times New Roman" panose="02020603050405020304" pitchFamily="18" charset="0"/>
                          <a:cs typeface="Times New Roman" panose="02020603050405020304" pitchFamily="18" charset="0"/>
                        </a:rPr>
                        <a:t> (XY/Z)</a:t>
                      </a:r>
                      <a:endParaRPr lang="sk-SK" sz="16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sk-SK" sz="1600" b="0" dirty="0" smtClean="0">
                          <a:effectLst/>
                          <a:latin typeface="+mn-lt"/>
                          <a:ea typeface="Times New Roman" panose="02020603050405020304" pitchFamily="18" charset="0"/>
                          <a:cs typeface="Times New Roman" panose="02020603050405020304" pitchFamily="18" charset="0"/>
                        </a:rPr>
                        <a:t>0.02</a:t>
                      </a:r>
                      <a:r>
                        <a:rPr lang="sk-SK" sz="1600" b="0" baseline="0" dirty="0" smtClean="0">
                          <a:effectLst/>
                          <a:latin typeface="+mn-lt"/>
                          <a:ea typeface="Times New Roman" panose="02020603050405020304" pitchFamily="18" charset="0"/>
                          <a:cs typeface="Times New Roman" panose="02020603050405020304" pitchFamily="18" charset="0"/>
                        </a:rPr>
                        <a:t> m / 0.25 m</a:t>
                      </a:r>
                      <a:endParaRPr lang="sk-SK" sz="16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0">
                <a:tc>
                  <a:txBody>
                    <a:bodyPr/>
                    <a:lstStyle/>
                    <a:p>
                      <a:pPr algn="l">
                        <a:spcAft>
                          <a:spcPts val="0"/>
                        </a:spcAft>
                      </a:pPr>
                      <a:r>
                        <a:rPr lang="sk-SK" sz="1600" b="0" dirty="0" err="1" smtClean="0">
                          <a:effectLst/>
                          <a:latin typeface="+mn-lt"/>
                          <a:ea typeface="Times New Roman" panose="02020603050405020304" pitchFamily="18" charset="0"/>
                          <a:cs typeface="Times New Roman" panose="02020603050405020304" pitchFamily="18" charset="0"/>
                        </a:rPr>
                        <a:t>Orientation</a:t>
                      </a:r>
                      <a:r>
                        <a:rPr lang="sk-SK" sz="1600" b="0" dirty="0" smtClean="0">
                          <a:effectLst/>
                          <a:latin typeface="+mn-lt"/>
                          <a:ea typeface="Times New Roman" panose="02020603050405020304" pitchFamily="18" charset="0"/>
                          <a:cs typeface="Times New Roman" panose="02020603050405020304" pitchFamily="18" charset="0"/>
                        </a:rPr>
                        <a:t> </a:t>
                      </a:r>
                      <a:r>
                        <a:rPr lang="sk-SK" sz="1600" b="0" dirty="0" err="1" smtClean="0">
                          <a:effectLst/>
                          <a:latin typeface="+mn-lt"/>
                          <a:ea typeface="Times New Roman" panose="02020603050405020304" pitchFamily="18" charset="0"/>
                          <a:cs typeface="Times New Roman" panose="02020603050405020304" pitchFamily="18" charset="0"/>
                        </a:rPr>
                        <a:t>acc</a:t>
                      </a:r>
                      <a:r>
                        <a:rPr lang="sk-SK" sz="1600" b="0" dirty="0" smtClean="0">
                          <a:effectLst/>
                          <a:latin typeface="+mn-lt"/>
                          <a:ea typeface="Times New Roman" panose="02020603050405020304" pitchFamily="18" charset="0"/>
                          <a:cs typeface="Times New Roman" panose="02020603050405020304" pitchFamily="18" charset="0"/>
                        </a:rPr>
                        <a:t>. </a:t>
                      </a:r>
                      <a:r>
                        <a:rPr lang="sk-SK" sz="1600" b="0" baseline="0" dirty="0" smtClean="0">
                          <a:effectLst/>
                          <a:latin typeface="+mn-lt"/>
                          <a:ea typeface="Times New Roman" panose="02020603050405020304" pitchFamily="18" charset="0"/>
                          <a:cs typeface="Times New Roman" panose="02020603050405020304" pitchFamily="18" charset="0"/>
                        </a:rPr>
                        <a:t>post-</a:t>
                      </a:r>
                      <a:r>
                        <a:rPr lang="sk-SK" sz="1600" b="0" baseline="0" dirty="0" err="1" smtClean="0">
                          <a:effectLst/>
                          <a:latin typeface="+mn-lt"/>
                          <a:ea typeface="Times New Roman" panose="02020603050405020304" pitchFamily="18" charset="0"/>
                          <a:cs typeface="Times New Roman" panose="02020603050405020304" pitchFamily="18" charset="0"/>
                        </a:rPr>
                        <a:t>proccesed</a:t>
                      </a:r>
                      <a:r>
                        <a:rPr lang="sk-SK" sz="1600" b="0" baseline="0" dirty="0" smtClean="0">
                          <a:effectLst/>
                          <a:latin typeface="+mn-lt"/>
                          <a:ea typeface="Times New Roman" panose="02020603050405020304" pitchFamily="18" charset="0"/>
                          <a:cs typeface="Times New Roman" panose="02020603050405020304" pitchFamily="18" charset="0"/>
                        </a:rPr>
                        <a:t> </a:t>
                      </a:r>
                      <a:r>
                        <a:rPr lang="sk-SK" sz="1600" b="0" dirty="0" smtClean="0">
                          <a:effectLst/>
                          <a:latin typeface="+mn-lt"/>
                          <a:ea typeface="Times New Roman" panose="02020603050405020304" pitchFamily="18" charset="0"/>
                          <a:cs typeface="Times New Roman" panose="02020603050405020304" pitchFamily="18" charset="0"/>
                        </a:rPr>
                        <a:t>(</a:t>
                      </a:r>
                      <a:r>
                        <a:rPr lang="sk-SK" sz="1600" b="0" dirty="0" err="1" smtClean="0">
                          <a:effectLst/>
                          <a:latin typeface="+mn-lt"/>
                          <a:ea typeface="Times New Roman" panose="02020603050405020304" pitchFamily="18" charset="0"/>
                          <a:cs typeface="Times New Roman" panose="02020603050405020304" pitchFamily="18" charset="0"/>
                        </a:rPr>
                        <a:t>roll</a:t>
                      </a:r>
                      <a:r>
                        <a:rPr lang="sk-SK" sz="1600" b="0" dirty="0" smtClean="0">
                          <a:effectLst/>
                          <a:latin typeface="+mn-lt"/>
                          <a:ea typeface="Times New Roman" panose="02020603050405020304" pitchFamily="18" charset="0"/>
                          <a:cs typeface="Times New Roman" panose="02020603050405020304" pitchFamily="18" charset="0"/>
                        </a:rPr>
                        <a:t>/</a:t>
                      </a:r>
                      <a:r>
                        <a:rPr lang="sk-SK" sz="1600" b="0" dirty="0" err="1" smtClean="0">
                          <a:effectLst/>
                          <a:latin typeface="+mn-lt"/>
                          <a:ea typeface="Times New Roman" panose="02020603050405020304" pitchFamily="18" charset="0"/>
                          <a:cs typeface="Times New Roman" panose="02020603050405020304" pitchFamily="18" charset="0"/>
                        </a:rPr>
                        <a:t>pitch</a:t>
                      </a:r>
                      <a:r>
                        <a:rPr lang="sk-SK" sz="1600" b="0" dirty="0" smtClean="0">
                          <a:effectLst/>
                          <a:latin typeface="+mn-lt"/>
                          <a:ea typeface="Times New Roman" panose="02020603050405020304" pitchFamily="18" charset="0"/>
                          <a:cs typeface="Times New Roman" panose="02020603050405020304" pitchFamily="18" charset="0"/>
                        </a:rPr>
                        <a:t>/</a:t>
                      </a:r>
                      <a:r>
                        <a:rPr lang="sk-SK" sz="1600" b="0" dirty="0" err="1" smtClean="0">
                          <a:effectLst/>
                          <a:latin typeface="+mn-lt"/>
                          <a:ea typeface="Times New Roman" panose="02020603050405020304" pitchFamily="18" charset="0"/>
                          <a:cs typeface="Times New Roman" panose="02020603050405020304" pitchFamily="18" charset="0"/>
                        </a:rPr>
                        <a:t>yaw</a:t>
                      </a:r>
                      <a:r>
                        <a:rPr lang="sk-SK" sz="1600" b="0" dirty="0" smtClean="0">
                          <a:effectLst/>
                          <a:latin typeface="+mn-lt"/>
                          <a:ea typeface="Times New Roman" panose="02020603050405020304" pitchFamily="18" charset="0"/>
                          <a:cs typeface="Times New Roman" panose="02020603050405020304" pitchFamily="18" charset="0"/>
                        </a:rPr>
                        <a:t>)</a:t>
                      </a:r>
                      <a:endParaRPr lang="sk-SK" sz="16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sk-SK" sz="1600" b="0" dirty="0" smtClean="0">
                          <a:effectLst/>
                          <a:latin typeface="+mn-lt"/>
                          <a:ea typeface="Times New Roman" panose="02020603050405020304" pitchFamily="18" charset="0"/>
                          <a:cs typeface="Times New Roman" panose="02020603050405020304" pitchFamily="18" charset="0"/>
                        </a:rPr>
                        <a:t>0.05°/0.05°/0.11°</a:t>
                      </a:r>
                      <a:endParaRPr lang="sk-SK" sz="16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57665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2"/>
          <p:cNvSpPr>
            <a:spLocks noGrp="1"/>
          </p:cNvSpPr>
          <p:nvPr>
            <p:ph type="title"/>
          </p:nvPr>
        </p:nvSpPr>
        <p:spPr>
          <a:xfrm>
            <a:off x="381000" y="214660"/>
            <a:ext cx="8382000" cy="1054100"/>
          </a:xfrm>
        </p:spPr>
        <p:txBody>
          <a:bodyPr/>
          <a:lstStyle/>
          <a:p>
            <a:pPr algn="l"/>
            <a:r>
              <a:rPr lang="en-GB" dirty="0" smtClean="0"/>
              <a:t>UA</a:t>
            </a:r>
            <a:r>
              <a:rPr lang="sk-SK" dirty="0" smtClean="0"/>
              <a:t>S</a:t>
            </a:r>
            <a:r>
              <a:rPr lang="en-GB" dirty="0" smtClean="0"/>
              <a:t>: </a:t>
            </a:r>
            <a:r>
              <a:rPr lang="sk-SK" dirty="0" err="1" smtClean="0"/>
              <a:t>Scout</a:t>
            </a:r>
            <a:r>
              <a:rPr lang="sk-SK" dirty="0" smtClean="0"/>
              <a:t> B1-100</a:t>
            </a:r>
            <a:endParaRPr lang="sk-SK" dirty="0"/>
          </a:p>
        </p:txBody>
      </p:sp>
      <p:pic>
        <p:nvPicPr>
          <p:cNvPr id="25" name="Obrázok 24"/>
          <p:cNvPicPr>
            <a:picLocks noChangeAspect="1"/>
          </p:cNvPicPr>
          <p:nvPr/>
        </p:nvPicPr>
        <p:blipFill rotWithShape="1">
          <a:blip r:embed="rId3"/>
          <a:srcRect t="91" b="1"/>
          <a:stretch/>
        </p:blipFill>
        <p:spPr>
          <a:xfrm>
            <a:off x="137753" y="1222894"/>
            <a:ext cx="8826735" cy="5525624"/>
          </a:xfrm>
          <a:prstGeom prst="rect">
            <a:avLst/>
          </a:prstGeom>
        </p:spPr>
      </p:pic>
    </p:spTree>
    <p:extLst>
      <p:ext uri="{BB962C8B-B14F-4D97-AF65-F5344CB8AC3E}">
        <p14:creationId xmlns:p14="http://schemas.microsoft.com/office/powerpoint/2010/main" val="25776843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a:xfrm>
            <a:off x="179512" y="1686396"/>
            <a:ext cx="8407400" cy="4406900"/>
          </a:xfrm>
        </p:spPr>
        <p:txBody>
          <a:bodyPr>
            <a:normAutofit/>
          </a:bodyPr>
          <a:lstStyle/>
          <a:p>
            <a:r>
              <a:rPr lang="en-GB" sz="2400" b="1" dirty="0" smtClean="0"/>
              <a:t>two independent payloads</a:t>
            </a:r>
          </a:p>
        </p:txBody>
      </p:sp>
      <p:sp>
        <p:nvSpPr>
          <p:cNvPr id="3" name="Nadpis 2"/>
          <p:cNvSpPr>
            <a:spLocks noGrp="1"/>
          </p:cNvSpPr>
          <p:nvPr>
            <p:ph type="title"/>
          </p:nvPr>
        </p:nvSpPr>
        <p:spPr/>
        <p:txBody>
          <a:bodyPr/>
          <a:lstStyle/>
          <a:p>
            <a:pPr algn="l"/>
            <a:r>
              <a:rPr lang="en-GB" dirty="0" smtClean="0"/>
              <a:t>UAV Payload</a:t>
            </a:r>
            <a:endParaRPr lang="sk-SK" dirty="0"/>
          </a:p>
        </p:txBody>
      </p:sp>
      <p:sp>
        <p:nvSpPr>
          <p:cNvPr id="6" name="BlokTextu 5"/>
          <p:cNvSpPr txBox="1"/>
          <p:nvPr/>
        </p:nvSpPr>
        <p:spPr>
          <a:xfrm>
            <a:off x="461972" y="5013994"/>
            <a:ext cx="4106466" cy="646331"/>
          </a:xfrm>
          <a:prstGeom prst="rect">
            <a:avLst/>
          </a:prstGeom>
          <a:noFill/>
        </p:spPr>
        <p:txBody>
          <a:bodyPr wrap="square" rtlCol="0">
            <a:spAutoFit/>
          </a:bodyPr>
          <a:lstStyle/>
          <a:p>
            <a:r>
              <a:rPr lang="en-GB" spc="150" dirty="0" err="1" smtClean="0">
                <a:solidFill>
                  <a:schemeClr val="tx2"/>
                </a:solidFill>
                <a:latin typeface="+mn-lt"/>
                <a:cs typeface="+mn-cs"/>
              </a:rPr>
              <a:t>Riegl</a:t>
            </a:r>
            <a:r>
              <a:rPr lang="en-GB" spc="150" dirty="0" smtClean="0">
                <a:solidFill>
                  <a:schemeClr val="tx2"/>
                </a:solidFill>
                <a:latin typeface="+mn-lt"/>
                <a:cs typeface="+mn-cs"/>
              </a:rPr>
              <a:t> VUX-1 </a:t>
            </a:r>
            <a:r>
              <a:rPr lang="en-GB" b="1" spc="150" dirty="0">
                <a:solidFill>
                  <a:schemeClr val="tx2"/>
                </a:solidFill>
                <a:latin typeface="+mn-lt"/>
                <a:cs typeface="+mn-cs"/>
              </a:rPr>
              <a:t>laser</a:t>
            </a:r>
            <a:r>
              <a:rPr lang="en-GB" spc="150" dirty="0">
                <a:solidFill>
                  <a:schemeClr val="tx2"/>
                </a:solidFill>
                <a:latin typeface="+mn-lt"/>
                <a:cs typeface="+mn-cs"/>
              </a:rPr>
              <a:t> scanner </a:t>
            </a:r>
            <a:r>
              <a:rPr lang="en-GB" spc="150" dirty="0" smtClean="0">
                <a:solidFill>
                  <a:schemeClr val="tx2"/>
                </a:solidFill>
                <a:latin typeface="+mn-lt"/>
                <a:cs typeface="+mn-cs"/>
              </a:rPr>
              <a:t>+ Sony </a:t>
            </a:r>
            <a:r>
              <a:rPr lang="en-GB" spc="150" dirty="0">
                <a:solidFill>
                  <a:schemeClr val="tx2"/>
                </a:solidFill>
                <a:latin typeface="+mn-lt"/>
                <a:cs typeface="+mn-cs"/>
              </a:rPr>
              <a:t>A6000 E-Mount </a:t>
            </a:r>
            <a:r>
              <a:rPr lang="en-GB" b="1" spc="150" dirty="0" smtClean="0">
                <a:solidFill>
                  <a:schemeClr val="tx2"/>
                </a:solidFill>
                <a:latin typeface="+mn-lt"/>
                <a:cs typeface="+mn-cs"/>
              </a:rPr>
              <a:t>photo</a:t>
            </a:r>
            <a:r>
              <a:rPr lang="en-GB" spc="150" dirty="0" smtClean="0">
                <a:solidFill>
                  <a:schemeClr val="tx2"/>
                </a:solidFill>
                <a:latin typeface="+mn-lt"/>
                <a:cs typeface="+mn-cs"/>
              </a:rPr>
              <a:t> camera</a:t>
            </a:r>
            <a:r>
              <a:rPr lang="sk-SK" spc="150" dirty="0" smtClean="0">
                <a:solidFill>
                  <a:schemeClr val="tx2"/>
                </a:solidFill>
                <a:latin typeface="+mn-lt"/>
                <a:cs typeface="+mn-cs"/>
              </a:rPr>
              <a:t> +</a:t>
            </a:r>
            <a:endParaRPr lang="en-GB" spc="150" dirty="0" smtClean="0">
              <a:solidFill>
                <a:schemeClr val="tx2"/>
              </a:solidFill>
              <a:latin typeface="+mn-lt"/>
              <a:cs typeface="+mn-cs"/>
            </a:endParaRPr>
          </a:p>
        </p:txBody>
      </p:sp>
      <p:sp>
        <p:nvSpPr>
          <p:cNvPr id="7" name="BlokTextu 6"/>
          <p:cNvSpPr txBox="1"/>
          <p:nvPr/>
        </p:nvSpPr>
        <p:spPr>
          <a:xfrm>
            <a:off x="4847346" y="5013176"/>
            <a:ext cx="3762517" cy="646331"/>
          </a:xfrm>
          <a:prstGeom prst="rect">
            <a:avLst/>
          </a:prstGeom>
          <a:noFill/>
        </p:spPr>
        <p:txBody>
          <a:bodyPr wrap="square" rtlCol="0">
            <a:spAutoFit/>
          </a:bodyPr>
          <a:lstStyle/>
          <a:p>
            <a:r>
              <a:rPr lang="en-GB" spc="150" dirty="0" smtClean="0">
                <a:solidFill>
                  <a:schemeClr val="tx2"/>
                </a:solidFill>
                <a:latin typeface="+mn-lt"/>
                <a:cs typeface="+mn-cs"/>
              </a:rPr>
              <a:t>AISA Kestrel 10 </a:t>
            </a:r>
            <a:r>
              <a:rPr lang="en-GB" b="1" spc="150" dirty="0" smtClean="0">
                <a:solidFill>
                  <a:schemeClr val="tx2"/>
                </a:solidFill>
                <a:latin typeface="+mn-lt"/>
                <a:cs typeface="+mn-cs"/>
              </a:rPr>
              <a:t>hyperspectral</a:t>
            </a:r>
            <a:r>
              <a:rPr lang="en-GB" spc="150" dirty="0" smtClean="0">
                <a:solidFill>
                  <a:schemeClr val="tx2"/>
                </a:solidFill>
                <a:latin typeface="+mn-lt"/>
                <a:cs typeface="+mn-cs"/>
              </a:rPr>
              <a:t> camera by </a:t>
            </a:r>
            <a:r>
              <a:rPr lang="en-GB" spc="150" dirty="0" err="1" smtClean="0">
                <a:solidFill>
                  <a:schemeClr val="tx2"/>
                </a:solidFill>
                <a:latin typeface="+mn-lt"/>
                <a:cs typeface="+mn-cs"/>
              </a:rPr>
              <a:t>Specim</a:t>
            </a:r>
            <a:r>
              <a:rPr lang="sk-SK" spc="150" dirty="0" smtClean="0">
                <a:solidFill>
                  <a:schemeClr val="tx2"/>
                </a:solidFill>
                <a:latin typeface="+mn-lt"/>
                <a:cs typeface="+mn-cs"/>
              </a:rPr>
              <a:t> +</a:t>
            </a:r>
            <a:endParaRPr lang="en-US" spc="150" dirty="0">
              <a:solidFill>
                <a:schemeClr val="tx2"/>
              </a:solidFill>
              <a:latin typeface="+mn-lt"/>
              <a:cs typeface="+mn-cs"/>
            </a:endParaRPr>
          </a:p>
        </p:txBody>
      </p:sp>
      <p:grpSp>
        <p:nvGrpSpPr>
          <p:cNvPr id="39" name="Skupina 38"/>
          <p:cNvGrpSpPr/>
          <p:nvPr/>
        </p:nvGrpSpPr>
        <p:grpSpPr>
          <a:xfrm>
            <a:off x="484778" y="1772816"/>
            <a:ext cx="8111009" cy="3459661"/>
            <a:chOff x="395536" y="1946525"/>
            <a:chExt cx="8463533" cy="3610025"/>
          </a:xfrm>
        </p:grpSpPr>
        <p:pic>
          <p:nvPicPr>
            <p:cNvPr id="10" name="Obrázok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536" y="2407105"/>
              <a:ext cx="4038162" cy="2906877"/>
            </a:xfrm>
            <a:prstGeom prst="rect">
              <a:avLst/>
            </a:prstGeom>
            <a:effectLst>
              <a:outerShdw blurRad="50800" dist="38100" dir="2700000" algn="tl" rotWithShape="0">
                <a:prstClr val="black">
                  <a:alpha val="40000"/>
                </a:prstClr>
              </a:outerShdw>
            </a:effectLst>
          </p:spPr>
        </p:pic>
        <p:pic>
          <p:nvPicPr>
            <p:cNvPr id="5" name="Obrázok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47713" y="1946525"/>
              <a:ext cx="3911356" cy="3375553"/>
            </a:xfrm>
            <a:prstGeom prst="rect">
              <a:avLst/>
            </a:prstGeom>
            <a:ln>
              <a:noFill/>
            </a:ln>
            <a:effectLst>
              <a:outerShdw blurRad="50800" dist="38100" dir="2700000" algn="tl" rotWithShape="0">
                <a:prstClr val="black">
                  <a:alpha val="40000"/>
                </a:prstClr>
              </a:outerShdw>
            </a:effectLst>
          </p:spPr>
        </p:pic>
        <p:pic>
          <p:nvPicPr>
            <p:cNvPr id="3074" name="Picture 2" descr="http://geodatapoint.com/images/uploads/Riegl.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7545" y="2486273"/>
              <a:ext cx="870525" cy="7987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ýsledok vyh&amp;lcaron;adávania obrázkov pre dopyt specim"/>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65220" y="1977542"/>
              <a:ext cx="1529676" cy="58736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12" name="Rovná spojovacia šípka 11"/>
            <p:cNvCxnSpPr/>
            <p:nvPr/>
          </p:nvCxnSpPr>
          <p:spPr>
            <a:xfrm flipV="1">
              <a:off x="1641389" y="4319795"/>
              <a:ext cx="721585" cy="1099459"/>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ovná spojovacia šípka 16"/>
            <p:cNvCxnSpPr/>
            <p:nvPr/>
          </p:nvCxnSpPr>
          <p:spPr>
            <a:xfrm flipH="1" flipV="1">
              <a:off x="2738504" y="4437113"/>
              <a:ext cx="1257433" cy="876868"/>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ovná spojovacia šípka 19"/>
            <p:cNvCxnSpPr/>
            <p:nvPr/>
          </p:nvCxnSpPr>
          <p:spPr>
            <a:xfrm flipH="1">
              <a:off x="3851921" y="3747645"/>
              <a:ext cx="288031"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ovná spojovacia šípka 21"/>
            <p:cNvCxnSpPr/>
            <p:nvPr/>
          </p:nvCxnSpPr>
          <p:spPr>
            <a:xfrm flipH="1" flipV="1">
              <a:off x="2476698" y="4876634"/>
              <a:ext cx="295102" cy="1641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ovná spojovacia šípka 30"/>
            <p:cNvCxnSpPr/>
            <p:nvPr/>
          </p:nvCxnSpPr>
          <p:spPr>
            <a:xfrm>
              <a:off x="8349595" y="3884062"/>
              <a:ext cx="0" cy="386737"/>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ovná spojovacia šípka 32"/>
            <p:cNvCxnSpPr>
              <a:stCxn id="23" idx="3"/>
            </p:cNvCxnSpPr>
            <p:nvPr/>
          </p:nvCxnSpPr>
          <p:spPr>
            <a:xfrm>
              <a:off x="5397268" y="3819399"/>
              <a:ext cx="0" cy="399137"/>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ovná spojovacia šípka 33"/>
            <p:cNvCxnSpPr/>
            <p:nvPr/>
          </p:nvCxnSpPr>
          <p:spPr>
            <a:xfrm flipH="1" flipV="1">
              <a:off x="7125461" y="4814905"/>
              <a:ext cx="602343" cy="741645"/>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41" name="Obrázok 1"/>
          <p:cNvPicPr>
            <a:picLocks noChangeArrowheads="1"/>
          </p:cNvPicPr>
          <p:nvPr/>
        </p:nvPicPr>
        <p:blipFill>
          <a:blip r:embed="rId7" cstate="print">
            <a:extLst>
              <a:ext uri="{28A0092B-C50C-407E-A947-70E740481C1C}">
                <a14:useLocalDpi xmlns:a14="http://schemas.microsoft.com/office/drawing/2010/main"/>
              </a:ext>
            </a:extLst>
          </a:blip>
          <a:srcRect r="237"/>
          <a:stretch>
            <a:fillRect/>
          </a:stretch>
        </p:blipFill>
        <p:spPr bwMode="auto">
          <a:xfrm>
            <a:off x="4716016" y="287414"/>
            <a:ext cx="3893847" cy="10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ĺžnik 3"/>
          <p:cNvSpPr/>
          <p:nvPr/>
        </p:nvSpPr>
        <p:spPr>
          <a:xfrm>
            <a:off x="1828563" y="5805264"/>
            <a:ext cx="5486874" cy="646331"/>
          </a:xfrm>
          <a:prstGeom prst="rect">
            <a:avLst/>
          </a:prstGeom>
          <a:ln>
            <a:noFill/>
          </a:ln>
        </p:spPr>
        <p:txBody>
          <a:bodyPr wrap="square">
            <a:spAutoFit/>
          </a:bodyPr>
          <a:lstStyle/>
          <a:p>
            <a:pPr algn="ctr"/>
            <a:r>
              <a:rPr lang="en-GB" b="1" spc="150" dirty="0">
                <a:solidFill>
                  <a:schemeClr val="tx2"/>
                </a:solidFill>
                <a:latin typeface="+mn-lt"/>
              </a:rPr>
              <a:t>dual GPS </a:t>
            </a:r>
            <a:r>
              <a:rPr lang="en-GB" spc="150" dirty="0">
                <a:solidFill>
                  <a:schemeClr val="tx2"/>
                </a:solidFill>
                <a:latin typeface="+mn-lt"/>
              </a:rPr>
              <a:t>antenna and </a:t>
            </a:r>
            <a:r>
              <a:rPr lang="en-GB" b="1" spc="150" dirty="0">
                <a:solidFill>
                  <a:schemeClr val="tx2"/>
                </a:solidFill>
                <a:latin typeface="+mn-lt"/>
              </a:rPr>
              <a:t>INS unit </a:t>
            </a:r>
            <a:r>
              <a:rPr lang="en-GB" spc="150" dirty="0">
                <a:solidFill>
                  <a:schemeClr val="tx2"/>
                </a:solidFill>
                <a:latin typeface="+mn-lt"/>
              </a:rPr>
              <a:t>xNAV550 </a:t>
            </a:r>
            <a:r>
              <a:rPr lang="sk-SK" spc="150" dirty="0">
                <a:solidFill>
                  <a:schemeClr val="tx2"/>
                </a:solidFill>
                <a:latin typeface="+mn-lt"/>
              </a:rPr>
              <a:t>by </a:t>
            </a:r>
            <a:r>
              <a:rPr lang="sk-SK" spc="150" dirty="0" smtClean="0">
                <a:solidFill>
                  <a:schemeClr val="tx2"/>
                </a:solidFill>
                <a:latin typeface="+mn-lt"/>
              </a:rPr>
              <a:t>OXTS</a:t>
            </a:r>
            <a:r>
              <a:rPr lang="en-US" spc="150" dirty="0" smtClean="0">
                <a:solidFill>
                  <a:schemeClr val="tx2"/>
                </a:solidFill>
                <a:latin typeface="+mn-lt"/>
              </a:rPr>
              <a:t> for the </a:t>
            </a:r>
            <a:r>
              <a:rPr lang="en-US" b="1" spc="150" dirty="0" smtClean="0">
                <a:solidFill>
                  <a:schemeClr val="tx2"/>
                </a:solidFill>
                <a:latin typeface="+mn-lt"/>
              </a:rPr>
              <a:t>sensor attitude and position</a:t>
            </a:r>
            <a:endParaRPr lang="sk-SK" b="1" spc="150" dirty="0">
              <a:solidFill>
                <a:schemeClr val="tx2"/>
              </a:solidFill>
              <a:latin typeface="+mn-lt"/>
            </a:endParaRPr>
          </a:p>
        </p:txBody>
      </p:sp>
      <p:pic>
        <p:nvPicPr>
          <p:cNvPr id="23" name="Picture 6" descr="OxTS - Inertial Navigation experts"/>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73231" y="3375964"/>
            <a:ext cx="1204946" cy="494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729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a:xfrm>
            <a:off x="179512" y="1830412"/>
            <a:ext cx="5328592" cy="4406900"/>
          </a:xfrm>
        </p:spPr>
        <p:txBody>
          <a:bodyPr>
            <a:normAutofit/>
          </a:bodyPr>
          <a:lstStyle/>
          <a:p>
            <a:r>
              <a:rPr lang="en-US" b="1" dirty="0"/>
              <a:t>VUX-1 laser scanner</a:t>
            </a:r>
            <a:r>
              <a:rPr lang="en-US" dirty="0"/>
              <a:t> by RIEGL</a:t>
            </a:r>
          </a:p>
          <a:p>
            <a:pPr lvl="1"/>
            <a:r>
              <a:rPr lang="sk-SK" dirty="0" err="1" smtClean="0"/>
              <a:t>Scanner</a:t>
            </a:r>
            <a:r>
              <a:rPr lang="sk-SK" dirty="0" smtClean="0"/>
              <a:t> </a:t>
            </a:r>
            <a:r>
              <a:rPr lang="en-US" dirty="0" smtClean="0"/>
              <a:t>3.5 kg</a:t>
            </a:r>
            <a:r>
              <a:rPr lang="sk-SK" dirty="0" smtClean="0"/>
              <a:t>, </a:t>
            </a:r>
            <a:r>
              <a:rPr lang="sk-SK" dirty="0" err="1" smtClean="0"/>
              <a:t>Payload</a:t>
            </a:r>
            <a:r>
              <a:rPr lang="sk-SK" dirty="0" smtClean="0"/>
              <a:t> 12 kg</a:t>
            </a:r>
            <a:endParaRPr lang="en-US" dirty="0"/>
          </a:p>
          <a:p>
            <a:pPr lvl="1"/>
            <a:r>
              <a:rPr lang="en-US" dirty="0"/>
              <a:t>&lt;500,000 measurements per </a:t>
            </a:r>
            <a:r>
              <a:rPr lang="en-US" dirty="0" smtClean="0"/>
              <a:t>second</a:t>
            </a:r>
            <a:endParaRPr lang="en-US" dirty="0"/>
          </a:p>
          <a:p>
            <a:pPr lvl="1"/>
            <a:r>
              <a:rPr lang="en-US" dirty="0"/>
              <a:t>&lt;200 scan lines per </a:t>
            </a:r>
            <a:r>
              <a:rPr lang="en-US" dirty="0" smtClean="0"/>
              <a:t>second</a:t>
            </a:r>
          </a:p>
          <a:p>
            <a:pPr lvl="1"/>
            <a:r>
              <a:rPr lang="en-US" dirty="0" smtClean="0"/>
              <a:t>&lt;</a:t>
            </a:r>
            <a:r>
              <a:rPr lang="en-US" dirty="0"/>
              <a:t>330 m operating flight altitude </a:t>
            </a:r>
          </a:p>
          <a:p>
            <a:pPr lvl="1"/>
            <a:r>
              <a:rPr lang="en-US" dirty="0"/>
              <a:t>regular point pattern, parallel scan lines</a:t>
            </a:r>
          </a:p>
          <a:p>
            <a:pPr lvl="1"/>
            <a:r>
              <a:rPr lang="en-US" dirty="0"/>
              <a:t>point </a:t>
            </a:r>
            <a:r>
              <a:rPr lang="en-US" dirty="0" smtClean="0"/>
              <a:t>density ca. </a:t>
            </a:r>
            <a:r>
              <a:rPr lang="en-US" dirty="0"/>
              <a:t>4 to 400 pts/m</a:t>
            </a:r>
            <a:r>
              <a:rPr lang="en-US" baseline="30000" dirty="0"/>
              <a:t>2</a:t>
            </a:r>
          </a:p>
          <a:p>
            <a:pPr lvl="1"/>
            <a:r>
              <a:rPr lang="en-US" dirty="0" smtClean="0"/>
              <a:t>echo </a:t>
            </a:r>
            <a:r>
              <a:rPr lang="en-US" dirty="0"/>
              <a:t>signal digitization </a:t>
            </a:r>
          </a:p>
          <a:p>
            <a:pPr lvl="1"/>
            <a:r>
              <a:rPr lang="en-US" dirty="0"/>
              <a:t>online waveform processing</a:t>
            </a:r>
          </a:p>
          <a:p>
            <a:r>
              <a:rPr lang="en-US" b="1" dirty="0" smtClean="0"/>
              <a:t>SONY </a:t>
            </a:r>
            <a:r>
              <a:rPr lang="en-GB" b="1" dirty="0"/>
              <a:t>A6000 </a:t>
            </a:r>
            <a:r>
              <a:rPr lang="sk-SK" b="1" dirty="0" err="1" smtClean="0"/>
              <a:t>photo</a:t>
            </a:r>
            <a:r>
              <a:rPr lang="sk-SK" b="1" dirty="0" smtClean="0"/>
              <a:t> </a:t>
            </a:r>
            <a:r>
              <a:rPr lang="en-GB" b="1" dirty="0" smtClean="0"/>
              <a:t>camera</a:t>
            </a:r>
          </a:p>
          <a:p>
            <a:pPr lvl="1"/>
            <a:r>
              <a:rPr lang="en-GB" dirty="0"/>
              <a:t>f</a:t>
            </a:r>
            <a:r>
              <a:rPr lang="en-GB" dirty="0" smtClean="0"/>
              <a:t> = 20 mm</a:t>
            </a:r>
          </a:p>
          <a:p>
            <a:pPr lvl="1"/>
            <a:r>
              <a:rPr lang="en-GB" dirty="0" smtClean="0"/>
              <a:t>24 </a:t>
            </a:r>
            <a:r>
              <a:rPr lang="en-GB" dirty="0" err="1" smtClean="0"/>
              <a:t>Mpix</a:t>
            </a:r>
            <a:r>
              <a:rPr lang="en-GB" dirty="0" smtClean="0"/>
              <a:t> CMOS</a:t>
            </a:r>
          </a:p>
          <a:p>
            <a:pPr lvl="1"/>
            <a:r>
              <a:rPr lang="en-GB" dirty="0" smtClean="0"/>
              <a:t>Simultaneous acquisition of </a:t>
            </a:r>
            <a:r>
              <a:rPr lang="en-GB" dirty="0" err="1" smtClean="0"/>
              <a:t>photoimagery</a:t>
            </a:r>
            <a:endParaRPr lang="en-GB" dirty="0" smtClean="0"/>
          </a:p>
          <a:p>
            <a:pPr lvl="1"/>
            <a:endParaRPr lang="en-GB" dirty="0" smtClean="0"/>
          </a:p>
          <a:p>
            <a:pPr lvl="1"/>
            <a:endParaRPr lang="en-US" dirty="0"/>
          </a:p>
        </p:txBody>
      </p:sp>
      <p:sp>
        <p:nvSpPr>
          <p:cNvPr id="3" name="Nadpis 2"/>
          <p:cNvSpPr>
            <a:spLocks noGrp="1"/>
          </p:cNvSpPr>
          <p:nvPr>
            <p:ph type="title"/>
          </p:nvPr>
        </p:nvSpPr>
        <p:spPr/>
        <p:txBody>
          <a:bodyPr/>
          <a:lstStyle/>
          <a:p>
            <a:pPr algn="l"/>
            <a:r>
              <a:rPr lang="en-GB" dirty="0" smtClean="0"/>
              <a:t>LiDAR Payload</a:t>
            </a:r>
            <a:endParaRPr lang="sk-SK" dirty="0"/>
          </a:p>
        </p:txBody>
      </p:sp>
      <p:pic>
        <p:nvPicPr>
          <p:cNvPr id="10242" name="Obrázok 1"/>
          <p:cNvPicPr>
            <a:picLocks noChangeArrowheads="1"/>
          </p:cNvPicPr>
          <p:nvPr/>
        </p:nvPicPr>
        <p:blipFill>
          <a:blip r:embed="rId3" cstate="print">
            <a:extLst>
              <a:ext uri="{28A0092B-C50C-407E-A947-70E740481C1C}">
                <a14:useLocalDpi xmlns:a14="http://schemas.microsoft.com/office/drawing/2010/main"/>
              </a:ext>
            </a:extLst>
          </a:blip>
          <a:srcRect r="237"/>
          <a:stretch>
            <a:fillRect/>
          </a:stretch>
        </p:blipFill>
        <p:spPr bwMode="auto">
          <a:xfrm>
            <a:off x="5508104" y="260070"/>
            <a:ext cx="3290168" cy="114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http://geo.ics.upjs.sk/images/railway_UAS_ALS_level_of_detail.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244" y="3392520"/>
            <a:ext cx="3286616" cy="14970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6" name="Picture 6" descr="railway_UAS_ALS_level_of_detail_photo.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508104" y="5084519"/>
            <a:ext cx="3280245" cy="15128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9" name="Obrázok 1"/>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07442" y="1830412"/>
            <a:ext cx="3255558" cy="13786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ovná spojovacia šípka 4"/>
          <p:cNvCxnSpPr/>
          <p:nvPr/>
        </p:nvCxnSpPr>
        <p:spPr>
          <a:xfrm flipV="1">
            <a:off x="7596336" y="4581128"/>
            <a:ext cx="0" cy="1080120"/>
          </a:xfrm>
          <a:prstGeom prst="straightConnector1">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Rovná spojovacia šípka 9"/>
          <p:cNvCxnSpPr/>
          <p:nvPr/>
        </p:nvCxnSpPr>
        <p:spPr>
          <a:xfrm flipH="1">
            <a:off x="7748736" y="2780928"/>
            <a:ext cx="279648" cy="1224136"/>
          </a:xfrm>
          <a:prstGeom prst="straightConnector1">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399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lstStyle/>
          <a:p>
            <a:r>
              <a:rPr lang="en-GB" dirty="0"/>
              <a:t>A</a:t>
            </a:r>
            <a:r>
              <a:rPr lang="en-GB" dirty="0" smtClean="0"/>
              <a:t>utomatic or manual VTOL</a:t>
            </a:r>
          </a:p>
          <a:p>
            <a:r>
              <a:rPr lang="en-GB" dirty="0" smtClean="0"/>
              <a:t>Autonomous flight</a:t>
            </a:r>
            <a:endParaRPr lang="sk-SK" dirty="0"/>
          </a:p>
          <a:p>
            <a:r>
              <a:rPr lang="en-GB" dirty="0" smtClean="0"/>
              <a:t>INS/GPS controlled</a:t>
            </a:r>
            <a:endParaRPr lang="sk-SK" dirty="0" smtClean="0"/>
          </a:p>
          <a:p>
            <a:r>
              <a:rPr lang="en-GB" dirty="0" smtClean="0"/>
              <a:t>wePilot3000</a:t>
            </a:r>
            <a:r>
              <a:rPr lang="sk-SK" dirty="0"/>
              <a:t> </a:t>
            </a:r>
            <a:r>
              <a:rPr lang="sk-SK" dirty="0" err="1" smtClean="0"/>
              <a:t>autopilot</a:t>
            </a:r>
            <a:r>
              <a:rPr lang="sk-SK" dirty="0"/>
              <a:t> </a:t>
            </a:r>
            <a:r>
              <a:rPr lang="sk-SK" dirty="0" err="1" smtClean="0"/>
              <a:t>system</a:t>
            </a:r>
            <a:endParaRPr lang="en-GB" dirty="0"/>
          </a:p>
        </p:txBody>
      </p:sp>
      <p:sp>
        <p:nvSpPr>
          <p:cNvPr id="3" name="Nadpis 2"/>
          <p:cNvSpPr>
            <a:spLocks noGrp="1"/>
          </p:cNvSpPr>
          <p:nvPr>
            <p:ph type="title"/>
          </p:nvPr>
        </p:nvSpPr>
        <p:spPr/>
        <p:txBody>
          <a:bodyPr/>
          <a:lstStyle/>
          <a:p>
            <a:pPr algn="l"/>
            <a:r>
              <a:rPr lang="sk-SK" dirty="0" smtClean="0"/>
              <a:t>OPERATION</a:t>
            </a:r>
            <a:r>
              <a:rPr lang="en-GB" dirty="0" smtClean="0"/>
              <a:t>: </a:t>
            </a:r>
            <a:r>
              <a:rPr lang="sk-SK" dirty="0" err="1" smtClean="0"/>
              <a:t>Scout</a:t>
            </a:r>
            <a:r>
              <a:rPr lang="sk-SK" dirty="0" smtClean="0"/>
              <a:t> B1-100</a:t>
            </a:r>
            <a:endParaRPr lang="sk-SK" dirty="0"/>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3432" y="1641040"/>
            <a:ext cx="2760857" cy="5028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5576" y="3340378"/>
            <a:ext cx="4176464" cy="325697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574954" y="1646111"/>
            <a:ext cx="2304839" cy="1494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BlokTextu 3"/>
          <p:cNvSpPr txBox="1"/>
          <p:nvPr/>
        </p:nvSpPr>
        <p:spPr>
          <a:xfrm>
            <a:off x="893547" y="6156012"/>
            <a:ext cx="3030381" cy="369332"/>
          </a:xfrm>
          <a:prstGeom prst="rect">
            <a:avLst/>
          </a:prstGeom>
          <a:noFill/>
        </p:spPr>
        <p:txBody>
          <a:bodyPr wrap="none" rtlCol="0">
            <a:spAutoFit/>
          </a:bodyPr>
          <a:lstStyle/>
          <a:p>
            <a:r>
              <a:rPr lang="sk-SK" dirty="0" err="1" smtClean="0">
                <a:solidFill>
                  <a:schemeClr val="bg1"/>
                </a:solidFill>
                <a:latin typeface="+mn-lt"/>
              </a:rPr>
              <a:t>weGCS</a:t>
            </a:r>
            <a:r>
              <a:rPr lang="sk-SK" dirty="0" smtClean="0">
                <a:solidFill>
                  <a:schemeClr val="bg1"/>
                </a:solidFill>
                <a:latin typeface="+mn-lt"/>
              </a:rPr>
              <a:t> </a:t>
            </a:r>
            <a:r>
              <a:rPr lang="sk-SK" dirty="0" err="1">
                <a:solidFill>
                  <a:schemeClr val="bg1"/>
                </a:solidFill>
                <a:latin typeface="+mn-lt"/>
              </a:rPr>
              <a:t>g</a:t>
            </a:r>
            <a:r>
              <a:rPr lang="sk-SK" dirty="0" err="1" smtClean="0">
                <a:solidFill>
                  <a:schemeClr val="bg1"/>
                </a:solidFill>
                <a:latin typeface="+mn-lt"/>
              </a:rPr>
              <a:t>round</a:t>
            </a:r>
            <a:r>
              <a:rPr lang="sk-SK" dirty="0" smtClean="0">
                <a:solidFill>
                  <a:schemeClr val="bg1"/>
                </a:solidFill>
                <a:latin typeface="+mn-lt"/>
              </a:rPr>
              <a:t> </a:t>
            </a:r>
            <a:r>
              <a:rPr lang="sk-SK" dirty="0" err="1" smtClean="0">
                <a:solidFill>
                  <a:schemeClr val="bg1"/>
                </a:solidFill>
                <a:latin typeface="+mn-lt"/>
              </a:rPr>
              <a:t>station</a:t>
            </a:r>
            <a:r>
              <a:rPr lang="sk-SK" dirty="0" smtClean="0">
                <a:solidFill>
                  <a:schemeClr val="bg1"/>
                </a:solidFill>
                <a:latin typeface="+mn-lt"/>
              </a:rPr>
              <a:t> </a:t>
            </a:r>
            <a:r>
              <a:rPr lang="sk-SK" dirty="0" err="1" smtClean="0">
                <a:solidFill>
                  <a:schemeClr val="bg1"/>
                </a:solidFill>
                <a:latin typeface="+mn-lt"/>
              </a:rPr>
              <a:t>screen</a:t>
            </a:r>
            <a:endParaRPr lang="sk-SK" dirty="0">
              <a:solidFill>
                <a:schemeClr val="bg1"/>
              </a:solidFill>
              <a:latin typeface="+mn-lt"/>
            </a:endParaRPr>
          </a:p>
        </p:txBody>
      </p:sp>
    </p:spTree>
    <p:extLst>
      <p:ext uri="{BB962C8B-B14F-4D97-AF65-F5344CB8AC3E}">
        <p14:creationId xmlns:p14="http://schemas.microsoft.com/office/powerpoint/2010/main" val="3385858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a:bodyPr>
          <a:lstStyle/>
          <a:p>
            <a:r>
              <a:rPr lang="sk-SK" sz="2400" dirty="0" err="1" smtClean="0"/>
              <a:t>Carefull</a:t>
            </a:r>
            <a:r>
              <a:rPr lang="sk-SK" sz="2400" dirty="0" smtClean="0"/>
              <a:t> </a:t>
            </a:r>
            <a:r>
              <a:rPr lang="sk-SK" sz="2400" dirty="0" err="1" smtClean="0"/>
              <a:t>planing</a:t>
            </a:r>
            <a:r>
              <a:rPr lang="sk-SK" sz="2400" dirty="0" smtClean="0"/>
              <a:t> </a:t>
            </a:r>
            <a:r>
              <a:rPr lang="sk-SK" sz="2400" dirty="0" err="1" smtClean="0"/>
              <a:t>before</a:t>
            </a:r>
            <a:r>
              <a:rPr lang="sk-SK" sz="2400" dirty="0" smtClean="0"/>
              <a:t> </a:t>
            </a:r>
            <a:r>
              <a:rPr lang="sk-SK" sz="2400" dirty="0" err="1" smtClean="0"/>
              <a:t>the</a:t>
            </a:r>
            <a:r>
              <a:rPr lang="sk-SK" sz="2400" dirty="0" smtClean="0"/>
              <a:t> </a:t>
            </a:r>
            <a:r>
              <a:rPr lang="sk-SK" sz="2400" dirty="0" err="1" smtClean="0"/>
              <a:t>mission</a:t>
            </a:r>
            <a:endParaRPr lang="sk-SK" sz="2400" dirty="0" smtClean="0"/>
          </a:p>
          <a:p>
            <a:r>
              <a:rPr lang="sk-SK" sz="2400" dirty="0" err="1" smtClean="0"/>
              <a:t>Simulation</a:t>
            </a:r>
            <a:r>
              <a:rPr lang="sk-SK" sz="2400" dirty="0" smtClean="0"/>
              <a:t> of </a:t>
            </a:r>
            <a:r>
              <a:rPr lang="sk-SK" sz="2400" dirty="0" err="1" smtClean="0"/>
              <a:t>the</a:t>
            </a:r>
            <a:r>
              <a:rPr lang="sk-SK" sz="2400" dirty="0" smtClean="0"/>
              <a:t> </a:t>
            </a:r>
            <a:r>
              <a:rPr lang="sk-SK" sz="2400" dirty="0" err="1" smtClean="0"/>
              <a:t>mission</a:t>
            </a:r>
            <a:r>
              <a:rPr lang="sk-SK" sz="2400" dirty="0" smtClean="0"/>
              <a:t> </a:t>
            </a:r>
            <a:r>
              <a:rPr lang="sk-SK" sz="2400" dirty="0" err="1" smtClean="0"/>
              <a:t>before</a:t>
            </a:r>
            <a:r>
              <a:rPr lang="sk-SK" sz="2400" dirty="0" smtClean="0"/>
              <a:t> </a:t>
            </a:r>
            <a:r>
              <a:rPr lang="sk-SK" sz="2400" dirty="0" err="1" smtClean="0"/>
              <a:t>the</a:t>
            </a:r>
            <a:r>
              <a:rPr lang="sk-SK" sz="2400" dirty="0" smtClean="0"/>
              <a:t> </a:t>
            </a:r>
            <a:r>
              <a:rPr lang="sk-SK" sz="2400" dirty="0" err="1" smtClean="0"/>
              <a:t>real</a:t>
            </a:r>
            <a:r>
              <a:rPr lang="sk-SK" sz="2400" dirty="0" smtClean="0"/>
              <a:t> </a:t>
            </a:r>
            <a:r>
              <a:rPr lang="sk-SK" sz="2400" dirty="0" err="1" smtClean="0"/>
              <a:t>take-off</a:t>
            </a:r>
            <a:endParaRPr lang="en-GB" sz="2400" dirty="0" smtClean="0"/>
          </a:p>
        </p:txBody>
      </p:sp>
      <p:sp>
        <p:nvSpPr>
          <p:cNvPr id="3" name="Nadpis 2"/>
          <p:cNvSpPr>
            <a:spLocks noGrp="1"/>
          </p:cNvSpPr>
          <p:nvPr>
            <p:ph type="title"/>
          </p:nvPr>
        </p:nvSpPr>
        <p:spPr/>
        <p:txBody>
          <a:bodyPr/>
          <a:lstStyle/>
          <a:p>
            <a:pPr algn="l"/>
            <a:r>
              <a:rPr lang="sk-SK" dirty="0" smtClean="0"/>
              <a:t>OPERATION</a:t>
            </a:r>
            <a:r>
              <a:rPr lang="en-GB" dirty="0" smtClean="0"/>
              <a:t>: </a:t>
            </a:r>
            <a:r>
              <a:rPr lang="sk-SK" dirty="0" err="1" smtClean="0"/>
              <a:t>Scout</a:t>
            </a:r>
            <a:r>
              <a:rPr lang="sk-SK" dirty="0" smtClean="0"/>
              <a:t> B1-100</a:t>
            </a:r>
            <a:endParaRPr lang="sk-SK" dirty="0"/>
          </a:p>
        </p:txBody>
      </p:sp>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708920"/>
            <a:ext cx="6912768" cy="3889265"/>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31198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a:bodyPr>
          <a:lstStyle/>
          <a:p>
            <a:pPr marL="274320" eaLnBrk="1" fontAlgn="auto" hangingPunct="1">
              <a:spcAft>
                <a:spcPts val="0"/>
              </a:spcAft>
              <a:defRPr/>
            </a:pPr>
            <a:r>
              <a:rPr lang="sk-SK" sz="2200" dirty="0" err="1" smtClean="0"/>
              <a:t>Careful</a:t>
            </a:r>
            <a:r>
              <a:rPr lang="sk-SK" sz="2200" dirty="0" smtClean="0"/>
              <a:t> </a:t>
            </a:r>
            <a:r>
              <a:rPr lang="sk-SK" sz="2200" dirty="0" err="1" smtClean="0"/>
              <a:t>packing</a:t>
            </a:r>
            <a:r>
              <a:rPr lang="sk-SK" sz="2200" dirty="0" smtClean="0"/>
              <a:t>, </a:t>
            </a:r>
            <a:r>
              <a:rPr lang="sk-SK" sz="2200" dirty="0" err="1" smtClean="0"/>
              <a:t>we</a:t>
            </a:r>
            <a:r>
              <a:rPr lang="sk-SK" sz="2200" dirty="0" smtClean="0"/>
              <a:t> </a:t>
            </a:r>
            <a:r>
              <a:rPr lang="sk-SK" sz="2200" dirty="0" err="1" smtClean="0"/>
              <a:t>need</a:t>
            </a:r>
            <a:r>
              <a:rPr lang="sk-SK" sz="2200" dirty="0" smtClean="0"/>
              <a:t> to rent a VAN </a:t>
            </a:r>
            <a:r>
              <a:rPr lang="sk-SK" sz="2200" dirty="0" err="1" smtClean="0"/>
              <a:t>vehicle</a:t>
            </a:r>
            <a:endParaRPr lang="sk-SK" sz="2200" dirty="0" smtClean="0"/>
          </a:p>
        </p:txBody>
      </p:sp>
      <p:sp>
        <p:nvSpPr>
          <p:cNvPr id="3" name="Nadpis 2"/>
          <p:cNvSpPr>
            <a:spLocks noGrp="1"/>
          </p:cNvSpPr>
          <p:nvPr>
            <p:ph type="title"/>
          </p:nvPr>
        </p:nvSpPr>
        <p:spPr/>
        <p:txBody>
          <a:bodyPr/>
          <a:lstStyle/>
          <a:p>
            <a:pPr algn="l" eaLnBrk="1" fontAlgn="auto" hangingPunct="1">
              <a:spcAft>
                <a:spcPts val="0"/>
              </a:spcAft>
              <a:defRPr/>
            </a:pPr>
            <a:r>
              <a:rPr lang="sk-SK" dirty="0"/>
              <a:t>TRANSPORATION</a:t>
            </a:r>
            <a:r>
              <a:rPr lang="en-GB" dirty="0"/>
              <a:t>: </a:t>
            </a:r>
            <a:r>
              <a:rPr lang="sk-SK" dirty="0" err="1"/>
              <a:t>Scout</a:t>
            </a:r>
            <a:r>
              <a:rPr lang="sk-SK" dirty="0"/>
              <a:t> </a:t>
            </a:r>
            <a:r>
              <a:rPr lang="sk-SK" dirty="0" smtClean="0"/>
              <a:t>B1-100</a:t>
            </a:r>
            <a:endParaRPr lang="sk-SK"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93" y="2348880"/>
            <a:ext cx="3107922" cy="414389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49" y="2348880"/>
            <a:ext cx="3107922" cy="414389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53056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riežk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lastná 1">
      <a:majorFont>
        <a:latin typeface="Segoe UI Light"/>
        <a:ea typeface=""/>
        <a:cs typeface=""/>
      </a:majorFont>
      <a:minorFont>
        <a:latin typeface="Segoe UI Light"/>
        <a:ea typeface=""/>
        <a:cs typeface=""/>
      </a:minorFont>
    </a:fontScheme>
    <a:fmtScheme name="Mriežk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5125</TotalTime>
  <Words>2267</Words>
  <Application>Microsoft Office PowerPoint</Application>
  <PresentationFormat>Prezentácia na obrazovke (4:3)</PresentationFormat>
  <Paragraphs>301</Paragraphs>
  <Slides>30</Slides>
  <Notes>15</Notes>
  <HiddenSlides>0</HiddenSlides>
  <MMClips>3</MMClips>
  <ScaleCrop>false</ScaleCrop>
  <HeadingPairs>
    <vt:vector size="6" baseType="variant">
      <vt:variant>
        <vt:lpstr>Použité písma</vt:lpstr>
      </vt:variant>
      <vt:variant>
        <vt:i4>8</vt:i4>
      </vt:variant>
      <vt:variant>
        <vt:lpstr>Motív</vt:lpstr>
      </vt:variant>
      <vt:variant>
        <vt:i4>1</vt:i4>
      </vt:variant>
      <vt:variant>
        <vt:lpstr>Nadpisy snímok</vt:lpstr>
      </vt:variant>
      <vt:variant>
        <vt:i4>30</vt:i4>
      </vt:variant>
    </vt:vector>
  </HeadingPairs>
  <TitlesOfParts>
    <vt:vector size="39" baseType="lpstr">
      <vt:lpstr>Arial</vt:lpstr>
      <vt:lpstr>Calibri</vt:lpstr>
      <vt:lpstr>Segoe UI Light</vt:lpstr>
      <vt:lpstr>Segoe UI Semilight</vt:lpstr>
      <vt:lpstr>Times New Roman</vt:lpstr>
      <vt:lpstr>Trebuchet MS</vt:lpstr>
      <vt:lpstr>Wingdings</vt:lpstr>
      <vt:lpstr>Wingdings 2</vt:lpstr>
      <vt:lpstr>Mriežka</vt:lpstr>
      <vt:lpstr>THE UNPILOTED  HELICOPTER SYSTEM  SCOUT B1-100   Ústav geografie, Prírodovedecká fakulta Univerzita Pavla Jozefa Šafárika v Košiciach Jesenná 5, Košice  </vt:lpstr>
      <vt:lpstr>MOtivation</vt:lpstr>
      <vt:lpstr>Aeroscout, LUZERN, CH</vt:lpstr>
      <vt:lpstr>UAS: Scout B1-100</vt:lpstr>
      <vt:lpstr>UAV Payload</vt:lpstr>
      <vt:lpstr>LiDAR Payload</vt:lpstr>
      <vt:lpstr>OPERATION: Scout B1-100</vt:lpstr>
      <vt:lpstr>OPERATION: Scout B1-100</vt:lpstr>
      <vt:lpstr>TRANSPORATION: Scout B1-100</vt:lpstr>
      <vt:lpstr>Scout B1-100 UAS</vt:lpstr>
      <vt:lpstr>Automatic TAKE-OFF</vt:lpstr>
      <vt:lpstr>Automatic flight MIssion</vt:lpstr>
      <vt:lpstr>Automatic LANDING</vt:lpstr>
      <vt:lpstr>Final DATA ON THE WEB</vt:lpstr>
      <vt:lpstr>Dunserberg, AUSTRIA AEROSCOUT+ TU VIENNA + UPJŠ</vt:lpstr>
      <vt:lpstr>Dunserberg, AUSTRIA AEROSCOUT+ TU VIENNA + UPJŠ</vt:lpstr>
      <vt:lpstr>LIDAR missions: Airport in Alpnachstadt, CH</vt:lpstr>
      <vt:lpstr>LIDAR missions: airport, Switzerland</vt:lpstr>
      <vt:lpstr>LIDAR missions: railway, Switzerland</vt:lpstr>
      <vt:lpstr>PRACTICALITIES</vt:lpstr>
      <vt:lpstr>PRACTICALITIES</vt:lpstr>
      <vt:lpstr>PRACTICALITIES</vt:lpstr>
      <vt:lpstr>COnclusions</vt:lpstr>
      <vt:lpstr>Acknowledgements</vt:lpstr>
      <vt:lpstr>Thank YOu!</vt:lpstr>
      <vt:lpstr>HYPERSPECTRAL Payload</vt:lpstr>
      <vt:lpstr>Hyperspectral mission: recording</vt:lpstr>
      <vt:lpstr>Hyperspectral mission: PLAN</vt:lpstr>
      <vt:lpstr>Hyperspectral mission: DATA Processing</vt:lpstr>
      <vt:lpstr>Hyperspectral mission: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Digitálne modelovanie krajinných rozhraní v geografickom výskume</dc:title>
  <dc:creator>gallay</dc:creator>
  <cp:lastModifiedBy>PC</cp:lastModifiedBy>
  <cp:revision>318</cp:revision>
  <dcterms:created xsi:type="dcterms:W3CDTF">2016-06-03T02:55:29Z</dcterms:created>
  <dcterms:modified xsi:type="dcterms:W3CDTF">2019-11-27T07:19:32Z</dcterms:modified>
</cp:coreProperties>
</file>