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6.jpg" ContentType="image/jpeg"/>
  <Override PartName="/ppt/media/image5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1433" r:id="rId2"/>
    <p:sldId id="291" r:id="rId3"/>
    <p:sldId id="867" r:id="rId4"/>
    <p:sldId id="331" r:id="rId5"/>
    <p:sldId id="860" r:id="rId6"/>
    <p:sldId id="874" r:id="rId7"/>
    <p:sldId id="873" r:id="rId8"/>
    <p:sldId id="875" r:id="rId9"/>
    <p:sldId id="876" r:id="rId10"/>
    <p:sldId id="877" r:id="rId11"/>
    <p:sldId id="859" r:id="rId12"/>
    <p:sldId id="856" r:id="rId13"/>
    <p:sldId id="868" r:id="rId14"/>
    <p:sldId id="862" r:id="rId15"/>
    <p:sldId id="870" r:id="rId16"/>
    <p:sldId id="857" r:id="rId17"/>
    <p:sldId id="869" r:id="rId18"/>
    <p:sldId id="871" r:id="rId19"/>
    <p:sldId id="858" r:id="rId20"/>
    <p:sldId id="878" r:id="rId21"/>
    <p:sldId id="1431" r:id="rId22"/>
  </p:sldIdLst>
  <p:sldSz cx="13433425" cy="7556500"/>
  <p:notesSz cx="10699750" cy="75565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4"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54B"/>
    <a:srgbClr val="197DC6"/>
    <a:srgbClr val="1A3D7C"/>
    <a:srgbClr val="006FC0"/>
    <a:srgbClr val="CBAB43"/>
    <a:srgbClr val="333333"/>
    <a:srgbClr val="83534A"/>
    <a:srgbClr val="B2897A"/>
    <a:srgbClr val="338CCD"/>
    <a:srgbClr val="10254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6404" autoAdjust="0"/>
  </p:normalViewPr>
  <p:slideViewPr>
    <p:cSldViewPr>
      <p:cViewPr>
        <p:scale>
          <a:sx n="33" d="100"/>
          <a:sy n="33" d="100"/>
        </p:scale>
        <p:origin x="3432" y="1740"/>
      </p:cViewPr>
      <p:guideLst>
        <p:guide orient="horz" pos="2034"/>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1" y="0"/>
            <a:ext cx="4637308" cy="378946"/>
          </a:xfrm>
          <a:prstGeom prst="rect">
            <a:avLst/>
          </a:prstGeom>
        </p:spPr>
        <p:txBody>
          <a:bodyPr vert="horz" lIns="91440" tIns="45720" rIns="91440" bIns="45720" rtlCol="0"/>
          <a:lstStyle>
            <a:lvl1pPr algn="l">
              <a:defRPr sz="1200"/>
            </a:lvl1pPr>
          </a:lstStyle>
          <a:p>
            <a:endParaRPr lang="en-GB"/>
          </a:p>
        </p:txBody>
      </p:sp>
      <p:sp>
        <p:nvSpPr>
          <p:cNvPr id="3" name="Zástupný objekt pre dátum 2"/>
          <p:cNvSpPr>
            <a:spLocks noGrp="1"/>
          </p:cNvSpPr>
          <p:nvPr>
            <p:ph type="dt" idx="1"/>
          </p:nvPr>
        </p:nvSpPr>
        <p:spPr>
          <a:xfrm>
            <a:off x="6060195" y="0"/>
            <a:ext cx="4637308" cy="378946"/>
          </a:xfrm>
          <a:prstGeom prst="rect">
            <a:avLst/>
          </a:prstGeom>
        </p:spPr>
        <p:txBody>
          <a:bodyPr vert="horz" lIns="91440" tIns="45720" rIns="91440" bIns="45720" rtlCol="0"/>
          <a:lstStyle>
            <a:lvl1pPr algn="r">
              <a:defRPr sz="1200"/>
            </a:lvl1pPr>
          </a:lstStyle>
          <a:p>
            <a:fld id="{232CD6BC-5661-4212-94E5-F51638A36D7E}" type="datetimeFigureOut">
              <a:rPr lang="en-GB" smtClean="0"/>
              <a:t>22/09/2025</a:t>
            </a:fld>
            <a:endParaRPr lang="en-GB"/>
          </a:p>
        </p:txBody>
      </p:sp>
      <p:sp>
        <p:nvSpPr>
          <p:cNvPr id="4" name="Zástupný objekt pre obrázok snímky 3"/>
          <p:cNvSpPr>
            <a:spLocks noGrp="1" noRot="1" noChangeAspect="1"/>
          </p:cNvSpPr>
          <p:nvPr>
            <p:ph type="sldImg" idx="2"/>
          </p:nvPr>
        </p:nvSpPr>
        <p:spPr>
          <a:xfrm>
            <a:off x="3084513" y="944563"/>
            <a:ext cx="4530725"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objekt pre poznámky 4"/>
          <p:cNvSpPr>
            <a:spLocks noGrp="1"/>
          </p:cNvSpPr>
          <p:nvPr>
            <p:ph type="body" sz="quarter" idx="3"/>
          </p:nvPr>
        </p:nvSpPr>
        <p:spPr>
          <a:xfrm>
            <a:off x="1069975" y="3636986"/>
            <a:ext cx="8559800" cy="2975512"/>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GB"/>
          </a:p>
        </p:txBody>
      </p:sp>
      <p:sp>
        <p:nvSpPr>
          <p:cNvPr id="6" name="Zástupný objekt pre pätu 5"/>
          <p:cNvSpPr>
            <a:spLocks noGrp="1"/>
          </p:cNvSpPr>
          <p:nvPr>
            <p:ph type="ftr" sz="quarter" idx="4"/>
          </p:nvPr>
        </p:nvSpPr>
        <p:spPr>
          <a:xfrm>
            <a:off x="1" y="7177554"/>
            <a:ext cx="4637308" cy="378946"/>
          </a:xfrm>
          <a:prstGeom prst="rect">
            <a:avLst/>
          </a:prstGeom>
        </p:spPr>
        <p:txBody>
          <a:bodyPr vert="horz" lIns="91440" tIns="45720" rIns="91440" bIns="45720"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6060195" y="7177554"/>
            <a:ext cx="4637308" cy="378946"/>
          </a:xfrm>
          <a:prstGeom prst="rect">
            <a:avLst/>
          </a:prstGeom>
        </p:spPr>
        <p:txBody>
          <a:bodyPr vert="horz" lIns="91440" tIns="45720" rIns="91440" bIns="45720" rtlCol="0" anchor="b"/>
          <a:lstStyle>
            <a:lvl1pPr algn="r">
              <a:defRPr sz="1200"/>
            </a:lvl1pPr>
          </a:lstStyle>
          <a:p>
            <a:fld id="{E9D71590-56D7-44D2-9C48-7C91952D657A}" type="slidenum">
              <a:rPr lang="en-GB" smtClean="0"/>
              <a:t>‹#›</a:t>
            </a:fld>
            <a:endParaRPr lang="en-GB"/>
          </a:p>
        </p:txBody>
      </p:sp>
    </p:spTree>
    <p:extLst>
      <p:ext uri="{BB962C8B-B14F-4D97-AF65-F5344CB8AC3E}">
        <p14:creationId xmlns:p14="http://schemas.microsoft.com/office/powerpoint/2010/main" val="1283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353" y="2342516"/>
            <a:ext cx="1142800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16707" y="4231641"/>
            <a:ext cx="94113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72236" y="1737996"/>
            <a:ext cx="584844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4028" y="1737996"/>
            <a:ext cx="584844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7" name="Holder 7"/>
          <p:cNvSpPr>
            <a:spLocks noGrp="1"/>
          </p:cNvSpPr>
          <p:nvPr>
            <p:ph type="sldNum" sz="quarter" idx="7"/>
          </p:nvPr>
        </p:nvSpPr>
        <p:spPr/>
        <p:txBody>
          <a:bodyPr lIns="0" tIns="0" rIns="0" bIns="0"/>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5" name="Holder 5"/>
          <p:cNvSpPr>
            <a:spLocks noGrp="1"/>
          </p:cNvSpPr>
          <p:nvPr>
            <p:ph type="sldNum" sz="quarter" idx="7"/>
          </p:nvPr>
        </p:nvSpPr>
        <p:spPr/>
        <p:txBody>
          <a:bodyPr lIns="0" tIns="0" rIns="0" bIns="0"/>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236" y="302261"/>
            <a:ext cx="1210024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72236" y="1737996"/>
            <a:ext cx="1210024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515720" y="7131890"/>
            <a:ext cx="6375796" cy="551177"/>
          </a:xfrm>
          <a:prstGeom prst="rect">
            <a:avLst/>
          </a:prstGeom>
        </p:spPr>
        <p:txBody>
          <a:bodyPr wrap="square" lIns="0" tIns="0" rIns="0" bIns="0">
            <a:spAutoFit/>
          </a:bodyPr>
          <a:lstStyle>
            <a:lvl1pPr>
              <a:defRPr sz="1416" b="0" i="0">
                <a:solidFill>
                  <a:schemeClr val="bg1"/>
                </a:solidFill>
                <a:latin typeface="Verdana"/>
                <a:cs typeface="Verdana"/>
              </a:defRPr>
            </a:lvl1pPr>
          </a:lstStyle>
          <a:p>
            <a:pPr algn="ctr">
              <a:spcBef>
                <a:spcPts val="92"/>
              </a:spcBef>
            </a:pPr>
            <a:r>
              <a:rPr lang="en-GB" spc="7" smtClean="0"/>
              <a:t>University</a:t>
            </a:r>
            <a:r>
              <a:rPr lang="en-GB" spc="-127" smtClean="0"/>
              <a:t> </a:t>
            </a:r>
            <a:r>
              <a:rPr lang="en-GB" spc="14" smtClean="0"/>
              <a:t>Course</a:t>
            </a:r>
            <a:r>
              <a:rPr lang="en-GB" spc="-99" smtClean="0"/>
              <a:t> </a:t>
            </a:r>
            <a:r>
              <a:rPr lang="en-GB" spc="14" smtClean="0"/>
              <a:t>Earth</a:t>
            </a:r>
            <a:r>
              <a:rPr lang="en-GB" spc="-99" smtClean="0"/>
              <a:t> </a:t>
            </a:r>
            <a:r>
              <a:rPr lang="en-GB" spc="14" smtClean="0"/>
              <a:t>Observation</a:t>
            </a:r>
            <a:r>
              <a:rPr lang="en-GB" spc="-113" smtClean="0"/>
              <a:t> </a:t>
            </a:r>
            <a:r>
              <a:rPr lang="en-GB" spc="50" smtClean="0"/>
              <a:t>with</a:t>
            </a:r>
            <a:r>
              <a:rPr lang="en-GB" spc="-113" smtClean="0"/>
              <a:t> </a:t>
            </a:r>
            <a:r>
              <a:rPr lang="en-GB" spc="7" smtClean="0"/>
              <a:t>ESA</a:t>
            </a:r>
            <a:r>
              <a:rPr lang="en-GB" spc="-92" smtClean="0"/>
              <a:t> </a:t>
            </a:r>
            <a:r>
              <a:rPr lang="en-GB" spc="14" smtClean="0"/>
              <a:t>missions</a:t>
            </a:r>
          </a:p>
          <a:p>
            <a:pPr algn="ctr">
              <a:spcBef>
                <a:spcPts val="878"/>
              </a:spcBef>
            </a:pPr>
            <a:r>
              <a:rPr lang="en-GB" spc="64" smtClean="0"/>
              <a:t>O</a:t>
            </a:r>
            <a:r>
              <a:rPr lang="en-GB" spc="57" smtClean="0"/>
              <a:t>p</a:t>
            </a:r>
            <a:r>
              <a:rPr lang="en-GB" spc="42" smtClean="0"/>
              <a:t>e</a:t>
            </a:r>
            <a:r>
              <a:rPr lang="en-GB" spc="64" smtClean="0"/>
              <a:t>n</a:t>
            </a:r>
            <a:r>
              <a:rPr lang="en-GB" spc="-120" smtClean="0"/>
              <a:t> </a:t>
            </a:r>
            <a:r>
              <a:rPr lang="en-GB" spc="64" smtClean="0"/>
              <a:t>A</a:t>
            </a:r>
            <a:r>
              <a:rPr lang="en-GB" spc="57" smtClean="0"/>
              <a:t>cc</a:t>
            </a:r>
            <a:r>
              <a:rPr lang="en-GB" spc="14" smtClean="0"/>
              <a:t>e</a:t>
            </a:r>
            <a:r>
              <a:rPr lang="en-GB" spc="-28" smtClean="0"/>
              <a:t>s</a:t>
            </a:r>
            <a:r>
              <a:rPr lang="en-GB" spc="-35" smtClean="0"/>
              <a:t>s</a:t>
            </a:r>
            <a:r>
              <a:rPr lang="en-GB" spc="-106" smtClean="0"/>
              <a:t> </a:t>
            </a:r>
            <a:r>
              <a:rPr lang="en-GB" spc="14" smtClean="0"/>
              <a:t>t</a:t>
            </a:r>
            <a:r>
              <a:rPr lang="en-GB" spc="35" smtClean="0"/>
              <a:t>o</a:t>
            </a:r>
            <a:r>
              <a:rPr lang="en-GB" spc="-120" smtClean="0"/>
              <a:t> </a:t>
            </a:r>
            <a:r>
              <a:rPr lang="en-GB" spc="-35" smtClean="0"/>
              <a:t>Se</a:t>
            </a:r>
            <a:r>
              <a:rPr lang="en-GB" spc="71" smtClean="0"/>
              <a:t>n</a:t>
            </a:r>
            <a:r>
              <a:rPr lang="en-GB" spc="14" smtClean="0"/>
              <a:t>t</a:t>
            </a:r>
            <a:r>
              <a:rPr lang="en-GB" spc="-7" smtClean="0"/>
              <a:t>i</a:t>
            </a:r>
            <a:r>
              <a:rPr lang="en-GB" spc="71" smtClean="0"/>
              <a:t>n</a:t>
            </a:r>
            <a:r>
              <a:rPr lang="en-GB" spc="28" smtClean="0"/>
              <a:t>e</a:t>
            </a:r>
            <a:r>
              <a:rPr lang="en-GB" smtClean="0"/>
              <a:t>l</a:t>
            </a:r>
            <a:r>
              <a:rPr lang="en-GB" spc="-127" smtClean="0"/>
              <a:t> </a:t>
            </a:r>
            <a:r>
              <a:rPr lang="en-GB" spc="156" smtClean="0"/>
              <a:t>M</a:t>
            </a:r>
            <a:r>
              <a:rPr lang="en-GB" spc="-7" smtClean="0"/>
              <a:t>i</a:t>
            </a:r>
            <a:r>
              <a:rPr lang="en-GB" spc="-21" smtClean="0"/>
              <a:t>ssi</a:t>
            </a:r>
            <a:r>
              <a:rPr lang="en-GB" spc="35" smtClean="0"/>
              <a:t>o</a:t>
            </a:r>
            <a:r>
              <a:rPr lang="en-GB" spc="71" smtClean="0"/>
              <a:t>n</a:t>
            </a:r>
            <a:r>
              <a:rPr lang="en-GB" spc="-35" smtClean="0"/>
              <a:t>s</a:t>
            </a:r>
            <a:r>
              <a:rPr lang="en-GB" spc="-120" smtClean="0"/>
              <a:t> </a:t>
            </a:r>
            <a:r>
              <a:rPr lang="en-GB" spc="42" smtClean="0"/>
              <a:t>D</a:t>
            </a:r>
            <a:r>
              <a:rPr lang="en-GB" spc="28" smtClean="0"/>
              <a:t>a</a:t>
            </a:r>
            <a:r>
              <a:rPr lang="en-GB" spc="14" smtClean="0"/>
              <a:t>t</a:t>
            </a:r>
            <a:r>
              <a:rPr lang="en-GB" spc="-7" smtClean="0"/>
              <a:t>a</a:t>
            </a:r>
            <a:endParaRPr lang="en-GB" spc="-7" dirty="0"/>
          </a:p>
        </p:txBody>
      </p:sp>
      <p:sp>
        <p:nvSpPr>
          <p:cNvPr id="5" name="Holder 5"/>
          <p:cNvSpPr>
            <a:spLocks noGrp="1"/>
          </p:cNvSpPr>
          <p:nvPr>
            <p:ph type="dt" sz="half" idx="6"/>
          </p:nvPr>
        </p:nvSpPr>
        <p:spPr>
          <a:xfrm>
            <a:off x="672236" y="7027547"/>
            <a:ext cx="309228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a:xfrm>
            <a:off x="12386747" y="7206739"/>
            <a:ext cx="469603" cy="261482"/>
          </a:xfrm>
          <a:prstGeom prst="rect">
            <a:avLst/>
          </a:prstGeom>
        </p:spPr>
        <p:txBody>
          <a:bodyPr wrap="square" lIns="0" tIns="0" rIns="0" bIns="0">
            <a:spAutoFit/>
          </a:bodyPr>
          <a:lstStyle>
            <a:lvl1pPr>
              <a:defRPr sz="1699" b="0" i="0">
                <a:solidFill>
                  <a:schemeClr val="bg1"/>
                </a:solidFill>
                <a:latin typeface="Verdana"/>
                <a:cs typeface="Verdana"/>
              </a:defRPr>
            </a:lvl1pPr>
          </a:lstStyle>
          <a:p>
            <a:pPr marL="53950">
              <a:spcBef>
                <a:spcPts val="85"/>
              </a:spcBef>
            </a:pPr>
            <a:fld id="{81D60167-4931-47E6-BA6A-407CBD079E47}" type="slidenum">
              <a:rPr lang="en-GB" spc="-28" smtClean="0"/>
              <a:pPr marL="53950">
                <a:spcBef>
                  <a:spcPts val="85"/>
                </a:spcBef>
              </a:pPr>
              <a:t>‹#›</a:t>
            </a:fld>
            <a:endParaRPr lang="en-GB" spc="-28"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47395">
        <a:defRPr>
          <a:latin typeface="+mn-lt"/>
          <a:ea typeface="+mn-ea"/>
          <a:cs typeface="+mn-cs"/>
        </a:defRPr>
      </a:lvl2pPr>
      <a:lvl3pPr marL="1294790">
        <a:defRPr>
          <a:latin typeface="+mn-lt"/>
          <a:ea typeface="+mn-ea"/>
          <a:cs typeface="+mn-cs"/>
        </a:defRPr>
      </a:lvl3pPr>
      <a:lvl4pPr marL="1942186">
        <a:defRPr>
          <a:latin typeface="+mn-lt"/>
          <a:ea typeface="+mn-ea"/>
          <a:cs typeface="+mn-cs"/>
        </a:defRPr>
      </a:lvl4pPr>
      <a:lvl5pPr marL="2589581">
        <a:defRPr>
          <a:latin typeface="+mn-lt"/>
          <a:ea typeface="+mn-ea"/>
          <a:cs typeface="+mn-cs"/>
        </a:defRPr>
      </a:lvl5pPr>
      <a:lvl6pPr marL="3236976">
        <a:defRPr>
          <a:latin typeface="+mn-lt"/>
          <a:ea typeface="+mn-ea"/>
          <a:cs typeface="+mn-cs"/>
        </a:defRPr>
      </a:lvl6pPr>
      <a:lvl7pPr marL="3884371">
        <a:defRPr>
          <a:latin typeface="+mn-lt"/>
          <a:ea typeface="+mn-ea"/>
          <a:cs typeface="+mn-cs"/>
        </a:defRPr>
      </a:lvl7pPr>
      <a:lvl8pPr marL="4531766">
        <a:defRPr>
          <a:latin typeface="+mn-lt"/>
          <a:ea typeface="+mn-ea"/>
          <a:cs typeface="+mn-cs"/>
        </a:defRPr>
      </a:lvl8pPr>
      <a:lvl9pPr marL="5179162">
        <a:defRPr>
          <a:latin typeface="+mn-lt"/>
          <a:ea typeface="+mn-ea"/>
          <a:cs typeface="+mn-cs"/>
        </a:defRPr>
      </a:lvl9pPr>
    </p:bodyStyle>
    <p:otherStyle>
      <a:lvl1pPr marL="0">
        <a:defRPr>
          <a:latin typeface="+mn-lt"/>
          <a:ea typeface="+mn-ea"/>
          <a:cs typeface="+mn-cs"/>
        </a:defRPr>
      </a:lvl1pPr>
      <a:lvl2pPr marL="647395">
        <a:defRPr>
          <a:latin typeface="+mn-lt"/>
          <a:ea typeface="+mn-ea"/>
          <a:cs typeface="+mn-cs"/>
        </a:defRPr>
      </a:lvl2pPr>
      <a:lvl3pPr marL="1294790">
        <a:defRPr>
          <a:latin typeface="+mn-lt"/>
          <a:ea typeface="+mn-ea"/>
          <a:cs typeface="+mn-cs"/>
        </a:defRPr>
      </a:lvl3pPr>
      <a:lvl4pPr marL="1942186">
        <a:defRPr>
          <a:latin typeface="+mn-lt"/>
          <a:ea typeface="+mn-ea"/>
          <a:cs typeface="+mn-cs"/>
        </a:defRPr>
      </a:lvl4pPr>
      <a:lvl5pPr marL="2589581">
        <a:defRPr>
          <a:latin typeface="+mn-lt"/>
          <a:ea typeface="+mn-ea"/>
          <a:cs typeface="+mn-cs"/>
        </a:defRPr>
      </a:lvl5pPr>
      <a:lvl6pPr marL="3236976">
        <a:defRPr>
          <a:latin typeface="+mn-lt"/>
          <a:ea typeface="+mn-ea"/>
          <a:cs typeface="+mn-cs"/>
        </a:defRPr>
      </a:lvl6pPr>
      <a:lvl7pPr marL="3884371">
        <a:defRPr>
          <a:latin typeface="+mn-lt"/>
          <a:ea typeface="+mn-ea"/>
          <a:cs typeface="+mn-cs"/>
        </a:defRPr>
      </a:lvl7pPr>
      <a:lvl8pPr marL="4531766">
        <a:defRPr>
          <a:latin typeface="+mn-lt"/>
          <a:ea typeface="+mn-ea"/>
          <a:cs typeface="+mn-cs"/>
        </a:defRPr>
      </a:lvl8pPr>
      <a:lvl9pPr marL="517916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32.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11" Type="http://schemas.microsoft.com/office/2007/relationships/hdphoto" Target="../media/hdphoto1.wdp"/><Relationship Id="rId5" Type="http://schemas.openxmlformats.org/officeDocument/2006/relationships/image" Target="../media/image48.png"/><Relationship Id="rId10" Type="http://schemas.openxmlformats.org/officeDocument/2006/relationships/image" Target="../media/image31.png"/><Relationship Id="rId4" Type="http://schemas.openxmlformats.org/officeDocument/2006/relationships/image" Target="../media/image47.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png"/><Relationship Id="rId7" Type="http://schemas.openxmlformats.org/officeDocument/2006/relationships/image" Target="../media/image32.png"/><Relationship Id="rId2" Type="http://schemas.openxmlformats.org/officeDocument/2006/relationships/image" Target="../media/image52.jp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hyperlink" Target="https://eo4society.esa.int/training-education/massive-open-online-courses-moocs/" TargetMode="Externa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8.png"/><Relationship Id="rId7"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9.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32.png"/><Relationship Id="rId2" Type="http://schemas.openxmlformats.org/officeDocument/2006/relationships/image" Target="../media/image62.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6.png"/><Relationship Id="rId7" Type="http://schemas.openxmlformats.org/officeDocument/2006/relationships/image" Target="../media/image32.png"/><Relationship Id="rId2" Type="http://schemas.openxmlformats.org/officeDocument/2006/relationships/image" Target="../media/image65.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2.wdp"/><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32.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png"/><Relationship Id="rId11"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31.png"/><Relationship Id="rId4" Type="http://schemas.openxmlformats.org/officeDocument/2006/relationships/image" Target="../media/image69.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7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hyperlink" Target="https://visuals.earth.esa.int/" TargetMode="Externa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9.png"/><Relationship Id="rId10"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3480" y="6825142"/>
            <a:ext cx="1151170" cy="141064"/>
          </a:xfrm>
          <a:prstGeom prst="rect">
            <a:avLst/>
          </a:prstGeom>
        </p:spPr>
        <p:txBody>
          <a:bodyPr vert="horz" wrap="square" lIns="0" tIns="0" rIns="0" bIns="0" rtlCol="0">
            <a:spAutoFit/>
          </a:bodyPr>
          <a:lstStyle/>
          <a:p>
            <a:pPr>
              <a:lnSpc>
                <a:spcPts val="1117"/>
              </a:lnSpc>
            </a:pPr>
            <a:r>
              <a:rPr sz="1175" spc="7" dirty="0">
                <a:solidFill>
                  <a:srgbClr val="404040"/>
                </a:solidFill>
                <a:latin typeface="Calibri"/>
                <a:cs typeface="Calibri"/>
              </a:rPr>
              <a:t>E</a:t>
            </a:r>
            <a:r>
              <a:rPr sz="1175" spc="44" dirty="0">
                <a:solidFill>
                  <a:srgbClr val="404040"/>
                </a:solidFill>
                <a:latin typeface="Calibri"/>
                <a:cs typeface="Calibri"/>
              </a:rPr>
              <a:t>S</a:t>
            </a:r>
            <a:r>
              <a:rPr sz="1175" dirty="0">
                <a:solidFill>
                  <a:srgbClr val="404040"/>
                </a:solidFill>
                <a:latin typeface="Calibri"/>
                <a:cs typeface="Calibri"/>
              </a:rPr>
              <a:t>A</a:t>
            </a:r>
            <a:r>
              <a:rPr sz="1175" spc="-7" dirty="0">
                <a:solidFill>
                  <a:srgbClr val="404040"/>
                </a:solidFill>
                <a:latin typeface="Calibri"/>
                <a:cs typeface="Calibri"/>
              </a:rPr>
              <a:t> </a:t>
            </a:r>
            <a:r>
              <a:rPr sz="1175" spc="-51" dirty="0">
                <a:solidFill>
                  <a:srgbClr val="404040"/>
                </a:solidFill>
                <a:latin typeface="Calibri"/>
                <a:cs typeface="Calibri"/>
              </a:rPr>
              <a:t>U</a:t>
            </a:r>
            <a:r>
              <a:rPr sz="1175" spc="-59" dirty="0">
                <a:solidFill>
                  <a:srgbClr val="404040"/>
                </a:solidFill>
                <a:latin typeface="Calibri"/>
                <a:cs typeface="Calibri"/>
              </a:rPr>
              <a:t>N</a:t>
            </a:r>
            <a:r>
              <a:rPr sz="1175" spc="-44" dirty="0">
                <a:solidFill>
                  <a:srgbClr val="404040"/>
                </a:solidFill>
                <a:latin typeface="Calibri"/>
                <a:cs typeface="Calibri"/>
              </a:rPr>
              <a:t>C</a:t>
            </a:r>
            <a:r>
              <a:rPr sz="1175" spc="-29" dirty="0">
                <a:solidFill>
                  <a:srgbClr val="404040"/>
                </a:solidFill>
                <a:latin typeface="Calibri"/>
                <a:cs typeface="Calibri"/>
              </a:rPr>
              <a:t>L</a:t>
            </a:r>
            <a:r>
              <a:rPr sz="1175" spc="15" dirty="0">
                <a:solidFill>
                  <a:srgbClr val="404040"/>
                </a:solidFill>
                <a:latin typeface="Calibri"/>
                <a:cs typeface="Calibri"/>
              </a:rPr>
              <a:t>A</a:t>
            </a:r>
            <a:r>
              <a:rPr sz="1175" spc="44" dirty="0">
                <a:solidFill>
                  <a:srgbClr val="404040"/>
                </a:solidFill>
                <a:latin typeface="Calibri"/>
                <a:cs typeface="Calibri"/>
              </a:rPr>
              <a:t>SS</a:t>
            </a:r>
            <a:r>
              <a:rPr sz="1175" spc="51" dirty="0">
                <a:solidFill>
                  <a:srgbClr val="404040"/>
                </a:solidFill>
                <a:latin typeface="Calibri"/>
                <a:cs typeface="Calibri"/>
              </a:rPr>
              <a:t>I</a:t>
            </a:r>
            <a:r>
              <a:rPr sz="1175" spc="44" dirty="0">
                <a:solidFill>
                  <a:srgbClr val="404040"/>
                </a:solidFill>
                <a:latin typeface="Calibri"/>
                <a:cs typeface="Calibri"/>
              </a:rPr>
              <a:t>F</a:t>
            </a:r>
            <a:r>
              <a:rPr sz="1175" spc="51" dirty="0">
                <a:solidFill>
                  <a:srgbClr val="404040"/>
                </a:solidFill>
                <a:latin typeface="Calibri"/>
                <a:cs typeface="Calibri"/>
              </a:rPr>
              <a:t>I</a:t>
            </a:r>
            <a:r>
              <a:rPr sz="1175" spc="7" dirty="0">
                <a:solidFill>
                  <a:srgbClr val="404040"/>
                </a:solidFill>
                <a:latin typeface="Calibri"/>
                <a:cs typeface="Calibri"/>
              </a:rPr>
              <a:t>E</a:t>
            </a:r>
            <a:r>
              <a:rPr sz="1175" dirty="0">
                <a:solidFill>
                  <a:srgbClr val="404040"/>
                </a:solidFill>
                <a:latin typeface="Calibri"/>
                <a:cs typeface="Calibri"/>
              </a:rPr>
              <a:t>D</a:t>
            </a:r>
            <a:endParaRPr sz="1175">
              <a:latin typeface="Calibri"/>
              <a:cs typeface="Calibri"/>
            </a:endParaRPr>
          </a:p>
        </p:txBody>
      </p:sp>
      <p:grpSp>
        <p:nvGrpSpPr>
          <p:cNvPr id="3" name="object 3"/>
          <p:cNvGrpSpPr/>
          <p:nvPr/>
        </p:nvGrpSpPr>
        <p:grpSpPr>
          <a:xfrm>
            <a:off x="-1" y="100"/>
            <a:ext cx="13433425" cy="7552569"/>
            <a:chOff x="0" y="0"/>
            <a:chExt cx="9144000" cy="5140959"/>
          </a:xfrm>
        </p:grpSpPr>
        <p:pic>
          <p:nvPicPr>
            <p:cNvPr id="4" name="object 4"/>
            <p:cNvPicPr/>
            <p:nvPr/>
          </p:nvPicPr>
          <p:blipFill>
            <a:blip r:embed="rId2" cstate="print"/>
            <a:stretch>
              <a:fillRect/>
            </a:stretch>
          </p:blipFill>
          <p:spPr>
            <a:xfrm>
              <a:off x="172720" y="4917439"/>
              <a:ext cx="162560" cy="111760"/>
            </a:xfrm>
            <a:prstGeom prst="rect">
              <a:avLst/>
            </a:prstGeom>
          </p:spPr>
        </p:pic>
        <p:pic>
          <p:nvPicPr>
            <p:cNvPr id="5" name="object 5"/>
            <p:cNvPicPr/>
            <p:nvPr/>
          </p:nvPicPr>
          <p:blipFill>
            <a:blip r:embed="rId3" cstate="print"/>
            <a:stretch>
              <a:fillRect/>
            </a:stretch>
          </p:blipFill>
          <p:spPr>
            <a:xfrm>
              <a:off x="447040" y="4917439"/>
              <a:ext cx="172720" cy="111760"/>
            </a:xfrm>
            <a:prstGeom prst="rect">
              <a:avLst/>
            </a:prstGeom>
          </p:spPr>
        </p:pic>
        <p:pic>
          <p:nvPicPr>
            <p:cNvPr id="6" name="object 6"/>
            <p:cNvPicPr/>
            <p:nvPr/>
          </p:nvPicPr>
          <p:blipFill>
            <a:blip r:embed="rId4" cstate="print"/>
            <a:stretch>
              <a:fillRect/>
            </a:stretch>
          </p:blipFill>
          <p:spPr>
            <a:xfrm>
              <a:off x="6837680" y="4917439"/>
              <a:ext cx="162559" cy="111760"/>
            </a:xfrm>
            <a:prstGeom prst="rect">
              <a:avLst/>
            </a:prstGeom>
          </p:spPr>
        </p:pic>
        <p:pic>
          <p:nvPicPr>
            <p:cNvPr id="7" name="object 7"/>
            <p:cNvPicPr/>
            <p:nvPr/>
          </p:nvPicPr>
          <p:blipFill>
            <a:blip r:embed="rId5" cstate="print"/>
            <a:stretch>
              <a:fillRect/>
            </a:stretch>
          </p:blipFill>
          <p:spPr>
            <a:xfrm>
              <a:off x="5760720" y="4917439"/>
              <a:ext cx="162560" cy="111760"/>
            </a:xfrm>
            <a:prstGeom prst="rect">
              <a:avLst/>
            </a:prstGeom>
          </p:spPr>
        </p:pic>
        <p:pic>
          <p:nvPicPr>
            <p:cNvPr id="8" name="object 8"/>
            <p:cNvPicPr/>
            <p:nvPr/>
          </p:nvPicPr>
          <p:blipFill>
            <a:blip r:embed="rId6" cstate="print"/>
            <a:stretch>
              <a:fillRect/>
            </a:stretch>
          </p:blipFill>
          <p:spPr>
            <a:xfrm>
              <a:off x="731519" y="4917439"/>
              <a:ext cx="162560" cy="111760"/>
            </a:xfrm>
            <a:prstGeom prst="rect">
              <a:avLst/>
            </a:prstGeom>
          </p:spPr>
        </p:pic>
        <p:pic>
          <p:nvPicPr>
            <p:cNvPr id="9" name="object 9"/>
            <p:cNvPicPr/>
            <p:nvPr/>
          </p:nvPicPr>
          <p:blipFill>
            <a:blip r:embed="rId7" cstate="print"/>
            <a:stretch>
              <a:fillRect/>
            </a:stretch>
          </p:blipFill>
          <p:spPr>
            <a:xfrm>
              <a:off x="2133600" y="4917439"/>
              <a:ext cx="162560" cy="111760"/>
            </a:xfrm>
            <a:prstGeom prst="rect">
              <a:avLst/>
            </a:prstGeom>
          </p:spPr>
        </p:pic>
        <p:pic>
          <p:nvPicPr>
            <p:cNvPr id="10" name="object 10"/>
            <p:cNvPicPr/>
            <p:nvPr/>
          </p:nvPicPr>
          <p:blipFill>
            <a:blip r:embed="rId8" cstate="print"/>
            <a:stretch>
              <a:fillRect/>
            </a:stretch>
          </p:blipFill>
          <p:spPr>
            <a:xfrm>
              <a:off x="1005839" y="4917439"/>
              <a:ext cx="172719" cy="111760"/>
            </a:xfrm>
            <a:prstGeom prst="rect">
              <a:avLst/>
            </a:prstGeom>
          </p:spPr>
        </p:pic>
        <p:pic>
          <p:nvPicPr>
            <p:cNvPr id="11" name="object 11"/>
            <p:cNvPicPr/>
            <p:nvPr/>
          </p:nvPicPr>
          <p:blipFill>
            <a:blip r:embed="rId9" cstate="print"/>
            <a:stretch>
              <a:fillRect/>
            </a:stretch>
          </p:blipFill>
          <p:spPr>
            <a:xfrm>
              <a:off x="1290319" y="4917439"/>
              <a:ext cx="162559" cy="111760"/>
            </a:xfrm>
            <a:prstGeom prst="rect">
              <a:avLst/>
            </a:prstGeom>
          </p:spPr>
        </p:pic>
        <p:pic>
          <p:nvPicPr>
            <p:cNvPr id="12" name="object 12"/>
            <p:cNvPicPr/>
            <p:nvPr/>
          </p:nvPicPr>
          <p:blipFill>
            <a:blip r:embed="rId10" cstate="print"/>
            <a:stretch>
              <a:fillRect/>
            </a:stretch>
          </p:blipFill>
          <p:spPr>
            <a:xfrm>
              <a:off x="5201920" y="4917439"/>
              <a:ext cx="162560" cy="111760"/>
            </a:xfrm>
            <a:prstGeom prst="rect">
              <a:avLst/>
            </a:prstGeom>
          </p:spPr>
        </p:pic>
        <p:pic>
          <p:nvPicPr>
            <p:cNvPr id="13" name="object 13"/>
            <p:cNvPicPr/>
            <p:nvPr/>
          </p:nvPicPr>
          <p:blipFill>
            <a:blip r:embed="rId11" cstate="print"/>
            <a:stretch>
              <a:fillRect/>
            </a:stretch>
          </p:blipFill>
          <p:spPr>
            <a:xfrm>
              <a:off x="1574800" y="4917439"/>
              <a:ext cx="162560" cy="111760"/>
            </a:xfrm>
            <a:prstGeom prst="rect">
              <a:avLst/>
            </a:prstGeom>
          </p:spPr>
        </p:pic>
        <p:pic>
          <p:nvPicPr>
            <p:cNvPr id="14" name="object 14"/>
            <p:cNvPicPr/>
            <p:nvPr/>
          </p:nvPicPr>
          <p:blipFill>
            <a:blip r:embed="rId12" cstate="print"/>
            <a:stretch>
              <a:fillRect/>
            </a:stretch>
          </p:blipFill>
          <p:spPr>
            <a:xfrm>
              <a:off x="1849120" y="4917439"/>
              <a:ext cx="162560" cy="111760"/>
            </a:xfrm>
            <a:prstGeom prst="rect">
              <a:avLst/>
            </a:prstGeom>
          </p:spPr>
        </p:pic>
        <p:pic>
          <p:nvPicPr>
            <p:cNvPr id="15" name="object 15"/>
            <p:cNvPicPr/>
            <p:nvPr/>
          </p:nvPicPr>
          <p:blipFill>
            <a:blip r:embed="rId13" cstate="print"/>
            <a:stretch>
              <a:fillRect/>
            </a:stretch>
          </p:blipFill>
          <p:spPr>
            <a:xfrm>
              <a:off x="2407920" y="4917439"/>
              <a:ext cx="162560" cy="111760"/>
            </a:xfrm>
            <a:prstGeom prst="rect">
              <a:avLst/>
            </a:prstGeom>
          </p:spPr>
        </p:pic>
        <p:pic>
          <p:nvPicPr>
            <p:cNvPr id="16" name="object 16"/>
            <p:cNvPicPr/>
            <p:nvPr/>
          </p:nvPicPr>
          <p:blipFill>
            <a:blip r:embed="rId14" cstate="print"/>
            <a:stretch>
              <a:fillRect/>
            </a:stretch>
          </p:blipFill>
          <p:spPr>
            <a:xfrm>
              <a:off x="2682239" y="4917439"/>
              <a:ext cx="162560" cy="111760"/>
            </a:xfrm>
            <a:prstGeom prst="rect">
              <a:avLst/>
            </a:prstGeom>
          </p:spPr>
        </p:pic>
        <p:pic>
          <p:nvPicPr>
            <p:cNvPr id="17" name="object 17"/>
            <p:cNvPicPr/>
            <p:nvPr/>
          </p:nvPicPr>
          <p:blipFill>
            <a:blip r:embed="rId15" cstate="print"/>
            <a:stretch>
              <a:fillRect/>
            </a:stretch>
          </p:blipFill>
          <p:spPr>
            <a:xfrm>
              <a:off x="2966720" y="4917439"/>
              <a:ext cx="162560" cy="111760"/>
            </a:xfrm>
            <a:prstGeom prst="rect">
              <a:avLst/>
            </a:prstGeom>
          </p:spPr>
        </p:pic>
        <p:pic>
          <p:nvPicPr>
            <p:cNvPr id="18" name="object 18"/>
            <p:cNvPicPr/>
            <p:nvPr/>
          </p:nvPicPr>
          <p:blipFill>
            <a:blip r:embed="rId16" cstate="print"/>
            <a:stretch>
              <a:fillRect/>
            </a:stretch>
          </p:blipFill>
          <p:spPr>
            <a:xfrm>
              <a:off x="3241039" y="4917439"/>
              <a:ext cx="162560" cy="111760"/>
            </a:xfrm>
            <a:prstGeom prst="rect">
              <a:avLst/>
            </a:prstGeom>
          </p:spPr>
        </p:pic>
        <p:pic>
          <p:nvPicPr>
            <p:cNvPr id="19" name="object 19"/>
            <p:cNvPicPr/>
            <p:nvPr/>
          </p:nvPicPr>
          <p:blipFill>
            <a:blip r:embed="rId17" cstate="print"/>
            <a:stretch>
              <a:fillRect/>
            </a:stretch>
          </p:blipFill>
          <p:spPr>
            <a:xfrm>
              <a:off x="3515359" y="4917439"/>
              <a:ext cx="162560" cy="111760"/>
            </a:xfrm>
            <a:prstGeom prst="rect">
              <a:avLst/>
            </a:prstGeom>
          </p:spPr>
        </p:pic>
        <p:pic>
          <p:nvPicPr>
            <p:cNvPr id="20" name="object 20"/>
            <p:cNvPicPr/>
            <p:nvPr/>
          </p:nvPicPr>
          <p:blipFill>
            <a:blip r:embed="rId18" cstate="print"/>
            <a:stretch>
              <a:fillRect/>
            </a:stretch>
          </p:blipFill>
          <p:spPr>
            <a:xfrm>
              <a:off x="3799840" y="4917439"/>
              <a:ext cx="162560" cy="111760"/>
            </a:xfrm>
            <a:prstGeom prst="rect">
              <a:avLst/>
            </a:prstGeom>
          </p:spPr>
        </p:pic>
        <p:pic>
          <p:nvPicPr>
            <p:cNvPr id="21" name="object 21"/>
            <p:cNvPicPr/>
            <p:nvPr/>
          </p:nvPicPr>
          <p:blipFill>
            <a:blip r:embed="rId19" cstate="print"/>
            <a:stretch>
              <a:fillRect/>
            </a:stretch>
          </p:blipFill>
          <p:spPr>
            <a:xfrm>
              <a:off x="4084320" y="4917439"/>
              <a:ext cx="162560" cy="111760"/>
            </a:xfrm>
            <a:prstGeom prst="rect">
              <a:avLst/>
            </a:prstGeom>
          </p:spPr>
        </p:pic>
        <p:pic>
          <p:nvPicPr>
            <p:cNvPr id="22" name="object 22"/>
            <p:cNvPicPr/>
            <p:nvPr/>
          </p:nvPicPr>
          <p:blipFill>
            <a:blip r:embed="rId20" cstate="print"/>
            <a:stretch>
              <a:fillRect/>
            </a:stretch>
          </p:blipFill>
          <p:spPr>
            <a:xfrm>
              <a:off x="4358640" y="4917439"/>
              <a:ext cx="162560" cy="111760"/>
            </a:xfrm>
            <a:prstGeom prst="rect">
              <a:avLst/>
            </a:prstGeom>
          </p:spPr>
        </p:pic>
        <p:pic>
          <p:nvPicPr>
            <p:cNvPr id="23" name="object 23"/>
            <p:cNvPicPr/>
            <p:nvPr/>
          </p:nvPicPr>
          <p:blipFill>
            <a:blip r:embed="rId21" cstate="print"/>
            <a:stretch>
              <a:fillRect/>
            </a:stretch>
          </p:blipFill>
          <p:spPr>
            <a:xfrm>
              <a:off x="4643120" y="4917439"/>
              <a:ext cx="162560" cy="111760"/>
            </a:xfrm>
            <a:prstGeom prst="rect">
              <a:avLst/>
            </a:prstGeom>
          </p:spPr>
        </p:pic>
        <p:pic>
          <p:nvPicPr>
            <p:cNvPr id="24" name="object 24"/>
            <p:cNvPicPr/>
            <p:nvPr/>
          </p:nvPicPr>
          <p:blipFill>
            <a:blip r:embed="rId22" cstate="print"/>
            <a:stretch>
              <a:fillRect/>
            </a:stretch>
          </p:blipFill>
          <p:spPr>
            <a:xfrm>
              <a:off x="4917440" y="4917439"/>
              <a:ext cx="162560" cy="111760"/>
            </a:xfrm>
            <a:prstGeom prst="rect">
              <a:avLst/>
            </a:prstGeom>
          </p:spPr>
        </p:pic>
        <p:pic>
          <p:nvPicPr>
            <p:cNvPr id="25" name="object 25"/>
            <p:cNvPicPr/>
            <p:nvPr/>
          </p:nvPicPr>
          <p:blipFill>
            <a:blip r:embed="rId23" cstate="print"/>
            <a:stretch>
              <a:fillRect/>
            </a:stretch>
          </p:blipFill>
          <p:spPr>
            <a:xfrm>
              <a:off x="5476240" y="4917439"/>
              <a:ext cx="162560" cy="111760"/>
            </a:xfrm>
            <a:prstGeom prst="rect">
              <a:avLst/>
            </a:prstGeom>
          </p:spPr>
        </p:pic>
        <p:pic>
          <p:nvPicPr>
            <p:cNvPr id="26" name="object 26"/>
            <p:cNvPicPr/>
            <p:nvPr/>
          </p:nvPicPr>
          <p:blipFill>
            <a:blip r:embed="rId24" cstate="print"/>
            <a:stretch>
              <a:fillRect/>
            </a:stretch>
          </p:blipFill>
          <p:spPr>
            <a:xfrm>
              <a:off x="6035040" y="4917439"/>
              <a:ext cx="162560" cy="111760"/>
            </a:xfrm>
            <a:prstGeom prst="rect">
              <a:avLst/>
            </a:prstGeom>
          </p:spPr>
        </p:pic>
        <p:pic>
          <p:nvPicPr>
            <p:cNvPr id="27" name="object 27"/>
            <p:cNvPicPr/>
            <p:nvPr/>
          </p:nvPicPr>
          <p:blipFill>
            <a:blip r:embed="rId25" cstate="print"/>
            <a:stretch>
              <a:fillRect/>
            </a:stretch>
          </p:blipFill>
          <p:spPr>
            <a:xfrm>
              <a:off x="6431279" y="4917439"/>
              <a:ext cx="172720" cy="111760"/>
            </a:xfrm>
            <a:prstGeom prst="rect">
              <a:avLst/>
            </a:prstGeom>
          </p:spPr>
        </p:pic>
        <p:pic>
          <p:nvPicPr>
            <p:cNvPr id="28" name="object 28"/>
            <p:cNvPicPr/>
            <p:nvPr/>
          </p:nvPicPr>
          <p:blipFill>
            <a:blip r:embed="rId26" cstate="print"/>
            <a:stretch>
              <a:fillRect/>
            </a:stretch>
          </p:blipFill>
          <p:spPr>
            <a:xfrm>
              <a:off x="0" y="0"/>
              <a:ext cx="9144000" cy="5140959"/>
            </a:xfrm>
            <a:prstGeom prst="rect">
              <a:avLst/>
            </a:prstGeom>
          </p:spPr>
        </p:pic>
        <p:sp>
          <p:nvSpPr>
            <p:cNvPr id="30" name="object 30"/>
            <p:cNvSpPr/>
            <p:nvPr/>
          </p:nvSpPr>
          <p:spPr>
            <a:xfrm>
              <a:off x="167639" y="4790439"/>
              <a:ext cx="8825230" cy="0"/>
            </a:xfrm>
            <a:custGeom>
              <a:avLst/>
              <a:gdLst/>
              <a:ahLst/>
              <a:cxnLst/>
              <a:rect l="l" t="t" r="r" b="b"/>
              <a:pathLst>
                <a:path w="8825230">
                  <a:moveTo>
                    <a:pt x="0" y="0"/>
                  </a:moveTo>
                  <a:lnTo>
                    <a:pt x="8824722" y="0"/>
                  </a:lnTo>
                </a:path>
              </a:pathLst>
            </a:custGeom>
            <a:ln w="10160">
              <a:solidFill>
                <a:srgbClr val="FFFFFF"/>
              </a:solidFill>
            </a:ln>
          </p:spPr>
          <p:txBody>
            <a:bodyPr wrap="square" lIns="0" tIns="0" rIns="0" bIns="0" rtlCol="0"/>
            <a:lstStyle/>
            <a:p>
              <a:endParaRPr sz="2644">
                <a:solidFill>
                  <a:srgbClr val="041527"/>
                </a:solidFill>
              </a:endParaRPr>
            </a:p>
          </p:txBody>
        </p:sp>
        <p:pic>
          <p:nvPicPr>
            <p:cNvPr id="31" name="object 31"/>
            <p:cNvPicPr/>
            <p:nvPr/>
          </p:nvPicPr>
          <p:blipFill>
            <a:blip r:embed="rId2" cstate="print"/>
            <a:stretch>
              <a:fillRect/>
            </a:stretch>
          </p:blipFill>
          <p:spPr>
            <a:xfrm>
              <a:off x="172720" y="4907279"/>
              <a:ext cx="162560" cy="111759"/>
            </a:xfrm>
            <a:prstGeom prst="rect">
              <a:avLst/>
            </a:prstGeom>
          </p:spPr>
        </p:pic>
        <p:pic>
          <p:nvPicPr>
            <p:cNvPr id="32" name="object 32"/>
            <p:cNvPicPr/>
            <p:nvPr/>
          </p:nvPicPr>
          <p:blipFill>
            <a:blip r:embed="rId3" cstate="print"/>
            <a:stretch>
              <a:fillRect/>
            </a:stretch>
          </p:blipFill>
          <p:spPr>
            <a:xfrm>
              <a:off x="447040" y="4907279"/>
              <a:ext cx="172720" cy="111759"/>
            </a:xfrm>
            <a:prstGeom prst="rect">
              <a:avLst/>
            </a:prstGeom>
          </p:spPr>
        </p:pic>
        <p:pic>
          <p:nvPicPr>
            <p:cNvPr id="33" name="object 33"/>
            <p:cNvPicPr/>
            <p:nvPr/>
          </p:nvPicPr>
          <p:blipFill>
            <a:blip r:embed="rId4" cstate="print"/>
            <a:stretch>
              <a:fillRect/>
            </a:stretch>
          </p:blipFill>
          <p:spPr>
            <a:xfrm>
              <a:off x="6837680" y="4907279"/>
              <a:ext cx="162559" cy="111759"/>
            </a:xfrm>
            <a:prstGeom prst="rect">
              <a:avLst/>
            </a:prstGeom>
          </p:spPr>
        </p:pic>
        <p:pic>
          <p:nvPicPr>
            <p:cNvPr id="34" name="object 34"/>
            <p:cNvPicPr/>
            <p:nvPr/>
          </p:nvPicPr>
          <p:blipFill>
            <a:blip r:embed="rId5" cstate="print"/>
            <a:stretch>
              <a:fillRect/>
            </a:stretch>
          </p:blipFill>
          <p:spPr>
            <a:xfrm>
              <a:off x="5760720" y="4907279"/>
              <a:ext cx="162560" cy="111759"/>
            </a:xfrm>
            <a:prstGeom prst="rect">
              <a:avLst/>
            </a:prstGeom>
          </p:spPr>
        </p:pic>
        <p:pic>
          <p:nvPicPr>
            <p:cNvPr id="35" name="object 35"/>
            <p:cNvPicPr/>
            <p:nvPr/>
          </p:nvPicPr>
          <p:blipFill>
            <a:blip r:embed="rId6" cstate="print"/>
            <a:stretch>
              <a:fillRect/>
            </a:stretch>
          </p:blipFill>
          <p:spPr>
            <a:xfrm>
              <a:off x="731519" y="4907279"/>
              <a:ext cx="162560" cy="111759"/>
            </a:xfrm>
            <a:prstGeom prst="rect">
              <a:avLst/>
            </a:prstGeom>
          </p:spPr>
        </p:pic>
        <p:pic>
          <p:nvPicPr>
            <p:cNvPr id="36" name="object 36"/>
            <p:cNvPicPr/>
            <p:nvPr/>
          </p:nvPicPr>
          <p:blipFill>
            <a:blip r:embed="rId7" cstate="print"/>
            <a:stretch>
              <a:fillRect/>
            </a:stretch>
          </p:blipFill>
          <p:spPr>
            <a:xfrm>
              <a:off x="2133600" y="4907279"/>
              <a:ext cx="162560" cy="111759"/>
            </a:xfrm>
            <a:prstGeom prst="rect">
              <a:avLst/>
            </a:prstGeom>
          </p:spPr>
        </p:pic>
        <p:pic>
          <p:nvPicPr>
            <p:cNvPr id="37" name="object 37"/>
            <p:cNvPicPr/>
            <p:nvPr/>
          </p:nvPicPr>
          <p:blipFill>
            <a:blip r:embed="rId8" cstate="print"/>
            <a:stretch>
              <a:fillRect/>
            </a:stretch>
          </p:blipFill>
          <p:spPr>
            <a:xfrm>
              <a:off x="1005839" y="4907279"/>
              <a:ext cx="172719" cy="111759"/>
            </a:xfrm>
            <a:prstGeom prst="rect">
              <a:avLst/>
            </a:prstGeom>
          </p:spPr>
        </p:pic>
        <p:pic>
          <p:nvPicPr>
            <p:cNvPr id="38" name="object 38"/>
            <p:cNvPicPr/>
            <p:nvPr/>
          </p:nvPicPr>
          <p:blipFill>
            <a:blip r:embed="rId9" cstate="print"/>
            <a:stretch>
              <a:fillRect/>
            </a:stretch>
          </p:blipFill>
          <p:spPr>
            <a:xfrm>
              <a:off x="1290319" y="4907279"/>
              <a:ext cx="162559" cy="111759"/>
            </a:xfrm>
            <a:prstGeom prst="rect">
              <a:avLst/>
            </a:prstGeom>
          </p:spPr>
        </p:pic>
        <p:pic>
          <p:nvPicPr>
            <p:cNvPr id="39" name="object 39"/>
            <p:cNvPicPr/>
            <p:nvPr/>
          </p:nvPicPr>
          <p:blipFill>
            <a:blip r:embed="rId10" cstate="print"/>
            <a:stretch>
              <a:fillRect/>
            </a:stretch>
          </p:blipFill>
          <p:spPr>
            <a:xfrm>
              <a:off x="5201920" y="4907279"/>
              <a:ext cx="162560" cy="111759"/>
            </a:xfrm>
            <a:prstGeom prst="rect">
              <a:avLst/>
            </a:prstGeom>
          </p:spPr>
        </p:pic>
        <p:pic>
          <p:nvPicPr>
            <p:cNvPr id="40" name="object 40"/>
            <p:cNvPicPr/>
            <p:nvPr/>
          </p:nvPicPr>
          <p:blipFill>
            <a:blip r:embed="rId11" cstate="print"/>
            <a:stretch>
              <a:fillRect/>
            </a:stretch>
          </p:blipFill>
          <p:spPr>
            <a:xfrm>
              <a:off x="1574800" y="4907279"/>
              <a:ext cx="162560" cy="111759"/>
            </a:xfrm>
            <a:prstGeom prst="rect">
              <a:avLst/>
            </a:prstGeom>
          </p:spPr>
        </p:pic>
        <p:pic>
          <p:nvPicPr>
            <p:cNvPr id="41" name="object 41"/>
            <p:cNvPicPr/>
            <p:nvPr/>
          </p:nvPicPr>
          <p:blipFill>
            <a:blip r:embed="rId12" cstate="print"/>
            <a:stretch>
              <a:fillRect/>
            </a:stretch>
          </p:blipFill>
          <p:spPr>
            <a:xfrm>
              <a:off x="1849120" y="4907279"/>
              <a:ext cx="162560" cy="111759"/>
            </a:xfrm>
            <a:prstGeom prst="rect">
              <a:avLst/>
            </a:prstGeom>
          </p:spPr>
        </p:pic>
        <p:pic>
          <p:nvPicPr>
            <p:cNvPr id="42" name="object 42"/>
            <p:cNvPicPr/>
            <p:nvPr/>
          </p:nvPicPr>
          <p:blipFill>
            <a:blip r:embed="rId13" cstate="print"/>
            <a:stretch>
              <a:fillRect/>
            </a:stretch>
          </p:blipFill>
          <p:spPr>
            <a:xfrm>
              <a:off x="2407920" y="4907279"/>
              <a:ext cx="162560" cy="111759"/>
            </a:xfrm>
            <a:prstGeom prst="rect">
              <a:avLst/>
            </a:prstGeom>
          </p:spPr>
        </p:pic>
        <p:pic>
          <p:nvPicPr>
            <p:cNvPr id="43" name="object 43"/>
            <p:cNvPicPr/>
            <p:nvPr/>
          </p:nvPicPr>
          <p:blipFill>
            <a:blip r:embed="rId14" cstate="print"/>
            <a:stretch>
              <a:fillRect/>
            </a:stretch>
          </p:blipFill>
          <p:spPr>
            <a:xfrm>
              <a:off x="2682239" y="4907279"/>
              <a:ext cx="162560" cy="111759"/>
            </a:xfrm>
            <a:prstGeom prst="rect">
              <a:avLst/>
            </a:prstGeom>
          </p:spPr>
        </p:pic>
        <p:pic>
          <p:nvPicPr>
            <p:cNvPr id="44" name="object 44"/>
            <p:cNvPicPr/>
            <p:nvPr/>
          </p:nvPicPr>
          <p:blipFill>
            <a:blip r:embed="rId15" cstate="print"/>
            <a:stretch>
              <a:fillRect/>
            </a:stretch>
          </p:blipFill>
          <p:spPr>
            <a:xfrm>
              <a:off x="2966720" y="4907279"/>
              <a:ext cx="162560" cy="111759"/>
            </a:xfrm>
            <a:prstGeom prst="rect">
              <a:avLst/>
            </a:prstGeom>
          </p:spPr>
        </p:pic>
        <p:pic>
          <p:nvPicPr>
            <p:cNvPr id="45" name="object 45"/>
            <p:cNvPicPr/>
            <p:nvPr/>
          </p:nvPicPr>
          <p:blipFill>
            <a:blip r:embed="rId16" cstate="print"/>
            <a:stretch>
              <a:fillRect/>
            </a:stretch>
          </p:blipFill>
          <p:spPr>
            <a:xfrm>
              <a:off x="3241039" y="4907279"/>
              <a:ext cx="162560" cy="111759"/>
            </a:xfrm>
            <a:prstGeom prst="rect">
              <a:avLst/>
            </a:prstGeom>
          </p:spPr>
        </p:pic>
        <p:pic>
          <p:nvPicPr>
            <p:cNvPr id="46" name="object 46"/>
            <p:cNvPicPr/>
            <p:nvPr/>
          </p:nvPicPr>
          <p:blipFill>
            <a:blip r:embed="rId17" cstate="print"/>
            <a:stretch>
              <a:fillRect/>
            </a:stretch>
          </p:blipFill>
          <p:spPr>
            <a:xfrm>
              <a:off x="3515359" y="4907279"/>
              <a:ext cx="162560" cy="111759"/>
            </a:xfrm>
            <a:prstGeom prst="rect">
              <a:avLst/>
            </a:prstGeom>
          </p:spPr>
        </p:pic>
        <p:pic>
          <p:nvPicPr>
            <p:cNvPr id="47" name="object 47"/>
            <p:cNvPicPr/>
            <p:nvPr/>
          </p:nvPicPr>
          <p:blipFill>
            <a:blip r:embed="rId18" cstate="print"/>
            <a:stretch>
              <a:fillRect/>
            </a:stretch>
          </p:blipFill>
          <p:spPr>
            <a:xfrm>
              <a:off x="3799840" y="4907279"/>
              <a:ext cx="162560" cy="111759"/>
            </a:xfrm>
            <a:prstGeom prst="rect">
              <a:avLst/>
            </a:prstGeom>
          </p:spPr>
        </p:pic>
        <p:pic>
          <p:nvPicPr>
            <p:cNvPr id="48" name="object 48"/>
            <p:cNvPicPr/>
            <p:nvPr/>
          </p:nvPicPr>
          <p:blipFill>
            <a:blip r:embed="rId19" cstate="print"/>
            <a:stretch>
              <a:fillRect/>
            </a:stretch>
          </p:blipFill>
          <p:spPr>
            <a:xfrm>
              <a:off x="4084320" y="4907279"/>
              <a:ext cx="162560" cy="111759"/>
            </a:xfrm>
            <a:prstGeom prst="rect">
              <a:avLst/>
            </a:prstGeom>
          </p:spPr>
        </p:pic>
        <p:pic>
          <p:nvPicPr>
            <p:cNvPr id="49" name="object 49"/>
            <p:cNvPicPr/>
            <p:nvPr/>
          </p:nvPicPr>
          <p:blipFill>
            <a:blip r:embed="rId20" cstate="print"/>
            <a:stretch>
              <a:fillRect/>
            </a:stretch>
          </p:blipFill>
          <p:spPr>
            <a:xfrm>
              <a:off x="4358640" y="4907279"/>
              <a:ext cx="162560" cy="111759"/>
            </a:xfrm>
            <a:prstGeom prst="rect">
              <a:avLst/>
            </a:prstGeom>
          </p:spPr>
        </p:pic>
        <p:pic>
          <p:nvPicPr>
            <p:cNvPr id="50" name="object 50"/>
            <p:cNvPicPr/>
            <p:nvPr/>
          </p:nvPicPr>
          <p:blipFill>
            <a:blip r:embed="rId21" cstate="print"/>
            <a:stretch>
              <a:fillRect/>
            </a:stretch>
          </p:blipFill>
          <p:spPr>
            <a:xfrm>
              <a:off x="4643120" y="4907279"/>
              <a:ext cx="162560" cy="111759"/>
            </a:xfrm>
            <a:prstGeom prst="rect">
              <a:avLst/>
            </a:prstGeom>
          </p:spPr>
        </p:pic>
        <p:pic>
          <p:nvPicPr>
            <p:cNvPr id="51" name="object 51"/>
            <p:cNvPicPr/>
            <p:nvPr/>
          </p:nvPicPr>
          <p:blipFill>
            <a:blip r:embed="rId22" cstate="print"/>
            <a:stretch>
              <a:fillRect/>
            </a:stretch>
          </p:blipFill>
          <p:spPr>
            <a:xfrm>
              <a:off x="4917440" y="4907279"/>
              <a:ext cx="162560" cy="111759"/>
            </a:xfrm>
            <a:prstGeom prst="rect">
              <a:avLst/>
            </a:prstGeom>
          </p:spPr>
        </p:pic>
        <p:pic>
          <p:nvPicPr>
            <p:cNvPr id="52" name="object 52"/>
            <p:cNvPicPr/>
            <p:nvPr/>
          </p:nvPicPr>
          <p:blipFill>
            <a:blip r:embed="rId23" cstate="print"/>
            <a:stretch>
              <a:fillRect/>
            </a:stretch>
          </p:blipFill>
          <p:spPr>
            <a:xfrm>
              <a:off x="5476240" y="4907279"/>
              <a:ext cx="162560" cy="111759"/>
            </a:xfrm>
            <a:prstGeom prst="rect">
              <a:avLst/>
            </a:prstGeom>
          </p:spPr>
        </p:pic>
        <p:pic>
          <p:nvPicPr>
            <p:cNvPr id="53" name="object 53"/>
            <p:cNvPicPr/>
            <p:nvPr/>
          </p:nvPicPr>
          <p:blipFill>
            <a:blip r:embed="rId24" cstate="print"/>
            <a:stretch>
              <a:fillRect/>
            </a:stretch>
          </p:blipFill>
          <p:spPr>
            <a:xfrm>
              <a:off x="6035040" y="4907279"/>
              <a:ext cx="162560" cy="111759"/>
            </a:xfrm>
            <a:prstGeom prst="rect">
              <a:avLst/>
            </a:prstGeom>
          </p:spPr>
        </p:pic>
        <p:pic>
          <p:nvPicPr>
            <p:cNvPr id="54" name="object 54"/>
            <p:cNvPicPr/>
            <p:nvPr/>
          </p:nvPicPr>
          <p:blipFill>
            <a:blip r:embed="rId25" cstate="print"/>
            <a:stretch>
              <a:fillRect/>
            </a:stretch>
          </p:blipFill>
          <p:spPr>
            <a:xfrm>
              <a:off x="6431279" y="4907279"/>
              <a:ext cx="162559" cy="111759"/>
            </a:xfrm>
            <a:prstGeom prst="rect">
              <a:avLst/>
            </a:prstGeom>
          </p:spPr>
        </p:pic>
        <p:pic>
          <p:nvPicPr>
            <p:cNvPr id="55" name="object 55"/>
            <p:cNvPicPr/>
            <p:nvPr/>
          </p:nvPicPr>
          <p:blipFill>
            <a:blip r:embed="rId27" cstate="print"/>
            <a:stretch>
              <a:fillRect/>
            </a:stretch>
          </p:blipFill>
          <p:spPr>
            <a:xfrm>
              <a:off x="162560" y="193039"/>
              <a:ext cx="375920" cy="375920"/>
            </a:xfrm>
            <a:prstGeom prst="rect">
              <a:avLst/>
            </a:prstGeom>
          </p:spPr>
        </p:pic>
        <p:pic>
          <p:nvPicPr>
            <p:cNvPr id="56" name="object 56"/>
            <p:cNvPicPr/>
            <p:nvPr/>
          </p:nvPicPr>
          <p:blipFill>
            <a:blip r:embed="rId28" cstate="print"/>
            <a:stretch>
              <a:fillRect/>
            </a:stretch>
          </p:blipFill>
          <p:spPr>
            <a:xfrm>
              <a:off x="8605519" y="4277359"/>
              <a:ext cx="375920" cy="375920"/>
            </a:xfrm>
            <a:prstGeom prst="rect">
              <a:avLst/>
            </a:prstGeom>
          </p:spPr>
        </p:pic>
      </p:grpSp>
      <p:pic>
        <p:nvPicPr>
          <p:cNvPr id="71" name="object 71"/>
          <p:cNvPicPr/>
          <p:nvPr/>
        </p:nvPicPr>
        <p:blipFill>
          <a:blip r:embed="rId29" cstate="print"/>
          <a:stretch>
            <a:fillRect/>
          </a:stretch>
        </p:blipFill>
        <p:spPr>
          <a:xfrm>
            <a:off x="850782" y="746400"/>
            <a:ext cx="5552482" cy="5567407"/>
          </a:xfrm>
          <a:prstGeom prst="rect">
            <a:avLst/>
          </a:prstGeom>
        </p:spPr>
      </p:pic>
      <p:sp>
        <p:nvSpPr>
          <p:cNvPr id="72" name="object 72"/>
          <p:cNvSpPr txBox="1">
            <a:spLocks noGrp="1"/>
          </p:cNvSpPr>
          <p:nvPr>
            <p:ph type="title"/>
          </p:nvPr>
        </p:nvSpPr>
        <p:spPr>
          <a:xfrm>
            <a:off x="6642082" y="2466503"/>
            <a:ext cx="6567452" cy="1903052"/>
          </a:xfrm>
          <a:prstGeom prst="roundRect">
            <a:avLst/>
          </a:prstGeom>
          <a:solidFill>
            <a:schemeClr val="bg1">
              <a:alpha val="79000"/>
            </a:schemeClr>
          </a:solidFill>
          <a:ln w="19050">
            <a:noFill/>
          </a:ln>
        </p:spPr>
        <p:txBody>
          <a:bodyPr vert="horz" wrap="square" lIns="0" tIns="91420" rIns="0" bIns="0" rtlCol="0">
            <a:spAutoFit/>
          </a:bodyPr>
          <a:lstStyle/>
          <a:p>
            <a:pPr marL="136200">
              <a:spcBef>
                <a:spcPts val="718"/>
              </a:spcBef>
            </a:pPr>
            <a:r>
              <a:rPr lang="sk-SK" sz="3526" dirty="0" smtClean="0">
                <a:solidFill>
                  <a:schemeClr val="tx1"/>
                </a:solidFill>
              </a:rPr>
              <a:t>1. </a:t>
            </a:r>
            <a:r>
              <a:rPr lang="en-US" sz="3526" dirty="0" err="1">
                <a:solidFill>
                  <a:schemeClr val="tx1"/>
                </a:solidFill>
              </a:rPr>
              <a:t>Úvod</a:t>
            </a:r>
            <a:r>
              <a:rPr lang="en-US" sz="3526" dirty="0">
                <a:solidFill>
                  <a:schemeClr val="tx1"/>
                </a:solidFill>
              </a:rPr>
              <a:t> do ESA </a:t>
            </a:r>
            <a:r>
              <a:rPr lang="en-US" sz="3526" dirty="0" err="1">
                <a:solidFill>
                  <a:schemeClr val="tx1"/>
                </a:solidFill>
              </a:rPr>
              <a:t>diaľkového</a:t>
            </a:r>
            <a:r>
              <a:rPr lang="en-US" sz="3526" dirty="0">
                <a:solidFill>
                  <a:schemeClr val="tx1"/>
                </a:solidFill>
              </a:rPr>
              <a:t> </a:t>
            </a:r>
            <a:r>
              <a:rPr lang="en-US" sz="3526" dirty="0" err="1">
                <a:solidFill>
                  <a:schemeClr val="tx1"/>
                </a:solidFill>
              </a:rPr>
              <a:t>prieskumu</a:t>
            </a:r>
            <a:r>
              <a:rPr lang="en-US" sz="3526" dirty="0">
                <a:solidFill>
                  <a:schemeClr val="tx1"/>
                </a:solidFill>
              </a:rPr>
              <a:t> </a:t>
            </a:r>
            <a:r>
              <a:rPr lang="en-US" sz="3526" dirty="0" err="1">
                <a:solidFill>
                  <a:schemeClr val="tx1"/>
                </a:solidFill>
              </a:rPr>
              <a:t>Zeme</a:t>
            </a:r>
            <a:r>
              <a:rPr lang="en-US" sz="3526" dirty="0">
                <a:solidFill>
                  <a:schemeClr val="tx1"/>
                </a:solidFill>
              </a:rPr>
              <a:t> a </a:t>
            </a:r>
            <a:r>
              <a:rPr lang="en-US" sz="3526" dirty="0" err="1">
                <a:solidFill>
                  <a:schemeClr val="tx1"/>
                </a:solidFill>
              </a:rPr>
              <a:t>jeho</a:t>
            </a:r>
            <a:r>
              <a:rPr lang="en-US" sz="3526" dirty="0">
                <a:solidFill>
                  <a:schemeClr val="tx1"/>
                </a:solidFill>
              </a:rPr>
              <a:t> </a:t>
            </a:r>
            <a:r>
              <a:rPr lang="en-US" sz="3526" dirty="0" err="1">
                <a:solidFill>
                  <a:schemeClr val="tx1"/>
                </a:solidFill>
              </a:rPr>
              <a:t>vývoj</a:t>
            </a:r>
            <a:r>
              <a:rPr lang="en-US" sz="3526" dirty="0">
                <a:solidFill>
                  <a:schemeClr val="tx1"/>
                </a:solidFill>
              </a:rPr>
              <a:t> </a:t>
            </a:r>
            <a:r>
              <a:rPr lang="sk-SK" sz="3526" dirty="0" smtClean="0">
                <a:solidFill>
                  <a:schemeClr val="tx1"/>
                </a:solidFill>
              </a:rPr>
              <a:t/>
            </a:r>
            <a:br>
              <a:rPr lang="sk-SK" sz="3526" dirty="0" smtClean="0">
                <a:solidFill>
                  <a:schemeClr val="tx1"/>
                </a:solidFill>
              </a:rPr>
            </a:br>
            <a:r>
              <a:rPr lang="en-US" sz="3526" dirty="0" smtClean="0">
                <a:solidFill>
                  <a:schemeClr val="tx1"/>
                </a:solidFill>
              </a:rPr>
              <a:t>– </a:t>
            </a:r>
            <a:r>
              <a:rPr lang="en-US" sz="3526" dirty="0">
                <a:solidFill>
                  <a:schemeClr val="tx1"/>
                </a:solidFill>
              </a:rPr>
              <a:t>ESA DPZ </a:t>
            </a:r>
            <a:r>
              <a:rPr lang="en-US" sz="3526" dirty="0" err="1">
                <a:solidFill>
                  <a:schemeClr val="tx1"/>
                </a:solidFill>
              </a:rPr>
              <a:t>údaje</a:t>
            </a:r>
            <a:r>
              <a:rPr lang="en-US" sz="3526" dirty="0">
                <a:solidFill>
                  <a:schemeClr val="tx1"/>
                </a:solidFill>
              </a:rPr>
              <a:t> </a:t>
            </a:r>
            <a:r>
              <a:rPr lang="en-US" sz="3526" dirty="0" err="1">
                <a:solidFill>
                  <a:schemeClr val="tx1"/>
                </a:solidFill>
              </a:rPr>
              <a:t>na</a:t>
            </a:r>
            <a:r>
              <a:rPr lang="en-US" sz="3526" dirty="0">
                <a:solidFill>
                  <a:schemeClr val="tx1"/>
                </a:solidFill>
              </a:rPr>
              <a:t> </a:t>
            </a:r>
            <a:r>
              <a:rPr lang="en-US" sz="3526" dirty="0" err="1">
                <a:solidFill>
                  <a:schemeClr val="tx1"/>
                </a:solidFill>
              </a:rPr>
              <a:t>webe</a:t>
            </a:r>
            <a:endParaRPr sz="3526" dirty="0">
              <a:solidFill>
                <a:schemeClr val="tx1"/>
              </a:solidFill>
            </a:endParaRPr>
          </a:p>
        </p:txBody>
      </p:sp>
      <p:pic>
        <p:nvPicPr>
          <p:cNvPr id="58" name="Obrázok 57"/>
          <p:cNvPicPr>
            <a:picLocks noChangeAspect="1"/>
          </p:cNvPicPr>
          <p:nvPr/>
        </p:nvPicPr>
        <p:blipFill>
          <a:blip r:embed="rId30"/>
          <a:stretch>
            <a:fillRect/>
          </a:stretch>
        </p:blipFill>
        <p:spPr>
          <a:xfrm>
            <a:off x="6893092" y="157552"/>
            <a:ext cx="6287159" cy="803573"/>
          </a:xfrm>
          <a:prstGeom prst="rect">
            <a:avLst/>
          </a:prstGeom>
        </p:spPr>
      </p:pic>
    </p:spTree>
    <p:extLst>
      <p:ext uri="{BB962C8B-B14F-4D97-AF65-F5344CB8AC3E}">
        <p14:creationId xmlns:p14="http://schemas.microsoft.com/office/powerpoint/2010/main" val="4036005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1"/>
            <a:ext cx="8195649" cy="6579817"/>
          </a:xfrm>
          <a:prstGeom prst="rect">
            <a:avLst/>
          </a:prstGeom>
        </p:spPr>
        <p:txBody>
          <a:bodyPr vert="horz" wrap="square" lIns="0" tIns="17084" rIns="0" bIns="0" rtlCol="0">
            <a:spAutoFit/>
          </a:bodyPr>
          <a:lstStyle/>
          <a:p>
            <a:pPr marL="17983" algn="just">
              <a:lnSpc>
                <a:spcPct val="110000"/>
              </a:lnSpc>
              <a:spcAft>
                <a:spcPts val="850"/>
              </a:spcAft>
            </a:pPr>
            <a:r>
              <a:rPr lang="en-GB" sz="1699" spc="14" dirty="0">
                <a:latin typeface="Verdana"/>
                <a:cs typeface="Verdana"/>
              </a:rPr>
              <a:t>Users </a:t>
            </a:r>
            <a:r>
              <a:rPr lang="en-GB" sz="1699" spc="14" dirty="0">
                <a:latin typeface="Verdana"/>
                <a:cs typeface="Verdana"/>
              </a:rPr>
              <a:t>can explore Copernicus Sentinel </a:t>
            </a:r>
            <a:r>
              <a:rPr lang="en-GB" sz="1699" spc="14" dirty="0">
                <a:latin typeface="Verdana"/>
                <a:cs typeface="Verdana"/>
              </a:rPr>
              <a:t>missions</a:t>
            </a:r>
            <a:r>
              <a:rPr lang="sk-SK" sz="1699" spc="14" dirty="0">
                <a:latin typeface="Verdana"/>
                <a:cs typeface="Verdana"/>
              </a:rPr>
              <a:t> and </a:t>
            </a:r>
            <a:r>
              <a:rPr lang="sk-SK" sz="1699" spc="14" dirty="0" err="1">
                <a:latin typeface="Verdana"/>
                <a:cs typeface="Verdana"/>
              </a:rPr>
              <a:t>instruments</a:t>
            </a:r>
            <a:r>
              <a:rPr lang="sk-SK" sz="1699" spc="14" dirty="0">
                <a:latin typeface="Verdana"/>
                <a:cs typeface="Verdana"/>
              </a:rPr>
              <a:t> </a:t>
            </a:r>
            <a:r>
              <a:rPr lang="sk-SK" sz="1699" spc="14" dirty="0" err="1">
                <a:latin typeface="Verdana"/>
                <a:cs typeface="Verdana"/>
              </a:rPr>
              <a:t>through</a:t>
            </a:r>
            <a:r>
              <a:rPr lang="sk-SK" sz="1699" spc="14" dirty="0">
                <a:latin typeface="Verdana"/>
                <a:cs typeface="Verdana"/>
              </a:rPr>
              <a:t> </a:t>
            </a:r>
            <a:r>
              <a:rPr lang="sk-SK" sz="1699" spc="14" dirty="0" err="1">
                <a:latin typeface="Verdana"/>
                <a:cs typeface="Verdana"/>
              </a:rPr>
              <a:t>SentiWiki</a:t>
            </a:r>
            <a:r>
              <a:rPr lang="sk-SK" sz="1699" spc="14" dirty="0">
                <a:latin typeface="Verdana"/>
                <a:cs typeface="Verdana"/>
              </a:rPr>
              <a:t>, </a:t>
            </a:r>
            <a:r>
              <a:rPr lang="sk-SK" sz="1699" spc="14" dirty="0" err="1">
                <a:latin typeface="Verdana"/>
                <a:cs typeface="Verdana"/>
              </a:rPr>
              <a:t>applications</a:t>
            </a:r>
            <a:r>
              <a:rPr lang="sk-SK" sz="1699" spc="14" dirty="0">
                <a:latin typeface="Verdana"/>
                <a:cs typeface="Verdana"/>
              </a:rPr>
              <a:t> </a:t>
            </a:r>
            <a:r>
              <a:rPr lang="sk-SK" sz="1699" spc="14" dirty="0" err="1">
                <a:latin typeface="Verdana"/>
                <a:cs typeface="Verdana"/>
              </a:rPr>
              <a:t>through</a:t>
            </a:r>
            <a:r>
              <a:rPr lang="sk-SK" sz="1699" spc="14" dirty="0">
                <a:latin typeface="Verdana"/>
                <a:cs typeface="Verdana"/>
              </a:rPr>
              <a:t> </a:t>
            </a:r>
            <a:r>
              <a:rPr lang="sk-SK" sz="1699" spc="14" dirty="0" err="1">
                <a:latin typeface="Verdana"/>
                <a:cs typeface="Verdana"/>
              </a:rPr>
              <a:t>Sentinel</a:t>
            </a:r>
            <a:r>
              <a:rPr lang="sk-SK" sz="1699" spc="14" dirty="0">
                <a:latin typeface="Verdana"/>
                <a:cs typeface="Verdana"/>
              </a:rPr>
              <a:t> </a:t>
            </a:r>
            <a:r>
              <a:rPr lang="sk-SK" sz="1699" spc="14" dirty="0" err="1">
                <a:latin typeface="Verdana"/>
                <a:cs typeface="Verdana"/>
              </a:rPr>
              <a:t>Success</a:t>
            </a:r>
            <a:r>
              <a:rPr lang="sk-SK" sz="1699" spc="14" dirty="0">
                <a:latin typeface="Verdana"/>
                <a:cs typeface="Verdana"/>
              </a:rPr>
              <a:t> </a:t>
            </a:r>
            <a:r>
              <a:rPr lang="sk-SK" sz="1699" spc="14" dirty="0" err="1">
                <a:latin typeface="Verdana"/>
                <a:cs typeface="Verdana"/>
              </a:rPr>
              <a:t>Stories</a:t>
            </a:r>
            <a:r>
              <a:rPr lang="sk-SK" sz="1699" spc="14" dirty="0">
                <a:latin typeface="Verdana"/>
                <a:cs typeface="Verdana"/>
              </a:rPr>
              <a:t>, get </a:t>
            </a:r>
            <a:r>
              <a:rPr lang="sk-SK" sz="1699" spc="14" dirty="0" err="1">
                <a:latin typeface="Verdana"/>
                <a:cs typeface="Verdana"/>
              </a:rPr>
              <a:t>an</a:t>
            </a:r>
            <a:r>
              <a:rPr lang="sk-SK" sz="1699" spc="14" dirty="0">
                <a:latin typeface="Verdana"/>
                <a:cs typeface="Verdana"/>
              </a:rPr>
              <a:t> </a:t>
            </a:r>
            <a:r>
              <a:rPr lang="sk-SK" sz="1699" spc="14" dirty="0">
                <a:latin typeface="Verdana"/>
                <a:cs typeface="Verdana"/>
              </a:rPr>
              <a:t>i</a:t>
            </a:r>
            <a:r>
              <a:rPr lang="en-GB" sz="1699" spc="14" dirty="0" err="1">
                <a:latin typeface="Verdana"/>
                <a:cs typeface="Verdana"/>
              </a:rPr>
              <a:t>mmediate</a:t>
            </a:r>
            <a:r>
              <a:rPr lang="en-GB" sz="1699" spc="14" dirty="0">
                <a:latin typeface="Verdana"/>
                <a:cs typeface="Verdana"/>
              </a:rPr>
              <a:t> </a:t>
            </a:r>
            <a:r>
              <a:rPr lang="en-GB" sz="1699" spc="14" dirty="0">
                <a:latin typeface="Verdana"/>
                <a:cs typeface="Verdana"/>
              </a:rPr>
              <a:t>access to a wide range of open and free </a:t>
            </a:r>
            <a:r>
              <a:rPr lang="sk-SK" sz="1699" spc="14" dirty="0">
                <a:latin typeface="Verdana"/>
                <a:cs typeface="Verdana"/>
              </a:rPr>
              <a:t>EO </a:t>
            </a:r>
            <a:r>
              <a:rPr lang="en-GB" sz="1699" spc="14" dirty="0">
                <a:latin typeface="Verdana"/>
                <a:cs typeface="Verdana"/>
              </a:rPr>
              <a:t>data </a:t>
            </a:r>
            <a:r>
              <a:rPr lang="en-GB" sz="1699" spc="14" dirty="0">
                <a:latin typeface="Verdana"/>
                <a:cs typeface="Verdana"/>
              </a:rPr>
              <a:t>and </a:t>
            </a:r>
            <a:r>
              <a:rPr lang="en-GB" sz="1699" spc="14" dirty="0">
                <a:latin typeface="Verdana"/>
                <a:cs typeface="Verdana"/>
              </a:rPr>
              <a:t>services</a:t>
            </a:r>
            <a:r>
              <a:rPr lang="sk-SK" sz="1699" spc="14" dirty="0">
                <a:latin typeface="Verdana"/>
                <a:cs typeface="Verdana"/>
              </a:rPr>
              <a:t> </a:t>
            </a:r>
            <a:r>
              <a:rPr lang="sk-SK" sz="1699" spc="14" dirty="0" err="1">
                <a:latin typeface="Verdana"/>
                <a:cs typeface="Verdana"/>
              </a:rPr>
              <a:t>through</a:t>
            </a:r>
            <a:r>
              <a:rPr lang="sk-SK" sz="1699" spc="14" dirty="0">
                <a:latin typeface="Verdana"/>
                <a:cs typeface="Verdana"/>
              </a:rPr>
              <a:t> Copernicus </a:t>
            </a:r>
            <a:r>
              <a:rPr lang="sk-SK" sz="1699" spc="14" dirty="0" err="1">
                <a:latin typeface="Verdana"/>
                <a:cs typeface="Verdana"/>
              </a:rPr>
              <a:t>Data</a:t>
            </a:r>
            <a:r>
              <a:rPr lang="sk-SK" sz="1699" spc="14" dirty="0">
                <a:latin typeface="Verdana"/>
                <a:cs typeface="Verdana"/>
              </a:rPr>
              <a:t> </a:t>
            </a:r>
            <a:r>
              <a:rPr lang="sk-SK" sz="1699" spc="14" dirty="0" err="1">
                <a:latin typeface="Verdana"/>
                <a:cs typeface="Verdana"/>
              </a:rPr>
              <a:t>Space</a:t>
            </a:r>
            <a:r>
              <a:rPr lang="sk-SK" sz="1699" spc="14" dirty="0">
                <a:latin typeface="Verdana"/>
                <a:cs typeface="Verdana"/>
              </a:rPr>
              <a:t> </a:t>
            </a:r>
            <a:r>
              <a:rPr lang="sk-SK" sz="1699" spc="14" dirty="0" err="1">
                <a:latin typeface="Verdana"/>
                <a:cs typeface="Verdana"/>
              </a:rPr>
              <a:t>Ecosystem</a:t>
            </a:r>
            <a:r>
              <a:rPr lang="en-GB" sz="1699" spc="14" dirty="0">
                <a:latin typeface="Verdana"/>
                <a:cs typeface="Verdana"/>
              </a:rPr>
              <a:t>, </a:t>
            </a:r>
            <a:r>
              <a:rPr lang="sk-SK" sz="1699" spc="14" dirty="0" err="1">
                <a:latin typeface="Verdana"/>
                <a:cs typeface="Verdana"/>
              </a:rPr>
              <a:t>check</a:t>
            </a:r>
            <a:r>
              <a:rPr lang="sk-SK" sz="1699" spc="14" dirty="0">
                <a:latin typeface="Verdana"/>
                <a:cs typeface="Verdana"/>
              </a:rPr>
              <a:t> News, </a:t>
            </a:r>
            <a:r>
              <a:rPr lang="en-GB" sz="1699" spc="14" dirty="0">
                <a:latin typeface="Verdana"/>
                <a:cs typeface="Verdana"/>
              </a:rPr>
              <a:t>real-time </a:t>
            </a:r>
            <a:r>
              <a:rPr lang="en-GB" sz="1699" spc="14" dirty="0">
                <a:latin typeface="Verdana"/>
                <a:cs typeface="Verdana"/>
              </a:rPr>
              <a:t>info about Sentinels missions through </a:t>
            </a:r>
            <a:r>
              <a:rPr lang="sk-SK" sz="1699" spc="14" dirty="0" err="1">
                <a:latin typeface="Verdana"/>
                <a:cs typeface="Verdana"/>
              </a:rPr>
              <a:t>SentiBoard</a:t>
            </a:r>
            <a:r>
              <a:rPr lang="sk-SK" sz="1699" spc="14" dirty="0">
                <a:latin typeface="Verdana"/>
                <a:cs typeface="Verdana"/>
              </a:rPr>
              <a:t>, Sentinel-2 </a:t>
            </a:r>
            <a:r>
              <a:rPr lang="sk-SK" sz="1699" spc="14" dirty="0" err="1">
                <a:latin typeface="Verdana"/>
                <a:cs typeface="Verdana"/>
              </a:rPr>
              <a:t>Reprocessing</a:t>
            </a:r>
            <a:r>
              <a:rPr lang="sk-SK" sz="1699" spc="14" dirty="0">
                <a:latin typeface="Verdana"/>
                <a:cs typeface="Verdana"/>
              </a:rPr>
              <a:t> Status or </a:t>
            </a:r>
            <a:r>
              <a:rPr lang="sk-SK" sz="1699" spc="14" dirty="0" err="1">
                <a:latin typeface="Verdana"/>
                <a:cs typeface="Verdana"/>
              </a:rPr>
              <a:t>explore</a:t>
            </a:r>
            <a:r>
              <a:rPr lang="sk-SK" sz="1699" spc="14" dirty="0">
                <a:latin typeface="Verdana"/>
                <a:cs typeface="Verdana"/>
              </a:rPr>
              <a:t> Dunia – </a:t>
            </a:r>
            <a:r>
              <a:rPr lang="sk-SK" sz="1699" spc="14" dirty="0" err="1">
                <a:latin typeface="Verdana"/>
                <a:cs typeface="Verdana"/>
              </a:rPr>
              <a:t>data</a:t>
            </a:r>
            <a:r>
              <a:rPr lang="sk-SK" sz="1699" spc="14" dirty="0">
                <a:latin typeface="Verdana"/>
                <a:cs typeface="Verdana"/>
              </a:rPr>
              <a:t> </a:t>
            </a:r>
            <a:r>
              <a:rPr lang="sk-SK" sz="1699" spc="14" dirty="0" err="1">
                <a:latin typeface="Verdana"/>
                <a:cs typeface="Verdana"/>
              </a:rPr>
              <a:t>platform</a:t>
            </a:r>
            <a:r>
              <a:rPr lang="sk-SK" sz="1699" spc="14" dirty="0">
                <a:latin typeface="Verdana"/>
                <a:cs typeface="Verdana"/>
              </a:rPr>
              <a:t> for </a:t>
            </a:r>
            <a:r>
              <a:rPr lang="sk-SK" sz="1699" spc="14" dirty="0" err="1">
                <a:latin typeface="Verdana"/>
                <a:cs typeface="Verdana"/>
              </a:rPr>
              <a:t>Africa</a:t>
            </a:r>
            <a:r>
              <a:rPr lang="sk-SK" sz="1699" spc="14" dirty="0">
                <a:latin typeface="Verdana"/>
                <a:cs typeface="Verdana"/>
              </a:rPr>
              <a:t>.</a:t>
            </a:r>
            <a:endParaRPr lang="sk-SK"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9</a:t>
            </a:r>
            <a:endParaRPr spc="-28" dirty="0"/>
          </a:p>
        </p:txBody>
      </p:sp>
      <p:pic>
        <p:nvPicPr>
          <p:cNvPr id="2" name="Obrázok 1"/>
          <p:cNvPicPr>
            <a:picLocks noChangeAspect="1"/>
          </p:cNvPicPr>
          <p:nvPr/>
        </p:nvPicPr>
        <p:blipFill rotWithShape="1">
          <a:blip r:embed="rId2"/>
          <a:srcRect t="7719" r="50416" b="24820"/>
          <a:stretch/>
        </p:blipFill>
        <p:spPr>
          <a:xfrm>
            <a:off x="2583355" y="-1077098"/>
            <a:ext cx="8228042" cy="3142620"/>
          </a:xfrm>
          <a:prstGeom prst="rect">
            <a:avLst/>
          </a:prstGeom>
        </p:spPr>
      </p:pic>
      <p:pic>
        <p:nvPicPr>
          <p:cNvPr id="3" name="Obrázok 2"/>
          <p:cNvPicPr>
            <a:picLocks noChangeAspect="1"/>
          </p:cNvPicPr>
          <p:nvPr/>
        </p:nvPicPr>
        <p:blipFill rotWithShape="1">
          <a:blip r:embed="rId3"/>
          <a:srcRect t="36362" r="50416" b="35915"/>
          <a:stretch/>
        </p:blipFill>
        <p:spPr>
          <a:xfrm>
            <a:off x="2591750" y="2108576"/>
            <a:ext cx="8212439" cy="1291442"/>
          </a:xfrm>
          <a:prstGeom prst="rect">
            <a:avLst/>
          </a:prstGeom>
        </p:spPr>
      </p:pic>
      <p:pic>
        <p:nvPicPr>
          <p:cNvPr id="4" name="Obrázok 3"/>
          <p:cNvPicPr>
            <a:picLocks noChangeAspect="1"/>
          </p:cNvPicPr>
          <p:nvPr/>
        </p:nvPicPr>
        <p:blipFill rotWithShape="1">
          <a:blip r:embed="rId4"/>
          <a:srcRect t="35137" r="50416" b="37068"/>
          <a:stretch/>
        </p:blipFill>
        <p:spPr>
          <a:xfrm>
            <a:off x="2583356" y="3454560"/>
            <a:ext cx="8228042" cy="1294760"/>
          </a:xfrm>
          <a:prstGeom prst="rect">
            <a:avLst/>
          </a:prstGeom>
        </p:spPr>
      </p:pic>
      <p:pic>
        <p:nvPicPr>
          <p:cNvPr id="5" name="Obrázok 4"/>
          <p:cNvPicPr>
            <a:picLocks noChangeAspect="1"/>
          </p:cNvPicPr>
          <p:nvPr/>
        </p:nvPicPr>
        <p:blipFill rotWithShape="1">
          <a:blip r:embed="rId5"/>
          <a:srcRect t="38519" r="50416" b="33687"/>
          <a:stretch/>
        </p:blipFill>
        <p:spPr>
          <a:xfrm>
            <a:off x="2583356" y="4780840"/>
            <a:ext cx="8228042" cy="1294760"/>
          </a:xfrm>
          <a:prstGeom prst="rect">
            <a:avLst/>
          </a:prstGeom>
        </p:spPr>
      </p:pic>
      <p:pic>
        <p:nvPicPr>
          <p:cNvPr id="6" name="Obrázok 5"/>
          <p:cNvPicPr>
            <a:picLocks noChangeAspect="1"/>
          </p:cNvPicPr>
          <p:nvPr/>
        </p:nvPicPr>
        <p:blipFill rotWithShape="1">
          <a:blip r:embed="rId6"/>
          <a:srcRect t="37437" r="50416" b="34768"/>
          <a:stretch/>
        </p:blipFill>
        <p:spPr>
          <a:xfrm>
            <a:off x="2600147" y="6137741"/>
            <a:ext cx="8195649" cy="1294760"/>
          </a:xfrm>
          <a:prstGeom prst="rect">
            <a:avLst/>
          </a:prstGeom>
        </p:spPr>
      </p:pic>
      <p:pic>
        <p:nvPicPr>
          <p:cNvPr id="7" name="Obrázok 6"/>
          <p:cNvPicPr>
            <a:picLocks noChangeAspect="1"/>
          </p:cNvPicPr>
          <p:nvPr/>
        </p:nvPicPr>
        <p:blipFill rotWithShape="1">
          <a:blip r:embed="rId7"/>
          <a:srcRect t="38441" r="50625" b="33973"/>
          <a:stretch/>
        </p:blipFill>
        <p:spPr>
          <a:xfrm>
            <a:off x="2583357" y="7481848"/>
            <a:ext cx="8212439" cy="1285021"/>
          </a:xfrm>
          <a:prstGeom prst="rect">
            <a:avLst/>
          </a:prstGeom>
        </p:spPr>
      </p:pic>
      <p:pic>
        <p:nvPicPr>
          <p:cNvPr id="9" name="Obrázok 8"/>
          <p:cNvPicPr>
            <a:picLocks noChangeAspect="1"/>
          </p:cNvPicPr>
          <p:nvPr/>
        </p:nvPicPr>
        <p:blipFill rotWithShape="1">
          <a:blip r:embed="rId8"/>
          <a:srcRect t="37764" r="50518" b="35193"/>
          <a:stretch/>
        </p:blipFill>
        <p:spPr>
          <a:xfrm>
            <a:off x="2583357" y="8808128"/>
            <a:ext cx="8212439" cy="1285021"/>
          </a:xfrm>
          <a:prstGeom prst="rect">
            <a:avLst/>
          </a:prstGeom>
        </p:spPr>
      </p:pic>
      <p:pic>
        <p:nvPicPr>
          <p:cNvPr id="18" name="object 6"/>
          <p:cNvPicPr/>
          <p:nvPr/>
        </p:nvPicPr>
        <p:blipFill>
          <a:blip r:embed="rId9"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2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10</a:t>
            </a:r>
            <a:endParaRPr spc="-28"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807" y="433456"/>
            <a:ext cx="8198876" cy="5589101"/>
          </a:xfrm>
          <a:prstGeom prst="rect">
            <a:avLst/>
          </a:prstGeom>
        </p:spPr>
      </p:pic>
      <p:sp>
        <p:nvSpPr>
          <p:cNvPr id="18" name="object 8"/>
          <p:cNvSpPr txBox="1"/>
          <p:nvPr/>
        </p:nvSpPr>
        <p:spPr>
          <a:xfrm>
            <a:off x="2616641" y="-2911342"/>
            <a:ext cx="8195649" cy="11193516"/>
          </a:xfrm>
          <a:prstGeom prst="rect">
            <a:avLst/>
          </a:prstGeom>
        </p:spPr>
        <p:txBody>
          <a:bodyPr vert="horz" wrap="square" lIns="0" tIns="17084" rIns="0" bIns="0" rtlCol="0">
            <a:spAutoFit/>
          </a:bodyPr>
          <a:lstStyle/>
          <a:p>
            <a:pPr marL="17983" algn="just">
              <a:lnSpc>
                <a:spcPct val="110000"/>
              </a:lnSpc>
            </a:pPr>
            <a:r>
              <a:rPr lang="sk-SK" sz="1699" spc="14" dirty="0">
                <a:solidFill>
                  <a:srgbClr val="006FC0"/>
                </a:solidFill>
                <a:latin typeface="Verdana"/>
                <a:cs typeface="Verdana"/>
              </a:rPr>
              <a:t>3.3 </a:t>
            </a:r>
            <a:r>
              <a:rPr lang="sk-SK" sz="1699" spc="14" dirty="0" err="1">
                <a:solidFill>
                  <a:srgbClr val="006FC0"/>
                </a:solidFill>
                <a:latin typeface="Verdana"/>
                <a:cs typeface="Verdana"/>
              </a:rPr>
              <a:t>Heritage</a:t>
            </a:r>
            <a:r>
              <a:rPr lang="sk-SK" sz="1699" spc="14" dirty="0">
                <a:solidFill>
                  <a:srgbClr val="006FC0"/>
                </a:solidFill>
                <a:latin typeface="Verdana"/>
                <a:cs typeface="Verdana"/>
              </a:rPr>
              <a:t> </a:t>
            </a:r>
            <a:r>
              <a:rPr lang="sk-SK" sz="1699" spc="14" dirty="0" err="1">
                <a:solidFill>
                  <a:srgbClr val="006FC0"/>
                </a:solidFill>
                <a:latin typeface="Verdana"/>
                <a:cs typeface="Verdana"/>
              </a:rPr>
              <a:t>missions</a:t>
            </a:r>
            <a:endParaRPr lang="sk-SK" sz="1699" spc="14" dirty="0">
              <a:solidFill>
                <a:srgbClr val="006FC0"/>
              </a:solidFill>
              <a:latin typeface="Verdana"/>
              <a:cs typeface="Verdana"/>
            </a:endParaRPr>
          </a:p>
          <a:p>
            <a:pPr marL="17983" algn="just">
              <a:lnSpc>
                <a:spcPct val="110000"/>
              </a:lnSpc>
              <a:spcAft>
                <a:spcPts val="425"/>
              </a:spcAft>
            </a:pPr>
            <a:endParaRPr lang="sk-SK" sz="283" spc="14" dirty="0">
              <a:latin typeface="Verdana"/>
              <a:cs typeface="Verdana"/>
            </a:endParaRPr>
          </a:p>
          <a:p>
            <a:pPr marL="17983" algn="just">
              <a:lnSpc>
                <a:spcPct val="110000"/>
              </a:lnSpc>
              <a:spcAft>
                <a:spcPts val="850"/>
              </a:spcAft>
            </a:pPr>
            <a:r>
              <a:rPr lang="sk-SK" sz="1699" spc="14" dirty="0">
                <a:solidFill>
                  <a:schemeClr val="bg1">
                    <a:lumMod val="65000"/>
                  </a:schemeClr>
                </a:solidFill>
                <a:latin typeface="Verdana"/>
                <a:cs typeface="Verdana"/>
              </a:rPr>
              <a:t>https</a:t>
            </a:r>
            <a:r>
              <a:rPr lang="sk-SK" sz="1699" spc="14" dirty="0">
                <a:solidFill>
                  <a:schemeClr val="bg1">
                    <a:lumMod val="65000"/>
                  </a:schemeClr>
                </a:solidFill>
                <a:latin typeface="Verdana"/>
                <a:cs typeface="Verdana"/>
              </a:rPr>
              <a:t>://earth.esa.int/eogateway/missions/heritage-missions</a:t>
            </a:r>
            <a:endParaRPr lang="sk-SK" sz="1699" spc="14" dirty="0">
              <a:solidFill>
                <a:schemeClr val="bg1">
                  <a:lumMod val="65000"/>
                </a:schemeClr>
              </a:solidFill>
              <a:latin typeface="Verdana"/>
              <a:cs typeface="Verdana"/>
            </a:endParaRPr>
          </a:p>
          <a:p>
            <a:pPr marL="17983" algn="just">
              <a:lnSpc>
                <a:spcPct val="110000"/>
              </a:lnSpc>
              <a:spcAft>
                <a:spcPts val="850"/>
              </a:spcAft>
            </a:pPr>
            <a:r>
              <a:rPr lang="en-US" sz="1699" spc="14" dirty="0">
                <a:latin typeface="Verdana"/>
                <a:cs typeface="Verdana"/>
              </a:rPr>
              <a:t>ESA's Heritage Space </a:t>
            </a:r>
            <a:r>
              <a:rPr lang="en-US" sz="1699" spc="14" dirty="0" err="1">
                <a:latin typeface="Verdana"/>
                <a:cs typeface="Verdana"/>
              </a:rPr>
              <a:t>Programme</a:t>
            </a:r>
            <a:r>
              <a:rPr lang="en-US" sz="1699" spc="14" dirty="0">
                <a:latin typeface="Verdana"/>
                <a:cs typeface="Verdana"/>
              </a:rPr>
              <a:t> is dedicated to safeguarding, ensuring accessibility to, and managing over four decades of Earth Observation heritage data. This extensive dataset originates from more than 45 satellite missions that are no longer in operation, as well as from dedicated Earth Observation campaigns conducted by ESA. </a:t>
            </a:r>
          </a:p>
          <a:p>
            <a:pPr marL="17983" algn="just">
              <a:lnSpc>
                <a:spcPct val="110000"/>
              </a:lnSpc>
              <a:spcAft>
                <a:spcPts val="850"/>
              </a:spcAft>
            </a:pPr>
            <a:r>
              <a:rPr lang="en-US" sz="1699" spc="14" dirty="0">
                <a:latin typeface="Verdana"/>
                <a:cs typeface="Verdana"/>
              </a:rPr>
              <a:t>Included in the program are significant missions such as the European Remote Sensing satellites (ERS-1 and ERS-2), </a:t>
            </a:r>
            <a:r>
              <a:rPr lang="en-US" sz="1699" spc="14" dirty="0" err="1">
                <a:latin typeface="Verdana"/>
                <a:cs typeface="Verdana"/>
              </a:rPr>
              <a:t>Envisat</a:t>
            </a:r>
            <a:r>
              <a:rPr lang="en-US" sz="1699" spc="14" dirty="0">
                <a:latin typeface="Verdana"/>
                <a:cs typeface="Verdana"/>
              </a:rPr>
              <a:t>, and the Gravity Field and Ocean Circulation Explorer (GOCE</a:t>
            </a:r>
            <a:r>
              <a:rPr lang="en-US" sz="1699" spc="14" dirty="0">
                <a:latin typeface="Verdana"/>
                <a:cs typeface="Verdana"/>
              </a:rPr>
              <a:t>).</a:t>
            </a: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42"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r>
              <a:rPr lang="sk-SK" sz="1699" spc="14" dirty="0">
                <a:latin typeface="Verdana"/>
                <a:cs typeface="Verdana"/>
              </a:rPr>
              <a:t>T</a:t>
            </a:r>
            <a:r>
              <a:rPr lang="en-US" sz="1699" spc="14" dirty="0">
                <a:latin typeface="Verdana"/>
                <a:cs typeface="Verdana"/>
              </a:rPr>
              <a:t>he </a:t>
            </a:r>
            <a:r>
              <a:rPr lang="en-US" sz="1699" spc="14" dirty="0">
                <a:latin typeface="Verdana"/>
                <a:cs typeface="Verdana"/>
              </a:rPr>
              <a:t>user can discover the instruments used in each of these featured missions, access mission data and explore A number of tools that are available for </a:t>
            </a:r>
            <a:r>
              <a:rPr lang="en-US" sz="1699" spc="14" dirty="0" err="1">
                <a:latin typeface="Verdana"/>
                <a:cs typeface="Verdana"/>
              </a:rPr>
              <a:t>visualising</a:t>
            </a:r>
            <a:r>
              <a:rPr lang="en-US" sz="1699" spc="14" dirty="0">
                <a:latin typeface="Verdana"/>
                <a:cs typeface="Verdana"/>
              </a:rPr>
              <a:t>, processing and analyzing.</a:t>
            </a: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p:txBody>
      </p:sp>
      <p:pic>
        <p:nvPicPr>
          <p:cNvPr id="2" name="Obrázok 1"/>
          <p:cNvPicPr>
            <a:picLocks noChangeAspect="1"/>
          </p:cNvPicPr>
          <p:nvPr/>
        </p:nvPicPr>
        <p:blipFill rotWithShape="1">
          <a:blip r:embed="rId3"/>
          <a:srcRect t="12222" r="1250" b="32222"/>
          <a:stretch/>
        </p:blipFill>
        <p:spPr>
          <a:xfrm>
            <a:off x="2616641" y="7442698"/>
            <a:ext cx="8195649" cy="2593559"/>
          </a:xfrm>
          <a:prstGeom prst="rect">
            <a:avLst/>
          </a:prstGeom>
        </p:spPr>
      </p:pic>
      <p:pic>
        <p:nvPicPr>
          <p:cNvPr id="11" name="object 6"/>
          <p:cNvPicPr/>
          <p:nvPr/>
        </p:nvPicPr>
        <p:blipFill>
          <a:blip r:embed="rId4"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3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8"/>
          <p:cNvSpPr txBox="1">
            <a:spLocks/>
          </p:cNvSpPr>
          <p:nvPr/>
        </p:nvSpPr>
        <p:spPr>
          <a:xfrm>
            <a:off x="2622035" y="-2964341"/>
            <a:ext cx="7911871" cy="410389"/>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4</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spc="-6" dirty="0">
                <a:solidFill>
                  <a:srgbClr val="006FC0"/>
                </a:solidFill>
                <a:latin typeface="Verdana"/>
                <a:cs typeface="Verdana"/>
              </a:rPr>
              <a:t>EO </a:t>
            </a:r>
            <a:r>
              <a:rPr lang="sk-SK" sz="2574" kern="0" spc="-6" dirty="0" err="1">
                <a:solidFill>
                  <a:srgbClr val="006FC0"/>
                </a:solidFill>
                <a:latin typeface="Verdana"/>
                <a:cs typeface="Verdana"/>
              </a:rPr>
              <a:t>Training</a:t>
            </a:r>
            <a:r>
              <a:rPr lang="sk-SK" sz="2574" kern="0" spc="-6" dirty="0">
                <a:solidFill>
                  <a:srgbClr val="006FC0"/>
                </a:solidFill>
                <a:latin typeface="Verdana"/>
                <a:cs typeface="Verdana"/>
              </a:rPr>
              <a:t> and </a:t>
            </a:r>
            <a:r>
              <a:rPr lang="sk-SK" sz="2574" kern="0" spc="-6" dirty="0" err="1">
                <a:solidFill>
                  <a:srgbClr val="006FC0"/>
                </a:solidFill>
                <a:latin typeface="Verdana"/>
                <a:cs typeface="Verdana"/>
              </a:rPr>
              <a:t>Education</a:t>
            </a:r>
            <a:endParaRPr lang="en-US" sz="2574" kern="0" dirty="0">
              <a:solidFill>
                <a:sysClr val="windowText" lastClr="000000"/>
              </a:solidFill>
              <a:latin typeface="Verdana"/>
              <a:cs typeface="Verdana"/>
            </a:endParaRPr>
          </a:p>
        </p:txBody>
      </p:sp>
      <p:sp>
        <p:nvSpPr>
          <p:cNvPr id="8" name="object 8"/>
          <p:cNvSpPr txBox="1"/>
          <p:nvPr/>
        </p:nvSpPr>
        <p:spPr>
          <a:xfrm>
            <a:off x="2622036" y="-2048168"/>
            <a:ext cx="8195649" cy="11162290"/>
          </a:xfrm>
          <a:prstGeom prst="rect">
            <a:avLst/>
          </a:prstGeom>
        </p:spPr>
        <p:txBody>
          <a:bodyPr vert="horz" wrap="square" lIns="0" tIns="17084" rIns="0" bIns="0" rtlCol="0">
            <a:spAutoFit/>
          </a:bodyPr>
          <a:lstStyle/>
          <a:p>
            <a:pPr marL="17983" algn="just">
              <a:lnSpc>
                <a:spcPct val="110000"/>
              </a:lnSpc>
            </a:pPr>
            <a:r>
              <a:rPr lang="en-US" sz="1699" spc="14" dirty="0">
                <a:latin typeface="Verdana"/>
                <a:cs typeface="Verdana"/>
              </a:rPr>
              <a:t>ESA is involved in a diverse array of initiatives related to education, training, and capacity building in the field of Earth Observation (EO). These efforts span from advanced training in state-of-the-art processing techniques for the upcoming generation of scientists to broader outreach activities and EO </a:t>
            </a:r>
            <a:r>
              <a:rPr lang="en-US" sz="1699" spc="14" dirty="0">
                <a:latin typeface="Verdana"/>
                <a:cs typeface="Verdana"/>
              </a:rPr>
              <a:t>education </a:t>
            </a:r>
            <a:r>
              <a:rPr lang="en-US" sz="1699" spc="14" dirty="0">
                <a:latin typeface="Verdana"/>
                <a:cs typeface="Verdana"/>
              </a:rPr>
              <a:t>for schools</a:t>
            </a:r>
            <a:r>
              <a:rPr lang="en-US" sz="1699" spc="14" dirty="0">
                <a:latin typeface="Verdana"/>
                <a:cs typeface="Verdana"/>
              </a:rPr>
              <a:t>.</a:t>
            </a: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r>
              <a:rPr lang="sk-SK" sz="1699" spc="14" dirty="0">
                <a:solidFill>
                  <a:srgbClr val="006FC0"/>
                </a:solidFill>
                <a:latin typeface="Verdana"/>
                <a:cs typeface="Verdana"/>
              </a:rPr>
              <a:t>4</a:t>
            </a:r>
            <a:r>
              <a:rPr lang="sk-SK" sz="1699" spc="14" dirty="0">
                <a:solidFill>
                  <a:srgbClr val="006FC0"/>
                </a:solidFill>
                <a:latin typeface="Verdana"/>
                <a:cs typeface="Verdana"/>
              </a:rPr>
              <a:t>.1 Earth </a:t>
            </a:r>
            <a:r>
              <a:rPr lang="sk-SK" sz="1699" spc="14" dirty="0" err="1">
                <a:solidFill>
                  <a:srgbClr val="006FC0"/>
                </a:solidFill>
                <a:latin typeface="Verdana"/>
                <a:cs typeface="Verdana"/>
              </a:rPr>
              <a:t>Observation</a:t>
            </a:r>
            <a:r>
              <a:rPr lang="sk-SK" sz="1699" spc="14" dirty="0">
                <a:solidFill>
                  <a:srgbClr val="006FC0"/>
                </a:solidFill>
                <a:latin typeface="Verdana"/>
                <a:cs typeface="Verdana"/>
              </a:rPr>
              <a:t> for Society </a:t>
            </a:r>
            <a:r>
              <a:rPr lang="sk-SK" sz="1699" spc="14" dirty="0">
                <a:solidFill>
                  <a:srgbClr val="006FC0"/>
                </a:solidFill>
                <a:latin typeface="Verdana"/>
                <a:cs typeface="Verdana"/>
              </a:rPr>
              <a:t>(EO4Society)</a:t>
            </a:r>
          </a:p>
          <a:p>
            <a:pPr marL="17983" algn="just">
              <a:lnSpc>
                <a:spcPct val="110000"/>
              </a:lnSpc>
            </a:pPr>
            <a:r>
              <a:rPr lang="sk-SK" sz="1699" spc="14" dirty="0">
                <a:solidFill>
                  <a:schemeClr val="bg1">
                    <a:lumMod val="65000"/>
                  </a:schemeClr>
                </a:solidFill>
                <a:latin typeface="Verdana"/>
                <a:cs typeface="Verdana"/>
              </a:rPr>
              <a:t>https://eo4society.esa.int/training-education</a:t>
            </a:r>
            <a:r>
              <a:rPr lang="sk-SK" sz="1699" spc="14" dirty="0">
                <a:solidFill>
                  <a:schemeClr val="bg1">
                    <a:lumMod val="65000"/>
                  </a:schemeClr>
                </a:solidFill>
                <a:latin typeface="Verdana"/>
                <a:cs typeface="Verdana"/>
              </a:rPr>
              <a:t>/</a:t>
            </a: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pPr>
            <a:endParaRPr lang="sk-SK" sz="1699" spc="14" dirty="0">
              <a:solidFill>
                <a:schemeClr val="bg1">
                  <a:lumMod val="65000"/>
                </a:schemeClr>
              </a:solidFill>
              <a:latin typeface="Verdana"/>
              <a:cs typeface="Verdana"/>
            </a:endParaRPr>
          </a:p>
          <a:p>
            <a:pPr marL="17983" algn="just">
              <a:lnSpc>
                <a:spcPct val="110000"/>
              </a:lnSpc>
              <a:spcAft>
                <a:spcPts val="425"/>
              </a:spcAft>
            </a:pPr>
            <a:endParaRPr lang="sk-SK" sz="283" spc="14" dirty="0">
              <a:latin typeface="Verdana"/>
              <a:cs typeface="Verdana"/>
            </a:endParaRPr>
          </a:p>
          <a:p>
            <a:pPr marL="17983" algn="just">
              <a:lnSpc>
                <a:spcPct val="110000"/>
              </a:lnSpc>
              <a:spcAft>
                <a:spcPts val="850"/>
              </a:spcAft>
            </a:pPr>
            <a:r>
              <a:rPr lang="en-GB" sz="1699" spc="14" dirty="0">
                <a:latin typeface="Verdana"/>
                <a:cs typeface="Verdana"/>
              </a:rPr>
              <a:t>EO4Society </a:t>
            </a:r>
            <a:r>
              <a:rPr lang="en-GB" sz="1699" spc="14" dirty="0">
                <a:latin typeface="Verdana"/>
                <a:cs typeface="Verdana"/>
              </a:rPr>
              <a:t>is a program that focuses on utilizing Earth observation data to address societal challenges. </a:t>
            </a:r>
            <a:r>
              <a:rPr lang="en-GB" sz="1699" spc="14" dirty="0">
                <a:latin typeface="Verdana"/>
                <a:cs typeface="Verdana"/>
              </a:rPr>
              <a:t>The </a:t>
            </a:r>
            <a:r>
              <a:rPr lang="en-GB" sz="1699" spc="14" dirty="0">
                <a:latin typeface="Verdana"/>
                <a:cs typeface="Verdana"/>
              </a:rPr>
              <a:t>EO4Society program aims to promote the use of Earth observation data for various societal benefits, including environmental monitoring, climate change studies, disaster management, agriculture, and urban planning, among others. </a:t>
            </a:r>
            <a:endParaRPr lang="sk-SK" sz="1699" spc="14" dirty="0">
              <a:latin typeface="Verdana"/>
              <a:cs typeface="Verdana"/>
            </a:endParaRPr>
          </a:p>
          <a:p>
            <a:pPr marL="17983" algn="just">
              <a:lnSpc>
                <a:spcPct val="110000"/>
              </a:lnSpc>
              <a:spcAft>
                <a:spcPts val="850"/>
              </a:spcAft>
            </a:pPr>
            <a:r>
              <a:rPr lang="sk-SK" sz="1699" spc="14" dirty="0" err="1">
                <a:latin typeface="Verdana"/>
                <a:cs typeface="Verdana"/>
              </a:rPr>
              <a:t>Within</a:t>
            </a:r>
            <a:r>
              <a:rPr lang="sk-SK" sz="1699" spc="14" dirty="0">
                <a:latin typeface="Verdana"/>
                <a:cs typeface="Verdana"/>
              </a:rPr>
              <a:t> </a:t>
            </a:r>
            <a:r>
              <a:rPr lang="sk-SK" sz="1699" spc="14" dirty="0" err="1">
                <a:latin typeface="Verdana"/>
                <a:cs typeface="Verdana"/>
              </a:rPr>
              <a:t>this</a:t>
            </a:r>
            <a:r>
              <a:rPr lang="sk-SK" sz="1699" spc="14" dirty="0">
                <a:latin typeface="Verdana"/>
                <a:cs typeface="Verdana"/>
              </a:rPr>
              <a:t> </a:t>
            </a:r>
            <a:r>
              <a:rPr lang="sk-SK" sz="1699" spc="14" dirty="0" err="1">
                <a:latin typeface="Verdana"/>
                <a:cs typeface="Verdana"/>
              </a:rPr>
              <a:t>platform</a:t>
            </a:r>
            <a:r>
              <a:rPr lang="sk-SK" sz="1699" spc="14" dirty="0">
                <a:latin typeface="Verdana"/>
                <a:cs typeface="Verdana"/>
              </a:rPr>
              <a:t> </a:t>
            </a:r>
            <a:r>
              <a:rPr lang="en-US" sz="1699" spc="14" dirty="0">
                <a:latin typeface="Verdana"/>
                <a:cs typeface="Verdana"/>
              </a:rPr>
              <a:t>ESA </a:t>
            </a:r>
            <a:r>
              <a:rPr lang="sk-SK" sz="1699" spc="14" dirty="0">
                <a:latin typeface="Verdana"/>
                <a:cs typeface="Verdana"/>
              </a:rPr>
              <a:t>has </a:t>
            </a:r>
            <a:r>
              <a:rPr lang="sk-SK" sz="1699" spc="14" dirty="0" err="1">
                <a:latin typeface="Verdana"/>
                <a:cs typeface="Verdana"/>
              </a:rPr>
              <a:t>developed</a:t>
            </a:r>
            <a:r>
              <a:rPr lang="en-US" sz="1699" spc="14" dirty="0">
                <a:latin typeface="Verdana"/>
                <a:cs typeface="Verdana"/>
              </a:rPr>
              <a:t> </a:t>
            </a:r>
            <a:r>
              <a:rPr lang="en-US" sz="1699" spc="14" dirty="0">
                <a:latin typeface="Verdana"/>
                <a:cs typeface="Verdana"/>
              </a:rPr>
              <a:t>Massive Open Online Courses (MOOCs) on various topics related to space exploration, science, and technology. </a:t>
            </a:r>
            <a:r>
              <a:rPr lang="en-US" sz="1699" spc="14" dirty="0">
                <a:latin typeface="Verdana"/>
                <a:cs typeface="Verdana"/>
              </a:rPr>
              <a:t>These </a:t>
            </a:r>
            <a:r>
              <a:rPr lang="en-US" sz="1699" spc="14" dirty="0">
                <a:latin typeface="Verdana"/>
                <a:cs typeface="Verdana"/>
              </a:rPr>
              <a:t>courses are inclusive, accommodating individuals from diverse backgrounds, such as scientists, policy-makers, educators, professionals, students at schools or universities, and casual </a:t>
            </a:r>
            <a:r>
              <a:rPr lang="en-US" sz="1699" spc="14" dirty="0">
                <a:latin typeface="Verdana"/>
                <a:cs typeface="Verdana"/>
              </a:rPr>
              <a:t>learners.</a:t>
            </a:r>
            <a:r>
              <a:rPr lang="sk-SK" sz="1699" spc="14" dirty="0">
                <a:latin typeface="Verdana"/>
                <a:cs typeface="Verdana"/>
              </a:rPr>
              <a:t> </a:t>
            </a:r>
            <a:r>
              <a:rPr lang="en-US" sz="1699" spc="14" dirty="0">
                <a:latin typeface="Verdana"/>
                <a:cs typeface="Verdana"/>
              </a:rPr>
              <a:t>Each </a:t>
            </a:r>
            <a:r>
              <a:rPr lang="en-US" sz="1699" spc="14" dirty="0">
                <a:latin typeface="Verdana"/>
                <a:cs typeface="Verdana"/>
              </a:rPr>
              <a:t>course lasts several weeks, challenging the traditional educational framework </a:t>
            </a:r>
            <a:r>
              <a:rPr lang="en-US" sz="1699" spc="14" dirty="0">
                <a:latin typeface="Verdana"/>
                <a:cs typeface="Verdana"/>
              </a:rPr>
              <a:t>by </a:t>
            </a:r>
            <a:r>
              <a:rPr lang="en-US" sz="1699" spc="14" dirty="0">
                <a:latin typeface="Verdana"/>
                <a:cs typeface="Verdana"/>
              </a:rPr>
              <a:t>integrating data, video content, applications, and online materials</a:t>
            </a:r>
            <a:r>
              <a:rPr lang="en-US" sz="1699" spc="14" dirty="0">
                <a:latin typeface="Verdana"/>
                <a:cs typeface="Verdana"/>
              </a:rPr>
              <a:t>.</a:t>
            </a:r>
            <a:r>
              <a:rPr lang="sk-SK" sz="1699" spc="14" dirty="0">
                <a:latin typeface="Verdana"/>
                <a:cs typeface="Verdana"/>
              </a:rPr>
              <a:t> </a:t>
            </a: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11</a:t>
            </a:r>
            <a:endParaRPr spc="-28" dirty="0"/>
          </a:p>
        </p:txBody>
      </p:sp>
      <p:pic>
        <p:nvPicPr>
          <p:cNvPr id="4" name="Obrázok 3"/>
          <p:cNvPicPr>
            <a:picLocks noChangeAspect="1"/>
          </p:cNvPicPr>
          <p:nvPr/>
        </p:nvPicPr>
        <p:blipFill rotWithShape="1">
          <a:blip r:embed="rId2"/>
          <a:srcRect l="4375" t="11481" r="73750" b="46297"/>
          <a:stretch/>
        </p:blipFill>
        <p:spPr>
          <a:xfrm>
            <a:off x="2622035" y="334447"/>
            <a:ext cx="8195649" cy="4449067"/>
          </a:xfrm>
          <a:prstGeom prst="rect">
            <a:avLst/>
          </a:prstGeom>
        </p:spPr>
      </p:pic>
      <p:pic>
        <p:nvPicPr>
          <p:cNvPr id="18" name="object 6"/>
          <p:cNvPicPr/>
          <p:nvPr/>
        </p:nvPicPr>
        <p:blipFill>
          <a:blip r:embed="rId3"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9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2"/>
            <a:ext cx="8195649" cy="5194822"/>
          </a:xfrm>
          <a:prstGeom prst="rect">
            <a:avLst/>
          </a:prstGeom>
        </p:spPr>
        <p:txBody>
          <a:bodyPr vert="horz" wrap="square" lIns="0" tIns="17084" rIns="0" bIns="0" rtlCol="0">
            <a:spAutoFit/>
          </a:bodyPr>
          <a:lstStyle/>
          <a:p>
            <a:pPr marL="17983" algn="just">
              <a:lnSpc>
                <a:spcPct val="110000"/>
              </a:lnSpc>
            </a:pPr>
            <a:r>
              <a:rPr lang="en-US" sz="1699" spc="14" dirty="0">
                <a:latin typeface="Verdana"/>
                <a:cs typeface="Verdana"/>
              </a:rPr>
              <a:t>The educational journey can be tailored to individual preferences due to its social dimension, which includes online discussions and feedback from educators, along with the incorporation of optional materials.</a:t>
            </a:r>
            <a:r>
              <a:rPr lang="sk-SK" sz="1699" spc="14" dirty="0">
                <a:latin typeface="Verdana"/>
                <a:cs typeface="Verdana"/>
              </a:rPr>
              <a:t> </a:t>
            </a:r>
            <a:r>
              <a:rPr lang="sk-SK" sz="1699" spc="14" dirty="0" err="1">
                <a:latin typeface="Verdana"/>
                <a:cs typeface="Verdana"/>
              </a:rPr>
              <a:t>Each</a:t>
            </a:r>
            <a:r>
              <a:rPr lang="sk-SK" sz="1699" spc="14" dirty="0">
                <a:latin typeface="Verdana"/>
                <a:cs typeface="Verdana"/>
              </a:rPr>
              <a:t> MOOC </a:t>
            </a:r>
            <a:r>
              <a:rPr lang="sk-SK" sz="1699" spc="14" dirty="0" err="1">
                <a:latin typeface="Verdana"/>
                <a:cs typeface="Verdana"/>
              </a:rPr>
              <a:t>training</a:t>
            </a:r>
            <a:r>
              <a:rPr lang="sk-SK" sz="1699" spc="14" dirty="0">
                <a:latin typeface="Verdana"/>
                <a:cs typeface="Verdana"/>
              </a:rPr>
              <a:t> </a:t>
            </a:r>
            <a:r>
              <a:rPr lang="sk-SK" sz="1699" spc="14" dirty="0" err="1">
                <a:latin typeface="Verdana"/>
                <a:cs typeface="Verdana"/>
              </a:rPr>
              <a:t>course</a:t>
            </a:r>
            <a:r>
              <a:rPr lang="sk-SK" sz="1699" spc="14" dirty="0">
                <a:latin typeface="Verdana"/>
                <a:cs typeface="Verdana"/>
              </a:rPr>
              <a:t> has </a:t>
            </a:r>
            <a:r>
              <a:rPr lang="sk-SK" sz="1699" spc="14" dirty="0" err="1">
                <a:latin typeface="Verdana"/>
                <a:cs typeface="Verdana"/>
              </a:rPr>
              <a:t>its</a:t>
            </a:r>
            <a:r>
              <a:rPr lang="sk-SK" sz="1699" spc="14" dirty="0">
                <a:latin typeface="Verdana"/>
                <a:cs typeface="Verdana"/>
              </a:rPr>
              <a:t> </a:t>
            </a:r>
            <a:r>
              <a:rPr lang="sk-SK" sz="1699" spc="14" dirty="0" err="1">
                <a:latin typeface="Verdana"/>
                <a:cs typeface="Verdana"/>
              </a:rPr>
              <a:t>dedicated</a:t>
            </a:r>
            <a:r>
              <a:rPr lang="sk-SK" sz="1699" spc="14" dirty="0">
                <a:latin typeface="Verdana"/>
                <a:cs typeface="Verdana"/>
              </a:rPr>
              <a:t> </a:t>
            </a:r>
            <a:r>
              <a:rPr lang="sk-SK" sz="1699" spc="14" dirty="0" err="1">
                <a:latin typeface="Verdana"/>
                <a:cs typeface="Verdana"/>
              </a:rPr>
              <a:t>page</a:t>
            </a:r>
            <a:r>
              <a:rPr lang="sk-SK" sz="1699" spc="14" dirty="0">
                <a:latin typeface="Verdana"/>
                <a:cs typeface="Verdana"/>
              </a:rPr>
              <a:t> </a:t>
            </a:r>
            <a:r>
              <a:rPr lang="sk-SK" sz="1699" spc="14" dirty="0" err="1">
                <a:latin typeface="Verdana"/>
                <a:cs typeface="Verdana"/>
              </a:rPr>
              <a:t>with</a:t>
            </a:r>
            <a:r>
              <a:rPr lang="sk-SK" sz="1699" spc="14" dirty="0">
                <a:latin typeface="Verdana"/>
                <a:cs typeface="Verdana"/>
              </a:rPr>
              <a:t> </a:t>
            </a:r>
            <a:r>
              <a:rPr lang="sk-SK" sz="1699" spc="14" dirty="0" err="1">
                <a:latin typeface="Verdana"/>
                <a:cs typeface="Verdana"/>
              </a:rPr>
              <a:t>learning</a:t>
            </a:r>
            <a:r>
              <a:rPr lang="sk-SK" sz="1699" spc="14" dirty="0">
                <a:latin typeface="Verdana"/>
                <a:cs typeface="Verdana"/>
              </a:rPr>
              <a:t> </a:t>
            </a:r>
            <a:r>
              <a:rPr lang="sk-SK" sz="1699" spc="14" dirty="0" err="1">
                <a:latin typeface="Verdana"/>
                <a:cs typeface="Verdana"/>
              </a:rPr>
              <a:t>materials</a:t>
            </a:r>
            <a:r>
              <a:rPr lang="sk-SK" sz="1699" spc="14" dirty="0">
                <a:latin typeface="Verdana"/>
                <a:cs typeface="Verdana"/>
              </a:rPr>
              <a:t>.</a:t>
            </a:r>
          </a:p>
          <a:p>
            <a:pPr marL="17983" algn="just">
              <a:lnSpc>
                <a:spcPct val="110000"/>
              </a:lnSpc>
            </a:pPr>
            <a:endParaRPr lang="sk-SK" sz="1699" spc="14" dirty="0">
              <a:latin typeface="Verdana"/>
              <a:cs typeface="Verdana"/>
            </a:endParaRPr>
          </a:p>
          <a:p>
            <a:pPr marL="17983" algn="just">
              <a:lnSpc>
                <a:spcPct val="110000"/>
              </a:lnSpc>
            </a:pPr>
            <a:r>
              <a:rPr lang="sk-SK" sz="1699" spc="14" dirty="0" err="1">
                <a:latin typeface="Verdana"/>
                <a:cs typeface="Verdana"/>
              </a:rPr>
              <a:t>Link</a:t>
            </a:r>
            <a:r>
              <a:rPr lang="sk-SK" sz="1699" spc="14" dirty="0">
                <a:latin typeface="Verdana"/>
                <a:cs typeface="Verdana"/>
              </a:rPr>
              <a:t>: </a:t>
            </a:r>
            <a:r>
              <a:rPr lang="sk-SK" sz="1699" spc="14" dirty="0">
                <a:latin typeface="Verdana"/>
                <a:cs typeface="Verdana"/>
                <a:hlinkClick r:id="rId2"/>
              </a:rPr>
              <a:t>https://eo4society.esa.int/training-education/massive-open-online-courses-moocs</a:t>
            </a:r>
            <a:r>
              <a:rPr lang="sk-SK" sz="1699" spc="14" dirty="0">
                <a:latin typeface="Verdana"/>
                <a:cs typeface="Verdana"/>
                <a:hlinkClick r:id="rId2"/>
              </a:rPr>
              <a:t>/</a:t>
            </a: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r>
              <a:rPr lang="en-GB" sz="1699" spc="14" dirty="0">
                <a:solidFill>
                  <a:srgbClr val="197DC6"/>
                </a:solidFill>
                <a:latin typeface="Verdana"/>
                <a:cs typeface="Verdana"/>
              </a:rPr>
              <a:t>Thematic Exploitation Platforms (TEPs) </a:t>
            </a:r>
          </a:p>
          <a:p>
            <a:pPr marL="17983" algn="just">
              <a:lnSpc>
                <a:spcPct val="110000"/>
              </a:lnSpc>
            </a:pPr>
            <a:r>
              <a:rPr lang="en-GB" sz="1699" spc="14" dirty="0">
                <a:latin typeface="Verdana"/>
                <a:cs typeface="Verdana"/>
              </a:rPr>
              <a:t>Another result of EO4SocietyTEPs are collaborative and virtual workspaces that grant access to Earth Observation (EO) data, along with the necessary tools, processors, and information and communication technology resources essential for effectively working with them. These resources are made accessible through a unified and cohesive interface. TEPs are </a:t>
            </a:r>
            <a:r>
              <a:rPr lang="en-GB" sz="1699" spc="14" dirty="0" err="1">
                <a:latin typeface="Verdana"/>
                <a:cs typeface="Verdana"/>
              </a:rPr>
              <a:t>adressing</a:t>
            </a:r>
            <a:r>
              <a:rPr lang="en-GB" sz="1699" spc="14" dirty="0">
                <a:latin typeface="Verdana"/>
                <a:cs typeface="Verdana"/>
              </a:rPr>
              <a:t> following topics: Coastal,  Forestry, Hydrology,  </a:t>
            </a:r>
            <a:r>
              <a:rPr lang="en-GB" sz="1699" spc="14" dirty="0" err="1">
                <a:latin typeface="Verdana"/>
                <a:cs typeface="Verdana"/>
              </a:rPr>
              <a:t>Geohazards</a:t>
            </a:r>
            <a:r>
              <a:rPr lang="en-GB" sz="1699" spc="14" dirty="0">
                <a:latin typeface="Verdana"/>
                <a:cs typeface="Verdana"/>
              </a:rPr>
              <a:t>, Polar,  Urban themes, Food Security</a:t>
            </a:r>
          </a:p>
          <a:p>
            <a:pPr marL="17983" algn="just">
              <a:lnSpc>
                <a:spcPct val="110000"/>
              </a:lnSpc>
            </a:pP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12</a:t>
            </a:r>
            <a:endParaRPr spc="-28" dirty="0"/>
          </a:p>
        </p:txBody>
      </p:sp>
      <p:pic>
        <p:nvPicPr>
          <p:cNvPr id="3" name="Obrázok 2"/>
          <p:cNvPicPr>
            <a:picLocks noChangeAspect="1"/>
          </p:cNvPicPr>
          <p:nvPr/>
        </p:nvPicPr>
        <p:blipFill rotWithShape="1">
          <a:blip r:embed="rId3"/>
          <a:srcRect l="12501" t="13063" r="62083" b="50946"/>
          <a:stretch/>
        </p:blipFill>
        <p:spPr>
          <a:xfrm>
            <a:off x="2615489" y="-753408"/>
            <a:ext cx="8202192" cy="3266721"/>
          </a:xfrm>
          <a:prstGeom prst="rect">
            <a:avLst/>
          </a:prstGeom>
        </p:spPr>
      </p:pic>
      <p:sp>
        <p:nvSpPr>
          <p:cNvPr id="27" name="object 7"/>
          <p:cNvSpPr/>
          <p:nvPr/>
        </p:nvSpPr>
        <p:spPr>
          <a:xfrm>
            <a:off x="3080289" y="1836110"/>
            <a:ext cx="713647" cy="259428"/>
          </a:xfrm>
          <a:custGeom>
            <a:avLst/>
            <a:gdLst/>
            <a:ahLst/>
            <a:cxnLst/>
            <a:rect l="l" t="t" r="r" b="b"/>
            <a:pathLst>
              <a:path w="958850" h="1062354">
                <a:moveTo>
                  <a:pt x="0" y="1062227"/>
                </a:moveTo>
                <a:lnTo>
                  <a:pt x="958595" y="1062227"/>
                </a:lnTo>
                <a:lnTo>
                  <a:pt x="958595" y="0"/>
                </a:lnTo>
                <a:lnTo>
                  <a:pt x="0" y="0"/>
                </a:lnTo>
                <a:lnTo>
                  <a:pt x="0" y="1062227"/>
                </a:lnTo>
                <a:close/>
              </a:path>
            </a:pathLst>
          </a:custGeom>
          <a:ln w="57912">
            <a:solidFill>
              <a:srgbClr val="FF0000"/>
            </a:solidFill>
          </a:ln>
        </p:spPr>
        <p:txBody>
          <a:bodyPr wrap="square" lIns="0" tIns="0" rIns="0" bIns="0" rtlCol="0"/>
          <a:lstStyle/>
          <a:p>
            <a:endParaRPr sz="2107"/>
          </a:p>
        </p:txBody>
      </p:sp>
      <p:cxnSp>
        <p:nvCxnSpPr>
          <p:cNvPr id="28" name="Rovná spojovacia šípka 27">
            <a:extLst>
              <a:ext uri="{FF2B5EF4-FFF2-40B4-BE49-F238E27FC236}">
                <a16:creationId xmlns:a16="http://schemas.microsoft.com/office/drawing/2014/main" id="{CB5FD32B-7F45-2146-38D5-A58C2FDC1370}"/>
              </a:ext>
            </a:extLst>
          </p:cNvPr>
          <p:cNvCxnSpPr>
            <a:cxnSpLocks/>
          </p:cNvCxnSpPr>
          <p:nvPr/>
        </p:nvCxnSpPr>
        <p:spPr>
          <a:xfrm>
            <a:off x="3371916" y="2223680"/>
            <a:ext cx="0" cy="475605"/>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pic>
        <p:nvPicPr>
          <p:cNvPr id="9" name="Obrázok 8"/>
          <p:cNvPicPr>
            <a:picLocks noChangeAspect="1"/>
          </p:cNvPicPr>
          <p:nvPr/>
        </p:nvPicPr>
        <p:blipFill rotWithShape="1">
          <a:blip r:embed="rId4"/>
          <a:srcRect l="7500" t="20371" r="62500" b="4074"/>
          <a:stretch/>
        </p:blipFill>
        <p:spPr>
          <a:xfrm>
            <a:off x="2615489" y="2823713"/>
            <a:ext cx="8202192" cy="5809886"/>
          </a:xfrm>
          <a:prstGeom prst="rect">
            <a:avLst/>
          </a:prstGeom>
        </p:spPr>
      </p:pic>
      <p:sp>
        <p:nvSpPr>
          <p:cNvPr id="29" name="object 7"/>
          <p:cNvSpPr/>
          <p:nvPr/>
        </p:nvSpPr>
        <p:spPr>
          <a:xfrm>
            <a:off x="3735662" y="5665338"/>
            <a:ext cx="1794187" cy="270845"/>
          </a:xfrm>
          <a:custGeom>
            <a:avLst/>
            <a:gdLst/>
            <a:ahLst/>
            <a:cxnLst/>
            <a:rect l="l" t="t" r="r" b="b"/>
            <a:pathLst>
              <a:path w="958850" h="1062354">
                <a:moveTo>
                  <a:pt x="0" y="1062227"/>
                </a:moveTo>
                <a:lnTo>
                  <a:pt x="958595" y="1062227"/>
                </a:lnTo>
                <a:lnTo>
                  <a:pt x="958595" y="0"/>
                </a:lnTo>
                <a:lnTo>
                  <a:pt x="0" y="0"/>
                </a:lnTo>
                <a:lnTo>
                  <a:pt x="0" y="1062227"/>
                </a:lnTo>
                <a:close/>
              </a:path>
            </a:pathLst>
          </a:custGeom>
          <a:ln w="57912">
            <a:solidFill>
              <a:srgbClr val="FF0000"/>
            </a:solidFill>
          </a:ln>
        </p:spPr>
        <p:txBody>
          <a:bodyPr wrap="square" lIns="0" tIns="0" rIns="0" bIns="0" rtlCol="0"/>
          <a:lstStyle/>
          <a:p>
            <a:endParaRPr sz="2107"/>
          </a:p>
        </p:txBody>
      </p:sp>
      <p:pic>
        <p:nvPicPr>
          <p:cNvPr id="18" name="object 6"/>
          <p:cNvPicPr/>
          <p:nvPr/>
        </p:nvPicPr>
        <p:blipFill>
          <a:blip r:embed="rId5"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5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2"/>
            <a:ext cx="8195649" cy="14409204"/>
          </a:xfrm>
          <a:prstGeom prst="rect">
            <a:avLst/>
          </a:prstGeom>
        </p:spPr>
        <p:txBody>
          <a:bodyPr vert="horz" wrap="square" lIns="0" tIns="17084" rIns="0" bIns="0" rtlCol="0">
            <a:spAutoFit/>
          </a:bodyPr>
          <a:lstStyle/>
          <a:p>
            <a:pPr marL="17983" algn="just">
              <a:lnSpc>
                <a:spcPct val="110000"/>
              </a:lnSpc>
            </a:pPr>
            <a:r>
              <a:rPr lang="sk-SK" sz="1699" spc="14" dirty="0">
                <a:solidFill>
                  <a:srgbClr val="197DC6"/>
                </a:solidFill>
                <a:latin typeface="Verdana"/>
                <a:cs typeface="Verdana"/>
              </a:rPr>
              <a:t>4</a:t>
            </a:r>
            <a:r>
              <a:rPr lang="sk-SK" sz="1699" spc="14" dirty="0">
                <a:solidFill>
                  <a:srgbClr val="197DC6"/>
                </a:solidFill>
                <a:latin typeface="Verdana"/>
                <a:cs typeface="Verdana"/>
              </a:rPr>
              <a:t>.1.1 </a:t>
            </a:r>
            <a:r>
              <a:rPr lang="sk-SK" sz="1699" spc="14" dirty="0" err="1">
                <a:solidFill>
                  <a:srgbClr val="197DC6"/>
                </a:solidFill>
                <a:latin typeface="Verdana"/>
                <a:cs typeface="Verdana"/>
              </a:rPr>
              <a:t>Imperative</a:t>
            </a:r>
            <a:r>
              <a:rPr lang="sk-SK" sz="1699" spc="14" dirty="0">
                <a:solidFill>
                  <a:srgbClr val="197DC6"/>
                </a:solidFill>
                <a:latin typeface="Verdana"/>
                <a:cs typeface="Verdana"/>
              </a:rPr>
              <a:t> </a:t>
            </a:r>
            <a:r>
              <a:rPr lang="sk-SK" sz="1699" spc="14" dirty="0" err="1">
                <a:solidFill>
                  <a:srgbClr val="197DC6"/>
                </a:solidFill>
                <a:latin typeface="Verdana"/>
                <a:cs typeface="Verdana"/>
              </a:rPr>
              <a:t>MOOCs</a:t>
            </a:r>
            <a:endParaRPr lang="sk-SK" sz="1699" spc="14" dirty="0">
              <a:solidFill>
                <a:srgbClr val="197DC6"/>
              </a:solidFill>
              <a:latin typeface="Verdana"/>
              <a:cs typeface="Verdana"/>
            </a:endParaRPr>
          </a:p>
          <a:p>
            <a:pPr marL="17983" algn="just">
              <a:lnSpc>
                <a:spcPct val="110000"/>
              </a:lnSpc>
            </a:pPr>
            <a:r>
              <a:rPr lang="sk-SK" sz="1699" spc="14" dirty="0">
                <a:solidFill>
                  <a:schemeClr val="bg1">
                    <a:lumMod val="65000"/>
                  </a:schemeClr>
                </a:solidFill>
                <a:latin typeface="Verdana"/>
                <a:cs typeface="Verdana"/>
              </a:rPr>
              <a:t>https</a:t>
            </a:r>
            <a:r>
              <a:rPr lang="sk-SK" sz="1699" spc="14" dirty="0">
                <a:solidFill>
                  <a:schemeClr val="bg1">
                    <a:lumMod val="65000"/>
                  </a:schemeClr>
                </a:solidFill>
                <a:latin typeface="Verdana"/>
                <a:cs typeface="Verdana"/>
              </a:rPr>
              <a:t>://www.imperativemoocs.com</a:t>
            </a:r>
            <a:r>
              <a:rPr lang="sk-SK" sz="1699" spc="14" dirty="0">
                <a:solidFill>
                  <a:schemeClr val="bg1">
                    <a:lumMod val="65000"/>
                  </a:schemeClr>
                </a:solidFill>
                <a:latin typeface="Verdana"/>
                <a:cs typeface="Verdana"/>
              </a:rPr>
              <a:t>/</a:t>
            </a:r>
            <a:endParaRPr lang="sk-SK" sz="850" spc="14" dirty="0">
              <a:solidFill>
                <a:schemeClr val="bg1">
                  <a:lumMod val="65000"/>
                </a:schemeClr>
              </a:solidFill>
              <a:latin typeface="Verdana"/>
              <a:cs typeface="Verdana"/>
            </a:endParaRPr>
          </a:p>
          <a:p>
            <a:pPr marL="17983" algn="just">
              <a:lnSpc>
                <a:spcPct val="110000"/>
              </a:lnSpc>
            </a:pPr>
            <a:endParaRPr lang="sk-SK" sz="708" spc="14" dirty="0">
              <a:latin typeface="Verdana"/>
              <a:cs typeface="Verdana"/>
            </a:endParaRPr>
          </a:p>
          <a:p>
            <a:pPr marL="17983" algn="just">
              <a:lnSpc>
                <a:spcPct val="110000"/>
              </a:lnSpc>
            </a:pPr>
            <a:r>
              <a:rPr lang="en-GB" sz="1699" spc="14" dirty="0">
                <a:latin typeface="Verdana"/>
                <a:cs typeface="Verdana"/>
              </a:rPr>
              <a:t>Imperative </a:t>
            </a:r>
            <a:r>
              <a:rPr lang="en-GB" sz="1699" spc="14" dirty="0">
                <a:latin typeface="Verdana"/>
                <a:cs typeface="Verdana"/>
              </a:rPr>
              <a:t>MOOCs is the platform for MOOCs and online learning </a:t>
            </a:r>
            <a:r>
              <a:rPr lang="en-GB" sz="1699" spc="14" dirty="0">
                <a:latin typeface="Verdana"/>
                <a:cs typeface="Verdana"/>
              </a:rPr>
              <a:t>projects </a:t>
            </a:r>
            <a:r>
              <a:rPr lang="en-GB" sz="1699" spc="14" dirty="0">
                <a:latin typeface="Verdana"/>
                <a:cs typeface="Verdana"/>
              </a:rPr>
              <a:t>produced by Imperative </a:t>
            </a:r>
            <a:r>
              <a:rPr lang="en-GB" sz="1699" spc="14" dirty="0">
                <a:latin typeface="Verdana"/>
                <a:cs typeface="Verdana"/>
              </a:rPr>
              <a:t>Space</a:t>
            </a:r>
            <a:r>
              <a:rPr lang="sk-SK" sz="1699" spc="14" dirty="0">
                <a:latin typeface="Verdana"/>
                <a:cs typeface="Verdana"/>
              </a:rPr>
              <a:t> </a:t>
            </a:r>
            <a:r>
              <a:rPr lang="sk-SK" sz="1699" spc="14" dirty="0" err="1">
                <a:latin typeface="Verdana"/>
                <a:cs typeface="Verdana"/>
              </a:rPr>
              <a:t>whose</a:t>
            </a:r>
            <a:r>
              <a:rPr lang="sk-SK" sz="1699" spc="14" dirty="0">
                <a:latin typeface="Verdana"/>
                <a:cs typeface="Verdana"/>
              </a:rPr>
              <a:t> </a:t>
            </a:r>
            <a:r>
              <a:rPr lang="sk-SK" sz="1699" spc="14" dirty="0" err="1">
                <a:latin typeface="Verdana"/>
                <a:cs typeface="Verdana"/>
              </a:rPr>
              <a:t>one</a:t>
            </a:r>
            <a:r>
              <a:rPr lang="sk-SK" sz="1699" spc="14" dirty="0">
                <a:latin typeface="Verdana"/>
                <a:cs typeface="Verdana"/>
              </a:rPr>
              <a:t> of </a:t>
            </a:r>
            <a:r>
              <a:rPr lang="sk-SK" sz="1699" spc="14" dirty="0" err="1">
                <a:latin typeface="Verdana"/>
                <a:cs typeface="Verdana"/>
              </a:rPr>
              <a:t>the</a:t>
            </a:r>
            <a:r>
              <a:rPr lang="sk-SK" sz="1699" spc="14" dirty="0">
                <a:latin typeface="Verdana"/>
                <a:cs typeface="Verdana"/>
              </a:rPr>
              <a:t> </a:t>
            </a:r>
            <a:r>
              <a:rPr lang="sk-SK" sz="1699" spc="14" dirty="0" err="1">
                <a:latin typeface="Verdana"/>
                <a:cs typeface="Verdana"/>
              </a:rPr>
              <a:t>clients</a:t>
            </a:r>
            <a:r>
              <a:rPr lang="sk-SK" sz="1699" spc="14" dirty="0">
                <a:latin typeface="Verdana"/>
                <a:cs typeface="Verdana"/>
              </a:rPr>
              <a:t> </a:t>
            </a:r>
            <a:r>
              <a:rPr lang="sk-SK" sz="1699" spc="14" dirty="0" err="1">
                <a:latin typeface="Verdana"/>
                <a:cs typeface="Verdana"/>
              </a:rPr>
              <a:t>is</a:t>
            </a:r>
            <a:r>
              <a:rPr lang="sk-SK" sz="1699" spc="14" dirty="0">
                <a:latin typeface="Verdana"/>
                <a:cs typeface="Verdana"/>
              </a:rPr>
              <a:t> </a:t>
            </a:r>
            <a:r>
              <a:rPr lang="sk-SK" sz="1699" spc="14" dirty="0" err="1">
                <a:latin typeface="Verdana"/>
                <a:cs typeface="Verdana"/>
              </a:rPr>
              <a:t>also</a:t>
            </a:r>
            <a:r>
              <a:rPr lang="sk-SK" sz="1699" spc="14" dirty="0">
                <a:latin typeface="Verdana"/>
                <a:cs typeface="Verdana"/>
              </a:rPr>
              <a:t> ESA. </a:t>
            </a:r>
            <a:r>
              <a:rPr lang="sk-SK" sz="1699" spc="14" dirty="0" err="1">
                <a:latin typeface="Verdana"/>
                <a:cs typeface="Verdana"/>
              </a:rPr>
              <a:t>Its</a:t>
            </a:r>
            <a:r>
              <a:rPr lang="sk-SK" sz="1699" spc="14" dirty="0">
                <a:latin typeface="Verdana"/>
                <a:cs typeface="Verdana"/>
              </a:rPr>
              <a:t> </a:t>
            </a:r>
            <a:r>
              <a:rPr lang="en-GB" sz="1699" spc="14" dirty="0">
                <a:latin typeface="Verdana"/>
                <a:cs typeface="Verdana"/>
              </a:rPr>
              <a:t>Earth </a:t>
            </a:r>
            <a:r>
              <a:rPr lang="en-GB" sz="1699" spc="14" dirty="0">
                <a:latin typeface="Verdana"/>
                <a:cs typeface="Verdana"/>
              </a:rPr>
              <a:t>Observation courses have created innovative new approaches to training and knowledge exchange in this field, and are supported by purpose-built data </a:t>
            </a:r>
            <a:r>
              <a:rPr lang="en-GB" sz="1699" spc="14" dirty="0">
                <a:latin typeface="Verdana"/>
                <a:cs typeface="Verdana"/>
              </a:rPr>
              <a:t>apps</a:t>
            </a:r>
            <a:r>
              <a:rPr lang="sk-SK" sz="1699" spc="14" dirty="0">
                <a:latin typeface="Verdana"/>
                <a:cs typeface="Verdana"/>
              </a:rPr>
              <a:t>-</a:t>
            </a: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latin typeface="Verdana"/>
              <a:cs typeface="Verdana"/>
            </a:endParaRPr>
          </a:p>
          <a:p>
            <a:pPr marL="17983" algn="just">
              <a:lnSpc>
                <a:spcPct val="110000"/>
              </a:lnSpc>
            </a:pPr>
            <a:endParaRPr lang="sk-SK" sz="1699" spc="14" dirty="0">
              <a:solidFill>
                <a:srgbClr val="006FC0"/>
              </a:solidFill>
              <a:latin typeface="Verdana"/>
              <a:cs typeface="Verdana"/>
            </a:endParaRPr>
          </a:p>
          <a:p>
            <a:pPr marL="17983" algn="just">
              <a:lnSpc>
                <a:spcPct val="110000"/>
              </a:lnSpc>
            </a:pPr>
            <a:endParaRPr lang="sk-SK" sz="1699" spc="14" dirty="0">
              <a:solidFill>
                <a:srgbClr val="006FC0"/>
              </a:solidFill>
              <a:latin typeface="Verdana"/>
              <a:cs typeface="Verdana"/>
            </a:endParaRPr>
          </a:p>
          <a:p>
            <a:pPr marL="17983" algn="just">
              <a:lnSpc>
                <a:spcPct val="110000"/>
              </a:lnSpc>
            </a:pPr>
            <a:r>
              <a:rPr lang="sk-SK" sz="1699" spc="14" dirty="0">
                <a:solidFill>
                  <a:srgbClr val="006FC0"/>
                </a:solidFill>
                <a:latin typeface="Verdana"/>
                <a:cs typeface="Verdana"/>
              </a:rPr>
              <a:t>4</a:t>
            </a:r>
            <a:r>
              <a:rPr lang="sk-SK" sz="1699" spc="14" dirty="0">
                <a:solidFill>
                  <a:srgbClr val="006FC0"/>
                </a:solidFill>
                <a:latin typeface="Verdana"/>
                <a:cs typeface="Verdana"/>
              </a:rPr>
              <a:t>.1.2 </a:t>
            </a:r>
            <a:r>
              <a:rPr lang="en-US" sz="1699" spc="14" dirty="0">
                <a:solidFill>
                  <a:srgbClr val="006FC0"/>
                </a:solidFill>
                <a:latin typeface="Verdana"/>
                <a:cs typeface="Verdana"/>
              </a:rPr>
              <a:t>Thematic </a:t>
            </a:r>
            <a:r>
              <a:rPr lang="en-US" sz="1699" spc="14" dirty="0">
                <a:solidFill>
                  <a:srgbClr val="006FC0"/>
                </a:solidFill>
                <a:latin typeface="Verdana"/>
                <a:cs typeface="Verdana"/>
              </a:rPr>
              <a:t>Exploitation </a:t>
            </a:r>
            <a:r>
              <a:rPr lang="en-US" sz="1699" spc="14" dirty="0">
                <a:solidFill>
                  <a:srgbClr val="006FC0"/>
                </a:solidFill>
                <a:latin typeface="Verdana"/>
                <a:cs typeface="Verdana"/>
              </a:rPr>
              <a:t>Platforms</a:t>
            </a:r>
            <a:r>
              <a:rPr lang="sk-SK" sz="1699" spc="14" dirty="0">
                <a:solidFill>
                  <a:srgbClr val="006FC0"/>
                </a:solidFill>
                <a:latin typeface="Verdana"/>
                <a:cs typeface="Verdana"/>
              </a:rPr>
              <a:t> (</a:t>
            </a:r>
            <a:r>
              <a:rPr lang="sk-SK" sz="1699" spc="14" dirty="0" err="1">
                <a:solidFill>
                  <a:srgbClr val="006FC0"/>
                </a:solidFill>
                <a:latin typeface="Verdana"/>
                <a:cs typeface="Verdana"/>
              </a:rPr>
              <a:t>TEPs</a:t>
            </a:r>
            <a:r>
              <a:rPr lang="sk-SK" sz="1699" spc="14" dirty="0">
                <a:solidFill>
                  <a:srgbClr val="006FC0"/>
                </a:solidFill>
                <a:latin typeface="Verdana"/>
                <a:cs typeface="Verdana"/>
              </a:rPr>
              <a:t>) </a:t>
            </a:r>
          </a:p>
          <a:p>
            <a:pPr marL="17983" algn="just">
              <a:lnSpc>
                <a:spcPct val="110000"/>
              </a:lnSpc>
              <a:spcBef>
                <a:spcPts val="850"/>
              </a:spcBef>
            </a:pPr>
            <a:r>
              <a:rPr lang="sk-SK" sz="1699" spc="14" dirty="0" err="1">
                <a:latin typeface="Verdana"/>
                <a:cs typeface="Verdana"/>
              </a:rPr>
              <a:t>Another</a:t>
            </a:r>
            <a:r>
              <a:rPr lang="sk-SK" sz="1699" spc="14" dirty="0">
                <a:latin typeface="Verdana"/>
                <a:cs typeface="Verdana"/>
              </a:rPr>
              <a:t> </a:t>
            </a:r>
            <a:r>
              <a:rPr lang="sk-SK" sz="1699" spc="14" dirty="0" err="1">
                <a:latin typeface="Verdana"/>
                <a:cs typeface="Verdana"/>
              </a:rPr>
              <a:t>result</a:t>
            </a:r>
            <a:r>
              <a:rPr lang="sk-SK" sz="1699" spc="14" dirty="0">
                <a:latin typeface="Verdana"/>
                <a:cs typeface="Verdana"/>
              </a:rPr>
              <a:t> </a:t>
            </a:r>
            <a:r>
              <a:rPr lang="sk-SK" sz="1699" spc="14" dirty="0">
                <a:latin typeface="Verdana"/>
                <a:cs typeface="Verdana"/>
              </a:rPr>
              <a:t>of EO4Society</a:t>
            </a:r>
            <a:r>
              <a:rPr lang="en-US" sz="1699" spc="14" dirty="0">
                <a:latin typeface="Verdana"/>
                <a:cs typeface="Verdana"/>
              </a:rPr>
              <a:t>TEPs </a:t>
            </a:r>
            <a:r>
              <a:rPr lang="en-US" sz="1699" spc="14" dirty="0">
                <a:latin typeface="Verdana"/>
                <a:cs typeface="Verdana"/>
              </a:rPr>
              <a:t>are </a:t>
            </a:r>
            <a:r>
              <a:rPr lang="en-US" sz="1699" spc="14" dirty="0">
                <a:latin typeface="Verdana"/>
                <a:cs typeface="Verdana"/>
              </a:rPr>
              <a:t>co</a:t>
            </a:r>
            <a:r>
              <a:rPr lang="sk-SK" sz="1699" spc="14" dirty="0" err="1">
                <a:latin typeface="Verdana"/>
                <a:cs typeface="Verdana"/>
              </a:rPr>
              <a:t>llaborati</a:t>
            </a:r>
            <a:r>
              <a:rPr lang="en-US" sz="1699" spc="14" dirty="0" err="1">
                <a:latin typeface="Verdana"/>
                <a:cs typeface="Verdana"/>
              </a:rPr>
              <a:t>ve</a:t>
            </a:r>
            <a:r>
              <a:rPr lang="en-US" sz="1699" spc="14" dirty="0">
                <a:latin typeface="Verdana"/>
                <a:cs typeface="Verdana"/>
              </a:rPr>
              <a:t> </a:t>
            </a:r>
            <a:r>
              <a:rPr lang="en-US" sz="1699" spc="14" dirty="0">
                <a:latin typeface="Verdana"/>
                <a:cs typeface="Verdana"/>
              </a:rPr>
              <a:t>and virtual workspaces that grant access to Earth Observation (EO) data, along with the necessary tools, processors, and information and communication technology resources essential for effectively working with them. These resources are made accessible through a unified and cohesive interface</a:t>
            </a:r>
            <a:r>
              <a:rPr lang="en-US" sz="1699" spc="14" dirty="0">
                <a:latin typeface="Verdana"/>
                <a:cs typeface="Verdana"/>
              </a:rPr>
              <a:t>.</a:t>
            </a:r>
            <a:r>
              <a:rPr lang="sk-SK" sz="1699" spc="14" dirty="0">
                <a:latin typeface="Verdana"/>
                <a:cs typeface="Verdana"/>
              </a:rPr>
              <a:t> </a:t>
            </a:r>
            <a:r>
              <a:rPr lang="sk-SK" sz="1699" spc="14" dirty="0" err="1">
                <a:latin typeface="Verdana"/>
                <a:cs typeface="Verdana"/>
              </a:rPr>
              <a:t>TEPs</a:t>
            </a:r>
            <a:r>
              <a:rPr lang="sk-SK" sz="1699" spc="14" dirty="0">
                <a:latin typeface="Verdana"/>
                <a:cs typeface="Verdana"/>
              </a:rPr>
              <a:t> are </a:t>
            </a:r>
            <a:r>
              <a:rPr lang="sk-SK" sz="1699" spc="14" dirty="0" err="1">
                <a:latin typeface="Verdana"/>
                <a:cs typeface="Verdana"/>
              </a:rPr>
              <a:t>adressing</a:t>
            </a:r>
            <a:r>
              <a:rPr lang="sk-SK" sz="1699" spc="14" dirty="0">
                <a:latin typeface="Verdana"/>
                <a:cs typeface="Verdana"/>
              </a:rPr>
              <a:t> </a:t>
            </a:r>
            <a:r>
              <a:rPr lang="sk-SK" sz="1699" spc="14" dirty="0" err="1">
                <a:latin typeface="Verdana"/>
                <a:cs typeface="Verdana"/>
              </a:rPr>
              <a:t>following</a:t>
            </a:r>
            <a:r>
              <a:rPr lang="sk-SK" sz="1699" spc="14" dirty="0">
                <a:latin typeface="Verdana"/>
                <a:cs typeface="Verdana"/>
              </a:rPr>
              <a:t> </a:t>
            </a:r>
            <a:r>
              <a:rPr lang="sk-SK" sz="1699" spc="14" dirty="0">
                <a:latin typeface="Verdana"/>
                <a:cs typeface="Verdana"/>
              </a:rPr>
              <a:t>t</a:t>
            </a:r>
            <a:r>
              <a:rPr lang="en-US" sz="1699" spc="14" dirty="0" err="1">
                <a:latin typeface="Verdana"/>
                <a:cs typeface="Verdana"/>
              </a:rPr>
              <a:t>opics</a:t>
            </a:r>
            <a:r>
              <a:rPr lang="en-US" sz="1699" spc="14" dirty="0">
                <a:latin typeface="Verdana"/>
                <a:cs typeface="Verdana"/>
              </a:rPr>
              <a:t>: Coastal,  Forestry, Hydrology,  </a:t>
            </a:r>
            <a:r>
              <a:rPr lang="en-US" sz="1699" spc="14" dirty="0" err="1">
                <a:latin typeface="Verdana"/>
                <a:cs typeface="Verdana"/>
              </a:rPr>
              <a:t>Geohazards</a:t>
            </a:r>
            <a:r>
              <a:rPr lang="en-US" sz="1699" spc="14" dirty="0">
                <a:latin typeface="Verdana"/>
                <a:cs typeface="Verdana"/>
              </a:rPr>
              <a:t>, Polar,  Urban themes, Food </a:t>
            </a:r>
            <a:r>
              <a:rPr lang="en-US" sz="1699" spc="14" dirty="0">
                <a:latin typeface="Verdana"/>
                <a:cs typeface="Verdana"/>
              </a:rPr>
              <a:t>Security</a:t>
            </a:r>
            <a:r>
              <a:rPr lang="sk-SK" sz="1699" spc="14" dirty="0">
                <a:latin typeface="Verdana"/>
                <a:cs typeface="Verdana"/>
              </a:rPr>
              <a:t>.</a:t>
            </a: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en-US" sz="1699" spc="14" dirty="0">
              <a:latin typeface="Verdana"/>
              <a:cs typeface="Verdana"/>
            </a:endParaRPr>
          </a:p>
          <a:p>
            <a:pPr marL="17983" algn="just">
              <a:lnSpc>
                <a:spcPct val="110000"/>
              </a:lnSpc>
            </a:pPr>
            <a:endParaRPr lang="sk-SK"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pic>
        <p:nvPicPr>
          <p:cNvPr id="36" name="Obrázok 35"/>
          <p:cNvPicPr>
            <a:picLocks noChangeAspect="1"/>
          </p:cNvPicPr>
          <p:nvPr/>
        </p:nvPicPr>
        <p:blipFill rotWithShape="1">
          <a:blip r:embed="rId2"/>
          <a:srcRect l="417" t="14713" r="50415" b="7037"/>
          <a:stretch/>
        </p:blipFill>
        <p:spPr>
          <a:xfrm>
            <a:off x="2622035" y="-753409"/>
            <a:ext cx="8195649" cy="3668486"/>
          </a:xfrm>
          <a:prstGeom prst="rect">
            <a:avLst/>
          </a:prstGeom>
        </p:spPr>
      </p:pic>
      <p:sp>
        <p:nvSpPr>
          <p:cNvPr id="37" name="object 7"/>
          <p:cNvSpPr/>
          <p:nvPr/>
        </p:nvSpPr>
        <p:spPr>
          <a:xfrm>
            <a:off x="4092485" y="1278296"/>
            <a:ext cx="1545260" cy="1636782"/>
          </a:xfrm>
          <a:custGeom>
            <a:avLst/>
            <a:gdLst/>
            <a:ahLst/>
            <a:cxnLst/>
            <a:rect l="l" t="t" r="r" b="b"/>
            <a:pathLst>
              <a:path w="958850" h="1062354">
                <a:moveTo>
                  <a:pt x="0" y="1062227"/>
                </a:moveTo>
                <a:lnTo>
                  <a:pt x="958595" y="1062227"/>
                </a:lnTo>
                <a:lnTo>
                  <a:pt x="958595" y="0"/>
                </a:lnTo>
                <a:lnTo>
                  <a:pt x="0" y="0"/>
                </a:lnTo>
                <a:lnTo>
                  <a:pt x="0" y="1062227"/>
                </a:lnTo>
                <a:close/>
              </a:path>
            </a:pathLst>
          </a:custGeom>
          <a:ln w="57912">
            <a:solidFill>
              <a:srgbClr val="FF0000"/>
            </a:solidFill>
          </a:ln>
        </p:spPr>
        <p:txBody>
          <a:bodyPr wrap="square" lIns="0" tIns="0" rIns="0" bIns="0" rtlCol="0"/>
          <a:lstStyle/>
          <a:p>
            <a:endParaRPr sz="2107"/>
          </a:p>
        </p:txBody>
      </p:sp>
      <p:pic>
        <p:nvPicPr>
          <p:cNvPr id="5" name="Obrázok 4"/>
          <p:cNvPicPr>
            <a:picLocks noChangeAspect="1"/>
          </p:cNvPicPr>
          <p:nvPr/>
        </p:nvPicPr>
        <p:blipFill>
          <a:blip r:embed="rId3"/>
          <a:stretch>
            <a:fillRect/>
          </a:stretch>
        </p:blipFill>
        <p:spPr>
          <a:xfrm>
            <a:off x="6319619" y="2418738"/>
            <a:ext cx="794189" cy="345299"/>
          </a:xfrm>
          <a:prstGeom prst="rect">
            <a:avLst/>
          </a:prstGeom>
        </p:spPr>
      </p:pic>
      <p:pic>
        <p:nvPicPr>
          <p:cNvPr id="6" name="Obrázok 5"/>
          <p:cNvPicPr>
            <a:picLocks noChangeAspect="1"/>
          </p:cNvPicPr>
          <p:nvPr/>
        </p:nvPicPr>
        <p:blipFill rotWithShape="1">
          <a:blip r:embed="rId4"/>
          <a:srcRect t="13622"/>
          <a:stretch/>
        </p:blipFill>
        <p:spPr>
          <a:xfrm>
            <a:off x="2656418" y="6079145"/>
            <a:ext cx="8192222" cy="3633421"/>
          </a:xfrm>
          <a:prstGeom prst="rect">
            <a:avLst/>
          </a:prstGeom>
        </p:spPr>
      </p:pic>
      <p:sp>
        <p:nvSpPr>
          <p:cNvPr id="18"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13</a:t>
            </a:r>
            <a:endParaRPr spc="-28" dirty="0"/>
          </a:p>
        </p:txBody>
      </p:sp>
      <p:pic>
        <p:nvPicPr>
          <p:cNvPr id="17" name="object 6"/>
          <p:cNvPicPr/>
          <p:nvPr/>
        </p:nvPicPr>
        <p:blipFill>
          <a:blip r:embed="rId5"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6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1"/>
            <a:ext cx="8195649" cy="9859304"/>
          </a:xfrm>
          <a:prstGeom prst="rect">
            <a:avLst/>
          </a:prstGeom>
        </p:spPr>
        <p:txBody>
          <a:bodyPr vert="horz" wrap="square" lIns="0" tIns="17084" rIns="0" bIns="0" rtlCol="0">
            <a:spAutoFit/>
          </a:bodyPr>
          <a:lstStyle/>
          <a:p>
            <a:pPr marL="17983" algn="just">
              <a:lnSpc>
                <a:spcPct val="110000"/>
              </a:lnSpc>
            </a:pPr>
            <a:r>
              <a:rPr lang="sk-SK" sz="1699" spc="14" dirty="0" err="1">
                <a:latin typeface="Verdana"/>
                <a:cs typeface="Verdana"/>
              </a:rPr>
              <a:t>E.g</a:t>
            </a:r>
            <a:r>
              <a:rPr lang="sk-SK" sz="1699" spc="14" dirty="0">
                <a:latin typeface="Verdana"/>
                <a:cs typeface="Verdana"/>
              </a:rPr>
              <a:t>. </a:t>
            </a:r>
            <a:r>
              <a:rPr lang="sk-SK" sz="1699" spc="14" dirty="0">
                <a:latin typeface="Verdana"/>
                <a:cs typeface="Verdana"/>
              </a:rPr>
              <a:t>t</a:t>
            </a:r>
            <a:r>
              <a:rPr lang="en-GB" sz="1699" spc="14" dirty="0">
                <a:latin typeface="Verdana"/>
                <a:cs typeface="Verdana"/>
              </a:rPr>
              <a:t>he </a:t>
            </a:r>
            <a:r>
              <a:rPr lang="sk-SK" sz="1699" spc="14" dirty="0" err="1">
                <a:latin typeface="Verdana"/>
                <a:cs typeface="Verdana"/>
              </a:rPr>
              <a:t>Geohazards</a:t>
            </a:r>
            <a:r>
              <a:rPr lang="sk-SK" sz="1699" spc="14" dirty="0">
                <a:latin typeface="Verdana"/>
                <a:cs typeface="Verdana"/>
              </a:rPr>
              <a:t> TEP (</a:t>
            </a:r>
            <a:r>
              <a:rPr lang="en-GB" sz="1699" spc="14" dirty="0">
                <a:latin typeface="Verdana"/>
                <a:cs typeface="Verdana"/>
              </a:rPr>
              <a:t>G-TEP</a:t>
            </a:r>
            <a:r>
              <a:rPr lang="sk-SK" sz="1699" spc="14" dirty="0">
                <a:latin typeface="Verdana"/>
                <a:cs typeface="Verdana"/>
              </a:rPr>
              <a:t>)</a:t>
            </a:r>
            <a:r>
              <a:rPr lang="en-GB" sz="1699" spc="14" dirty="0">
                <a:latin typeface="Verdana"/>
                <a:cs typeface="Verdana"/>
              </a:rPr>
              <a:t> </a:t>
            </a:r>
            <a:r>
              <a:rPr lang="en-GB" sz="1699" spc="14" dirty="0">
                <a:latin typeface="Verdana"/>
                <a:cs typeface="Verdana"/>
              </a:rPr>
              <a:t>platform is built on the virtualization and federation of </a:t>
            </a:r>
            <a:r>
              <a:rPr lang="en-GB" sz="1699" spc="14" dirty="0">
                <a:latin typeface="Verdana"/>
                <a:cs typeface="Verdana"/>
              </a:rPr>
              <a:t>satellite</a:t>
            </a:r>
            <a:r>
              <a:rPr lang="sk-SK" sz="1699" spc="14" dirty="0">
                <a:latin typeface="Verdana"/>
                <a:cs typeface="Verdana"/>
              </a:rPr>
              <a:t> </a:t>
            </a:r>
            <a:r>
              <a:rPr lang="en-GB" sz="1699" spc="14" dirty="0">
                <a:latin typeface="Verdana"/>
                <a:cs typeface="Verdana"/>
              </a:rPr>
              <a:t>EO </a:t>
            </a:r>
            <a:r>
              <a:rPr lang="en-GB" sz="1699" spc="14" dirty="0">
                <a:latin typeface="Verdana"/>
                <a:cs typeface="Verdana"/>
              </a:rPr>
              <a:t>data and methods. Its primary goal is to offer innovative solutions to the </a:t>
            </a:r>
            <a:r>
              <a:rPr lang="en-GB" sz="1699" spc="14" dirty="0" err="1">
                <a:latin typeface="Verdana"/>
                <a:cs typeface="Verdana"/>
              </a:rPr>
              <a:t>geohazards</a:t>
            </a:r>
            <a:r>
              <a:rPr lang="en-GB" sz="1699" spc="14" dirty="0">
                <a:latin typeface="Verdana"/>
                <a:cs typeface="Verdana"/>
              </a:rPr>
              <a:t> community's needs. By utilizing advanced services for both Optical and Synthetic Aperture Radar (SAR) data, it provides on-demand and systematic processing services tailored to the specific requirements of user communities. The platform seamlessly connects to extensive Copernicus Sentinels-1/2/3 repositories, High-Resolution Optical imagery, and over 70 terabytes of EO data from archives like ERS and ENVISAT. Additionally, it interfaces with specific data collections from missions such as JAXA’s ALOS-2, ASI’s Cosmo-</a:t>
            </a:r>
            <a:r>
              <a:rPr lang="en-GB" sz="1699" spc="14" dirty="0" err="1">
                <a:latin typeface="Verdana"/>
                <a:cs typeface="Verdana"/>
              </a:rPr>
              <a:t>Skymed</a:t>
            </a:r>
            <a:r>
              <a:rPr lang="en-GB" sz="1699" spc="14" dirty="0">
                <a:latin typeface="Verdana"/>
                <a:cs typeface="Verdana"/>
              </a:rPr>
              <a:t>, and DLR’s </a:t>
            </a:r>
            <a:r>
              <a:rPr lang="en-GB" sz="1699" spc="14" dirty="0" err="1">
                <a:latin typeface="Verdana"/>
                <a:cs typeface="Verdana"/>
              </a:rPr>
              <a:t>TerraSAR</a:t>
            </a:r>
            <a:r>
              <a:rPr lang="en-GB" sz="1699" spc="14" dirty="0">
                <a:latin typeface="Verdana"/>
                <a:cs typeface="Verdana"/>
              </a:rPr>
              <a:t>-X, all made available through special arrangements within the framework of the CEOS WG Disaster and GSNL. This integration allows the platform to efficiently address the challenges of monitoring tectonic areas globally by tapping into significant compute power on multi-tenant Cloud Computing resources.</a:t>
            </a:r>
            <a:r>
              <a:rPr lang="sk-SK" sz="1699" spc="14" dirty="0">
                <a:latin typeface="Verdana"/>
                <a:cs typeface="Verdana"/>
              </a:rPr>
              <a:t>   </a:t>
            </a: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sk-SK" sz="1699" spc="14" dirty="0">
              <a:latin typeface="Verdana"/>
              <a:cs typeface="Verdana"/>
            </a:endParaRPr>
          </a:p>
          <a:p>
            <a:pPr marL="17983" algn="just">
              <a:lnSpc>
                <a:spcPct val="110000"/>
              </a:lnSpc>
              <a:spcBef>
                <a:spcPts val="850"/>
              </a:spcBef>
            </a:pPr>
            <a:endParaRPr lang="en-US" sz="1699" spc="14" dirty="0">
              <a:latin typeface="Verdana"/>
              <a:cs typeface="Verdana"/>
            </a:endParaRPr>
          </a:p>
          <a:p>
            <a:pPr marL="17983" algn="just">
              <a:lnSpc>
                <a:spcPct val="110000"/>
              </a:lnSpc>
            </a:pPr>
            <a:endParaRPr lang="sk-SK"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pic>
        <p:nvPicPr>
          <p:cNvPr id="4" name="Obrázok 3"/>
          <p:cNvPicPr>
            <a:picLocks noChangeAspect="1"/>
          </p:cNvPicPr>
          <p:nvPr/>
        </p:nvPicPr>
        <p:blipFill rotWithShape="1">
          <a:blip r:embed="rId2"/>
          <a:srcRect l="3542" t="10000" r="68958" b="6297"/>
          <a:stretch/>
        </p:blipFill>
        <p:spPr>
          <a:xfrm>
            <a:off x="2622036" y="1725523"/>
            <a:ext cx="8195649" cy="7015972"/>
          </a:xfrm>
          <a:prstGeom prst="rect">
            <a:avLst/>
          </a:prstGeom>
        </p:spPr>
      </p:pic>
      <p:sp>
        <p:nvSpPr>
          <p:cNvPr id="9"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14</a:t>
            </a:r>
            <a:endParaRPr spc="-28" dirty="0"/>
          </a:p>
        </p:txBody>
      </p:sp>
      <p:pic>
        <p:nvPicPr>
          <p:cNvPr id="10" name="object 6"/>
          <p:cNvPicPr/>
          <p:nvPr/>
        </p:nvPicPr>
        <p:blipFill>
          <a:blip r:embed="rId3" cstate="print"/>
          <a:stretch>
            <a:fillRect/>
          </a:stretch>
        </p:blipFill>
        <p:spPr>
          <a:xfrm>
            <a:off x="1645572" y="10574849"/>
            <a:ext cx="1155985" cy="481038"/>
          </a:xfrm>
          <a:prstGeom prst="rect">
            <a:avLst/>
          </a:prstGeom>
        </p:spPr>
      </p:pic>
      <p:pic>
        <p:nvPicPr>
          <p:cNvPr id="11" name="Obrázok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7"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128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479755"/>
            <a:ext cx="8195649" cy="7382344"/>
          </a:xfrm>
          <a:prstGeom prst="rect">
            <a:avLst/>
          </a:prstGeom>
        </p:spPr>
        <p:txBody>
          <a:bodyPr vert="horz" wrap="square" lIns="0" tIns="17084" rIns="0" bIns="0" rtlCol="0">
            <a:spAutoFit/>
          </a:bodyPr>
          <a:lstStyle/>
          <a:p>
            <a:pPr marL="17983" algn="just">
              <a:lnSpc>
                <a:spcPct val="110000"/>
              </a:lnSpc>
            </a:pPr>
            <a:r>
              <a:rPr lang="sk-SK" sz="1699" spc="14" dirty="0">
                <a:solidFill>
                  <a:srgbClr val="006FC0"/>
                </a:solidFill>
                <a:latin typeface="Verdana"/>
                <a:cs typeface="Verdana"/>
              </a:rPr>
              <a:t>4</a:t>
            </a:r>
            <a:r>
              <a:rPr lang="sk-SK" sz="1699" spc="14" dirty="0">
                <a:solidFill>
                  <a:srgbClr val="006FC0"/>
                </a:solidFill>
                <a:latin typeface="Verdana"/>
                <a:cs typeface="Verdana"/>
              </a:rPr>
              <a:t>.1.3 </a:t>
            </a:r>
            <a:r>
              <a:rPr lang="en-GB" sz="1699" spc="14" dirty="0">
                <a:solidFill>
                  <a:srgbClr val="006FC0"/>
                </a:solidFill>
                <a:latin typeface="Verdana"/>
                <a:cs typeface="Verdana"/>
              </a:rPr>
              <a:t>Copernicus RUS Training Materials</a:t>
            </a:r>
            <a:endParaRPr lang="sk-SK" sz="1699" spc="14" dirty="0">
              <a:solidFill>
                <a:srgbClr val="006FC0"/>
              </a:solidFill>
              <a:latin typeface="Verdana"/>
              <a:cs typeface="Verdana"/>
            </a:endParaRPr>
          </a:p>
          <a:p>
            <a:pPr marL="17983" algn="just">
              <a:lnSpc>
                <a:spcPct val="110000"/>
              </a:lnSpc>
              <a:spcAft>
                <a:spcPts val="850"/>
              </a:spcAft>
            </a:pPr>
            <a:r>
              <a:rPr lang="en-GB" sz="1699" spc="14" dirty="0">
                <a:solidFill>
                  <a:schemeClr val="bg1">
                    <a:lumMod val="65000"/>
                  </a:schemeClr>
                </a:solidFill>
                <a:latin typeface="Verdana"/>
                <a:cs typeface="Verdana"/>
              </a:rPr>
              <a:t>https://eo4society.esa.int/resources/copernicus-rus-training-materials</a:t>
            </a:r>
            <a:r>
              <a:rPr lang="en-GB" sz="1699" spc="14" dirty="0">
                <a:solidFill>
                  <a:schemeClr val="bg1">
                    <a:lumMod val="65000"/>
                  </a:schemeClr>
                </a:solidFill>
                <a:latin typeface="Verdana"/>
                <a:cs typeface="Verdana"/>
              </a:rPr>
              <a:t>/</a:t>
            </a:r>
          </a:p>
          <a:p>
            <a:pPr marL="17983" algn="just">
              <a:lnSpc>
                <a:spcPct val="110000"/>
              </a:lnSpc>
              <a:spcAft>
                <a:spcPts val="850"/>
              </a:spcAft>
            </a:pPr>
            <a:r>
              <a:rPr lang="en-GB" sz="1699" spc="14" dirty="0">
                <a:latin typeface="Verdana"/>
                <a:cs typeface="Verdana"/>
              </a:rPr>
              <a:t>Operating </a:t>
            </a:r>
            <a:r>
              <a:rPr lang="en-GB" sz="1699" spc="14" dirty="0">
                <a:latin typeface="Verdana"/>
                <a:cs typeface="Verdana"/>
              </a:rPr>
              <a:t>from 2017 until December 2021, the Copernicus Research and User Support (RUS) service sought to create an open-access online platform with the goal of fostering the utilization of Copernicus data and facilitating the expansion of educational and research and development (R&amp;D) initiatives</a:t>
            </a:r>
            <a:r>
              <a:rPr lang="en-GB" sz="1699" spc="14" dirty="0">
                <a:latin typeface="Verdana"/>
                <a:cs typeface="Verdana"/>
              </a:rPr>
              <a:t>.</a:t>
            </a:r>
            <a:r>
              <a:rPr lang="sk-SK" sz="1699" spc="14" dirty="0">
                <a:latin typeface="Verdana"/>
                <a:cs typeface="Verdana"/>
              </a:rPr>
              <a:t> T</a:t>
            </a:r>
            <a:r>
              <a:rPr lang="en-GB" sz="1699" spc="14" dirty="0">
                <a:latin typeface="Verdana"/>
                <a:cs typeface="Verdana"/>
              </a:rPr>
              <a:t>he </a:t>
            </a:r>
            <a:r>
              <a:rPr lang="en-GB" sz="1699" spc="14" dirty="0">
                <a:latin typeface="Verdana"/>
                <a:cs typeface="Verdana"/>
              </a:rPr>
              <a:t>primary objective of the RUS Service </a:t>
            </a:r>
            <a:r>
              <a:rPr lang="sk-SK" sz="1699" spc="14" dirty="0" err="1">
                <a:latin typeface="Verdana"/>
                <a:cs typeface="Verdana"/>
              </a:rPr>
              <a:t>was</a:t>
            </a:r>
            <a:r>
              <a:rPr lang="en-GB" sz="1699" spc="14" dirty="0">
                <a:latin typeface="Verdana"/>
                <a:cs typeface="Verdana"/>
              </a:rPr>
              <a:t> </a:t>
            </a:r>
            <a:r>
              <a:rPr lang="en-GB" sz="1699" spc="14" dirty="0">
                <a:latin typeface="Verdana"/>
                <a:cs typeface="Verdana"/>
              </a:rPr>
              <a:t>to encourage the utilization of Copernicus data and facilitate the expansion of research and development (R&amp;D) </a:t>
            </a:r>
            <a:r>
              <a:rPr lang="en-GB" sz="1699" spc="14" dirty="0" err="1">
                <a:latin typeface="Verdana"/>
                <a:cs typeface="Verdana"/>
              </a:rPr>
              <a:t>endeavors</a:t>
            </a:r>
            <a:r>
              <a:rPr lang="en-GB" sz="1699" spc="14" dirty="0">
                <a:latin typeface="Verdana"/>
                <a:cs typeface="Verdana"/>
              </a:rPr>
              <a:t>, including the advancement of pre-commercial processing chains. This service is structured within a scalable cloud environment, allowing for the remote storage and processing of Earth Observation (EO) data.</a:t>
            </a:r>
            <a:endParaRPr lang="sk-SK" sz="1699" spc="14" dirty="0">
              <a:latin typeface="Verdana"/>
              <a:cs typeface="Verdana"/>
            </a:endParaRPr>
          </a:p>
          <a:p>
            <a:pPr marL="17983" algn="just">
              <a:lnSpc>
                <a:spcPct val="110000"/>
              </a:lnSpc>
              <a:spcAft>
                <a:spcPts val="850"/>
              </a:spcAft>
            </a:pPr>
            <a:r>
              <a:rPr lang="en-GB" sz="1699" spc="14" dirty="0">
                <a:latin typeface="Verdana"/>
                <a:cs typeface="Verdana"/>
              </a:rPr>
              <a:t>Additionally, the RUS Service </a:t>
            </a:r>
            <a:r>
              <a:rPr lang="en-GB" sz="1699" spc="14" dirty="0">
                <a:latin typeface="Verdana"/>
                <a:cs typeface="Verdana"/>
              </a:rPr>
              <a:t>extend</a:t>
            </a:r>
            <a:r>
              <a:rPr lang="sk-SK" sz="1699" spc="14" dirty="0" err="1">
                <a:latin typeface="Verdana"/>
                <a:cs typeface="Verdana"/>
              </a:rPr>
              <a:t>ed</a:t>
            </a:r>
            <a:r>
              <a:rPr lang="en-GB" sz="1699" spc="14" dirty="0">
                <a:latin typeface="Verdana"/>
                <a:cs typeface="Verdana"/>
              </a:rPr>
              <a:t> </a:t>
            </a:r>
            <a:r>
              <a:rPr lang="en-GB" sz="1699" spc="14" dirty="0">
                <a:latin typeface="Verdana"/>
                <a:cs typeface="Verdana"/>
              </a:rPr>
              <a:t>its support through on-site training sessions, webinars, and online resources. Notably, this service is accessible to a diverse user community and various types of institutions at no charge</a:t>
            </a:r>
            <a:r>
              <a:rPr lang="en-GB" sz="1699" spc="14" dirty="0">
                <a:latin typeface="Verdana"/>
                <a:cs typeface="Verdana"/>
              </a:rPr>
              <a:t>.</a:t>
            </a:r>
            <a:endParaRPr lang="sk-SK" sz="1699" spc="14" dirty="0">
              <a:latin typeface="Verdana"/>
              <a:cs typeface="Verdana"/>
            </a:endParaRPr>
          </a:p>
          <a:p>
            <a:pPr marL="17983" algn="just">
              <a:lnSpc>
                <a:spcPct val="110000"/>
              </a:lnSpc>
              <a:spcAft>
                <a:spcPts val="850"/>
              </a:spcAft>
            </a:pPr>
            <a:r>
              <a:rPr lang="sk-SK" sz="1699" spc="14" dirty="0">
                <a:latin typeface="Verdana"/>
                <a:cs typeface="Verdana"/>
              </a:rPr>
              <a:t>Nowadays, t</a:t>
            </a:r>
            <a:r>
              <a:rPr lang="en-GB" sz="1699" spc="14" dirty="0">
                <a:latin typeface="Verdana"/>
                <a:cs typeface="Verdana"/>
              </a:rPr>
              <a:t>he </a:t>
            </a:r>
            <a:r>
              <a:rPr lang="en-GB" sz="1699" spc="14" dirty="0">
                <a:latin typeface="Verdana"/>
                <a:cs typeface="Verdana"/>
              </a:rPr>
              <a:t>training sessions of the Copernicus RUS service are available </a:t>
            </a:r>
            <a:r>
              <a:rPr lang="sk-SK" sz="1699" spc="14" dirty="0">
                <a:latin typeface="Verdana"/>
                <a:cs typeface="Verdana"/>
              </a:rPr>
              <a:t>at EO4Society </a:t>
            </a:r>
            <a:r>
              <a:rPr lang="sk-SK" sz="1699" spc="14" dirty="0" err="1">
                <a:latin typeface="Verdana"/>
                <a:cs typeface="Verdana"/>
              </a:rPr>
              <a:t>website</a:t>
            </a:r>
            <a:r>
              <a:rPr lang="sk-SK" sz="1699" spc="14" dirty="0">
                <a:latin typeface="Verdana"/>
                <a:cs typeface="Verdana"/>
              </a:rPr>
              <a:t>.</a:t>
            </a:r>
          </a:p>
          <a:p>
            <a:pPr marL="17983" algn="just">
              <a:lnSpc>
                <a:spcPct val="110000"/>
              </a:lnSpc>
            </a:pPr>
            <a:endParaRPr lang="en-GB" sz="1699" spc="14" dirty="0">
              <a:latin typeface="Verdana"/>
              <a:cs typeface="Verdana"/>
            </a:endParaRPr>
          </a:p>
          <a:p>
            <a:pPr marL="17983" algn="just">
              <a:lnSpc>
                <a:spcPct val="110000"/>
              </a:lnSpc>
            </a:pPr>
            <a:endParaRPr lang="en-GB" sz="1699" spc="14" dirty="0">
              <a:latin typeface="Verdana"/>
              <a:cs typeface="Verdana"/>
            </a:endParaRPr>
          </a:p>
          <a:p>
            <a:pPr marL="17983" algn="just">
              <a:lnSpc>
                <a:spcPct val="110000"/>
              </a:lnSpc>
            </a:pPr>
            <a:endParaRPr lang="en-GB" sz="1699" spc="14" dirty="0">
              <a:latin typeface="Verdana"/>
              <a:cs typeface="Verdana"/>
            </a:endParaRPr>
          </a:p>
          <a:p>
            <a:pPr marL="17983" algn="just">
              <a:lnSpc>
                <a:spcPct val="110000"/>
              </a:lnSpc>
            </a:pPr>
            <a:endParaRPr lang="en-GB" sz="1699" spc="14" dirty="0">
              <a:latin typeface="Verdana"/>
              <a:cs typeface="Verdana"/>
            </a:endParaRPr>
          </a:p>
          <a:p>
            <a:pPr marL="17983" algn="just">
              <a:lnSpc>
                <a:spcPct val="110000"/>
              </a:lnSpc>
            </a:pPr>
            <a:endParaRPr lang="en-GB" sz="1699" spc="14" dirty="0">
              <a:latin typeface="Verdana"/>
              <a:cs typeface="Verdana"/>
            </a:endParaRPr>
          </a:p>
          <a:p>
            <a:pPr marL="17983" algn="just">
              <a:lnSpc>
                <a:spcPct val="110000"/>
              </a:lnSpc>
            </a:pP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15</a:t>
            </a:r>
            <a:endParaRPr spc="-28" dirty="0"/>
          </a:p>
        </p:txBody>
      </p:sp>
      <p:pic>
        <p:nvPicPr>
          <p:cNvPr id="3" name="Obrázok 2"/>
          <p:cNvPicPr>
            <a:picLocks noChangeAspect="1"/>
          </p:cNvPicPr>
          <p:nvPr/>
        </p:nvPicPr>
        <p:blipFill rotWithShape="1">
          <a:blip r:embed="rId2"/>
          <a:srcRect l="3542" t="15185" r="66250" b="5555"/>
          <a:stretch/>
        </p:blipFill>
        <p:spPr>
          <a:xfrm>
            <a:off x="2622036" y="3238769"/>
            <a:ext cx="8195649" cy="6047823"/>
          </a:xfrm>
          <a:prstGeom prst="rect">
            <a:avLst/>
          </a:prstGeom>
        </p:spPr>
      </p:pic>
      <p:pic>
        <p:nvPicPr>
          <p:cNvPr id="10" name="object 6"/>
          <p:cNvPicPr/>
          <p:nvPr/>
        </p:nvPicPr>
        <p:blipFill>
          <a:blip r:embed="rId3" cstate="print"/>
          <a:stretch>
            <a:fillRect/>
          </a:stretch>
        </p:blipFill>
        <p:spPr>
          <a:xfrm>
            <a:off x="1645572" y="10574849"/>
            <a:ext cx="1155985" cy="481038"/>
          </a:xfrm>
          <a:prstGeom prst="rect">
            <a:avLst/>
          </a:prstGeom>
        </p:spPr>
      </p:pic>
      <p:pic>
        <p:nvPicPr>
          <p:cNvPr id="11" name="Obrázok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8"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4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496309"/>
            <a:ext cx="8195649" cy="8149990"/>
          </a:xfrm>
          <a:prstGeom prst="rect">
            <a:avLst/>
          </a:prstGeom>
        </p:spPr>
        <p:txBody>
          <a:bodyPr vert="horz" wrap="square" lIns="0" tIns="17084" rIns="0" bIns="0" rtlCol="0">
            <a:spAutoFit/>
          </a:bodyPr>
          <a:lstStyle/>
          <a:p>
            <a:pPr marL="17983" algn="just">
              <a:lnSpc>
                <a:spcPct val="110000"/>
              </a:lnSpc>
            </a:pPr>
            <a:r>
              <a:rPr lang="sk-SK" sz="1699" spc="14" dirty="0">
                <a:solidFill>
                  <a:srgbClr val="006FC0"/>
                </a:solidFill>
                <a:latin typeface="Verdana"/>
                <a:cs typeface="Verdana"/>
              </a:rPr>
              <a:t>4</a:t>
            </a:r>
            <a:r>
              <a:rPr lang="sk-SK" sz="1699" spc="14" dirty="0">
                <a:solidFill>
                  <a:srgbClr val="006FC0"/>
                </a:solidFill>
                <a:latin typeface="Verdana"/>
                <a:cs typeface="Verdana"/>
              </a:rPr>
              <a:t>.2 ESA </a:t>
            </a:r>
            <a:r>
              <a:rPr lang="sk-SK" sz="1699" spc="14" dirty="0" err="1">
                <a:solidFill>
                  <a:srgbClr val="006FC0"/>
                </a:solidFill>
                <a:latin typeface="Verdana"/>
                <a:cs typeface="Verdana"/>
              </a:rPr>
              <a:t>Learning</a:t>
            </a:r>
            <a:r>
              <a:rPr lang="sk-SK" sz="1699" spc="14" dirty="0">
                <a:solidFill>
                  <a:srgbClr val="006FC0"/>
                </a:solidFill>
                <a:latin typeface="Verdana"/>
                <a:cs typeface="Verdana"/>
              </a:rPr>
              <a:t> Hub</a:t>
            </a:r>
          </a:p>
          <a:p>
            <a:pPr marL="17983" algn="just">
              <a:lnSpc>
                <a:spcPct val="110000"/>
              </a:lnSpc>
              <a:spcAft>
                <a:spcPts val="850"/>
              </a:spcAft>
            </a:pPr>
            <a:r>
              <a:rPr lang="sk-SK" sz="1699" spc="14" dirty="0">
                <a:solidFill>
                  <a:schemeClr val="bg1">
                    <a:lumMod val="65000"/>
                  </a:schemeClr>
                </a:solidFill>
                <a:latin typeface="Verdana"/>
                <a:cs typeface="Verdana"/>
              </a:rPr>
              <a:t>https://learninghub.esa.int/</a:t>
            </a:r>
            <a:endParaRPr lang="sk-SK" sz="1699" spc="14" dirty="0">
              <a:solidFill>
                <a:schemeClr val="bg1">
                  <a:lumMod val="65000"/>
                </a:schemeClr>
              </a:solidFill>
              <a:latin typeface="Verdana"/>
              <a:cs typeface="Verdana"/>
            </a:endParaRPr>
          </a:p>
          <a:p>
            <a:pPr marL="17983" algn="just">
              <a:lnSpc>
                <a:spcPct val="110000"/>
              </a:lnSpc>
              <a:spcAft>
                <a:spcPts val="283"/>
              </a:spcAft>
            </a:pPr>
            <a:r>
              <a:rPr lang="en-GB" sz="1699" spc="14" dirty="0">
                <a:latin typeface="Verdana"/>
                <a:cs typeface="Verdana"/>
              </a:rPr>
              <a:t>The ESA Learning Hub, managed by the SME section in ESA's Directorate of Commercialisation, Industry, and Procurement, is an online platform providing industry stakeholders and delegations access to training courses and materials associated with ESA programs. As a central repository aligned with ESA activities, it aims to enhance European industry growth by supplementing core knowledge, competencies, and overall competitiveness</a:t>
            </a:r>
            <a:r>
              <a:rPr lang="en-GB" sz="1699" spc="14" dirty="0">
                <a:latin typeface="Verdana"/>
                <a:cs typeface="Verdana"/>
              </a:rPr>
              <a:t>.</a:t>
            </a: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r>
              <a:rPr lang="sk-SK" sz="1699" spc="14" dirty="0">
                <a:solidFill>
                  <a:srgbClr val="197DC6"/>
                </a:solidFill>
                <a:latin typeface="Verdana"/>
                <a:cs typeface="Verdana"/>
              </a:rPr>
              <a:t>4</a:t>
            </a:r>
            <a:r>
              <a:rPr lang="sk-SK" sz="1699" spc="14" dirty="0">
                <a:solidFill>
                  <a:srgbClr val="197DC6"/>
                </a:solidFill>
                <a:latin typeface="Verdana"/>
                <a:cs typeface="Verdana"/>
              </a:rPr>
              <a:t>.3 EO </a:t>
            </a:r>
            <a:r>
              <a:rPr lang="sk-SK" sz="1699" spc="14" dirty="0" err="1">
                <a:solidFill>
                  <a:srgbClr val="197DC6"/>
                </a:solidFill>
                <a:latin typeface="Verdana"/>
                <a:cs typeface="Verdana"/>
              </a:rPr>
              <a:t>College</a:t>
            </a:r>
            <a:endParaRPr lang="sk-SK" sz="1699" spc="14" dirty="0">
              <a:solidFill>
                <a:srgbClr val="197DC6"/>
              </a:solidFill>
              <a:latin typeface="Verdana"/>
              <a:cs typeface="Verdana"/>
            </a:endParaRPr>
          </a:p>
          <a:p>
            <a:pPr marL="17983" algn="just">
              <a:lnSpc>
                <a:spcPct val="110000"/>
              </a:lnSpc>
              <a:spcAft>
                <a:spcPts val="850"/>
              </a:spcAft>
            </a:pPr>
            <a:r>
              <a:rPr lang="sk-SK" sz="1699" spc="14" dirty="0">
                <a:solidFill>
                  <a:schemeClr val="bg1">
                    <a:lumMod val="65000"/>
                  </a:schemeClr>
                </a:solidFill>
                <a:latin typeface="Verdana"/>
                <a:cs typeface="Verdana"/>
              </a:rPr>
              <a:t>https://eo-college.org/</a:t>
            </a:r>
            <a:endParaRPr lang="sk-SK" sz="1699" spc="14" dirty="0">
              <a:solidFill>
                <a:schemeClr val="bg1">
                  <a:lumMod val="65000"/>
                </a:schemeClr>
              </a:solidFill>
              <a:latin typeface="Verdana"/>
              <a:cs typeface="Verdana"/>
            </a:endParaRPr>
          </a:p>
          <a:p>
            <a:pPr marL="17983" algn="just">
              <a:lnSpc>
                <a:spcPct val="110000"/>
              </a:lnSpc>
              <a:spcAft>
                <a:spcPts val="283"/>
              </a:spcAft>
            </a:pPr>
            <a:r>
              <a:rPr lang="en-GB" sz="1699" spc="14" dirty="0">
                <a:latin typeface="Verdana"/>
                <a:cs typeface="Verdana"/>
              </a:rPr>
              <a:t>The EO College serves as a central hub for digital learning content focused on Earth observation, remote sensing, and related subjects. This platform is specifically designed to function as a repository for open educational resources and online courses. In essence, it acts as a comprehensive source for individuals seeking to enhance their knowledge and skills in the field of </a:t>
            </a:r>
            <a:r>
              <a:rPr lang="sk-SK" sz="1699" spc="14" dirty="0">
                <a:latin typeface="Verdana"/>
                <a:cs typeface="Verdana"/>
              </a:rPr>
              <a:t>EO </a:t>
            </a:r>
            <a:r>
              <a:rPr lang="en-GB" sz="1699" spc="14" dirty="0">
                <a:latin typeface="Verdana"/>
                <a:cs typeface="Verdana"/>
              </a:rPr>
              <a:t>through </a:t>
            </a:r>
            <a:r>
              <a:rPr lang="en-GB" sz="1699" spc="14" dirty="0">
                <a:latin typeface="Verdana"/>
                <a:cs typeface="Verdana"/>
              </a:rPr>
              <a:t>digital </a:t>
            </a:r>
            <a:r>
              <a:rPr lang="en-GB" sz="1699" spc="14" dirty="0">
                <a:latin typeface="Verdana"/>
                <a:cs typeface="Verdana"/>
              </a:rPr>
              <a:t>learning </a:t>
            </a:r>
            <a:r>
              <a:rPr lang="en-GB" sz="1699" spc="14" dirty="0">
                <a:latin typeface="Verdana"/>
                <a:cs typeface="Verdana"/>
              </a:rPr>
              <a:t>materials.</a:t>
            </a: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16</a:t>
            </a:r>
            <a:endParaRPr spc="-28" dirty="0"/>
          </a:p>
        </p:txBody>
      </p:sp>
      <p:pic>
        <p:nvPicPr>
          <p:cNvPr id="18" name="Obrázok 17"/>
          <p:cNvPicPr>
            <a:picLocks noChangeAspect="1"/>
          </p:cNvPicPr>
          <p:nvPr/>
        </p:nvPicPr>
        <p:blipFill rotWithShape="1">
          <a:blip r:embed="rId2"/>
          <a:srcRect t="12593" r="1250" b="34241"/>
          <a:stretch/>
        </p:blipFill>
        <p:spPr>
          <a:xfrm>
            <a:off x="2623320" y="325558"/>
            <a:ext cx="8194365" cy="2481623"/>
          </a:xfrm>
          <a:prstGeom prst="rect">
            <a:avLst/>
          </a:prstGeom>
        </p:spPr>
      </p:pic>
      <p:pic>
        <p:nvPicPr>
          <p:cNvPr id="2" name="Obrázok 1"/>
          <p:cNvPicPr>
            <a:picLocks noChangeAspect="1"/>
          </p:cNvPicPr>
          <p:nvPr/>
        </p:nvPicPr>
        <p:blipFill rotWithShape="1">
          <a:blip r:embed="rId3"/>
          <a:srcRect l="8542" t="8519" r="60000" b="30741"/>
          <a:stretch/>
        </p:blipFill>
        <p:spPr>
          <a:xfrm>
            <a:off x="2622036" y="5612494"/>
            <a:ext cx="8195649" cy="4450617"/>
          </a:xfrm>
          <a:prstGeom prst="rect">
            <a:avLst/>
          </a:prstGeom>
        </p:spPr>
      </p:pic>
      <p:pic>
        <p:nvPicPr>
          <p:cNvPr id="11" name="object 6"/>
          <p:cNvPicPr/>
          <p:nvPr/>
        </p:nvPicPr>
        <p:blipFill>
          <a:blip r:embed="rId4"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0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496308"/>
            <a:ext cx="8195649" cy="3699797"/>
          </a:xfrm>
          <a:prstGeom prst="rect">
            <a:avLst/>
          </a:prstGeom>
        </p:spPr>
        <p:txBody>
          <a:bodyPr vert="horz" wrap="square" lIns="0" tIns="17084" rIns="0" bIns="0" rtlCol="0">
            <a:spAutoFit/>
          </a:bodyPr>
          <a:lstStyle/>
          <a:p>
            <a:pPr marL="17983" algn="just">
              <a:lnSpc>
                <a:spcPct val="110000"/>
              </a:lnSpc>
              <a:spcAft>
                <a:spcPts val="850"/>
              </a:spcAft>
            </a:pPr>
            <a:r>
              <a:rPr lang="sk-SK" sz="1699" spc="14" dirty="0">
                <a:solidFill>
                  <a:srgbClr val="006FC0"/>
                </a:solidFill>
                <a:latin typeface="Verdana"/>
                <a:cs typeface="Verdana"/>
              </a:rPr>
              <a:t>4</a:t>
            </a:r>
            <a:r>
              <a:rPr lang="sk-SK" sz="1699" spc="14" dirty="0">
                <a:solidFill>
                  <a:srgbClr val="006FC0"/>
                </a:solidFill>
                <a:latin typeface="Verdana"/>
                <a:cs typeface="Verdana"/>
              </a:rPr>
              <a:t>.4 </a:t>
            </a:r>
            <a:r>
              <a:rPr lang="sk-SK" sz="1699" spc="14" dirty="0">
                <a:solidFill>
                  <a:srgbClr val="006FC0"/>
                </a:solidFill>
                <a:latin typeface="Verdana"/>
                <a:cs typeface="Verdana"/>
              </a:rPr>
              <a:t>SEOM (</a:t>
            </a:r>
            <a:r>
              <a:rPr lang="sk-SK" sz="1699" spc="14" dirty="0" err="1">
                <a:solidFill>
                  <a:srgbClr val="006FC0"/>
                </a:solidFill>
                <a:latin typeface="Verdana"/>
                <a:cs typeface="Verdana"/>
              </a:rPr>
              <a:t>Scientific</a:t>
            </a:r>
            <a:r>
              <a:rPr lang="sk-SK" sz="1699" spc="14" dirty="0">
                <a:solidFill>
                  <a:srgbClr val="006FC0"/>
                </a:solidFill>
                <a:latin typeface="Verdana"/>
                <a:cs typeface="Verdana"/>
              </a:rPr>
              <a:t> </a:t>
            </a:r>
            <a:r>
              <a:rPr lang="sk-SK" sz="1699" spc="14" dirty="0" err="1">
                <a:solidFill>
                  <a:srgbClr val="006FC0"/>
                </a:solidFill>
                <a:latin typeface="Verdana"/>
                <a:cs typeface="Verdana"/>
              </a:rPr>
              <a:t>Exploitation</a:t>
            </a:r>
            <a:r>
              <a:rPr lang="sk-SK" sz="1699" spc="14" dirty="0">
                <a:solidFill>
                  <a:srgbClr val="006FC0"/>
                </a:solidFill>
                <a:latin typeface="Verdana"/>
                <a:cs typeface="Verdana"/>
              </a:rPr>
              <a:t> of </a:t>
            </a:r>
            <a:r>
              <a:rPr lang="sk-SK" sz="1699" spc="14" dirty="0" err="1">
                <a:solidFill>
                  <a:srgbClr val="006FC0"/>
                </a:solidFill>
                <a:latin typeface="Verdana"/>
                <a:cs typeface="Verdana"/>
              </a:rPr>
              <a:t>Operational</a:t>
            </a:r>
            <a:r>
              <a:rPr lang="sk-SK" sz="1699" spc="14" dirty="0">
                <a:solidFill>
                  <a:srgbClr val="006FC0"/>
                </a:solidFill>
                <a:latin typeface="Verdana"/>
                <a:cs typeface="Verdana"/>
              </a:rPr>
              <a:t> </a:t>
            </a:r>
            <a:r>
              <a:rPr lang="sk-SK" sz="1699" spc="14" dirty="0" err="1">
                <a:solidFill>
                  <a:srgbClr val="006FC0"/>
                </a:solidFill>
                <a:latin typeface="Verdana"/>
                <a:cs typeface="Verdana"/>
              </a:rPr>
              <a:t>Missions</a:t>
            </a:r>
            <a:r>
              <a:rPr lang="sk-SK" sz="1699" spc="14" dirty="0">
                <a:solidFill>
                  <a:srgbClr val="006FC0"/>
                </a:solidFill>
                <a:latin typeface="Verdana"/>
                <a:cs typeface="Verdana"/>
              </a:rPr>
              <a:t>)</a:t>
            </a:r>
          </a:p>
          <a:p>
            <a:pPr marL="17983" algn="just">
              <a:lnSpc>
                <a:spcPct val="110000"/>
              </a:lnSpc>
              <a:spcAft>
                <a:spcPts val="850"/>
              </a:spcAft>
            </a:pPr>
            <a:r>
              <a:rPr lang="sk-SK" sz="1699" spc="14" dirty="0">
                <a:solidFill>
                  <a:schemeClr val="bg1">
                    <a:lumMod val="65000"/>
                  </a:schemeClr>
                </a:solidFill>
                <a:latin typeface="Verdana"/>
                <a:cs typeface="Verdana"/>
              </a:rPr>
              <a:t>https://seom.esa.int/</a:t>
            </a:r>
            <a:endParaRPr lang="sk-SK" sz="1699" spc="14" dirty="0">
              <a:solidFill>
                <a:schemeClr val="bg1">
                  <a:lumMod val="65000"/>
                </a:schemeClr>
              </a:solidFill>
              <a:latin typeface="Verdana"/>
              <a:cs typeface="Verdana"/>
            </a:endParaRPr>
          </a:p>
          <a:p>
            <a:pPr marL="17983" algn="just">
              <a:lnSpc>
                <a:spcPct val="110000"/>
              </a:lnSpc>
            </a:pPr>
            <a:r>
              <a:rPr lang="sk-SK" sz="1699" spc="14" dirty="0">
                <a:latin typeface="Verdana"/>
                <a:cs typeface="Verdana"/>
              </a:rPr>
              <a:t>T</a:t>
            </a:r>
            <a:r>
              <a:rPr lang="en-GB" sz="1699" spc="14" dirty="0">
                <a:latin typeface="Verdana"/>
                <a:cs typeface="Verdana"/>
              </a:rPr>
              <a:t>he </a:t>
            </a:r>
            <a:r>
              <a:rPr lang="en-GB" sz="1699" spc="14" dirty="0">
                <a:latin typeface="Verdana"/>
                <a:cs typeface="Verdana"/>
              </a:rPr>
              <a:t>primary goal of the SEOM component within the Earth Observation Envelope Program 4 is to unite, assist, and extend the extensive international research community established through the ERS, ENVISAT, and Envelope programs over the past two decades. Its objective is to enhance the global leadership of the European Earth Observation research community by facilitating comprehensive utilization of observations from upcoming European operational EO missions. SEOM aims to empower the scientific community to explore numerous new avenues of research made possible by the free and open access to data from operational EO missions.</a:t>
            </a:r>
            <a:endParaRPr lang="sk-SK"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17</a:t>
            </a:r>
            <a:endParaRPr spc="-28" dirty="0"/>
          </a:p>
        </p:txBody>
      </p:sp>
      <p:pic>
        <p:nvPicPr>
          <p:cNvPr id="3" name="Obrázok 2"/>
          <p:cNvPicPr>
            <a:picLocks noChangeAspect="1"/>
          </p:cNvPicPr>
          <p:nvPr/>
        </p:nvPicPr>
        <p:blipFill rotWithShape="1">
          <a:blip r:embed="rId2"/>
          <a:srcRect l="3542" t="10741" r="71042" b="15185"/>
          <a:stretch/>
        </p:blipFill>
        <p:spPr>
          <a:xfrm>
            <a:off x="2622036" y="1296629"/>
            <a:ext cx="8195649" cy="6717745"/>
          </a:xfrm>
          <a:prstGeom prst="rect">
            <a:avLst/>
          </a:prstGeom>
        </p:spPr>
      </p:pic>
      <p:pic>
        <p:nvPicPr>
          <p:cNvPr id="10" name="object 6"/>
          <p:cNvPicPr/>
          <p:nvPr/>
        </p:nvPicPr>
        <p:blipFill>
          <a:blip r:embed="rId3" cstate="print"/>
          <a:stretch>
            <a:fillRect/>
          </a:stretch>
        </p:blipFill>
        <p:spPr>
          <a:xfrm>
            <a:off x="1645572" y="10574849"/>
            <a:ext cx="1155985" cy="481038"/>
          </a:xfrm>
          <a:prstGeom prst="rect">
            <a:avLst/>
          </a:prstGeom>
        </p:spPr>
      </p:pic>
      <p:pic>
        <p:nvPicPr>
          <p:cNvPr id="11" name="Obrázok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8"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75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8"/>
          <p:cNvSpPr txBox="1">
            <a:spLocks/>
          </p:cNvSpPr>
          <p:nvPr/>
        </p:nvSpPr>
        <p:spPr>
          <a:xfrm>
            <a:off x="2622035" y="-2964341"/>
            <a:ext cx="7911871" cy="410389"/>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5</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dirty="0" err="1">
                <a:solidFill>
                  <a:srgbClr val="006FC0"/>
                </a:solidFill>
                <a:latin typeface="Verdana"/>
                <a:cs typeface="Verdana"/>
              </a:rPr>
              <a:t>Future</a:t>
            </a:r>
            <a:r>
              <a:rPr lang="sk-SK" sz="2574" kern="0" dirty="0">
                <a:solidFill>
                  <a:srgbClr val="006FC0"/>
                </a:solidFill>
                <a:latin typeface="Verdana"/>
                <a:cs typeface="Verdana"/>
              </a:rPr>
              <a:t> of EO - </a:t>
            </a:r>
            <a:r>
              <a:rPr lang="sk-SK" sz="2574" kern="0" spc="-6" dirty="0">
                <a:solidFill>
                  <a:srgbClr val="006FC0"/>
                </a:solidFill>
                <a:latin typeface="Verdana"/>
                <a:cs typeface="Verdana"/>
              </a:rPr>
              <a:t>ESA </a:t>
            </a:r>
            <a:r>
              <a:rPr lang="el-GR" sz="2574" kern="0" spc="-6" dirty="0">
                <a:solidFill>
                  <a:srgbClr val="006FC0"/>
                </a:solidFill>
                <a:latin typeface="Verdana"/>
                <a:cs typeface="Verdana"/>
              </a:rPr>
              <a:t>Φ-</a:t>
            </a:r>
            <a:r>
              <a:rPr lang="sk-SK" sz="2574" kern="0" spc="-6" dirty="0" err="1">
                <a:solidFill>
                  <a:srgbClr val="006FC0"/>
                </a:solidFill>
                <a:latin typeface="Verdana"/>
                <a:cs typeface="Verdana"/>
              </a:rPr>
              <a:t>lab</a:t>
            </a:r>
            <a:endParaRPr lang="en-US" sz="2574" kern="0" dirty="0">
              <a:solidFill>
                <a:sysClr val="windowText" lastClr="000000"/>
              </a:solidFill>
              <a:latin typeface="Verdana"/>
              <a:cs typeface="Verdana"/>
            </a:endParaRPr>
          </a:p>
        </p:txBody>
      </p:sp>
      <p:sp>
        <p:nvSpPr>
          <p:cNvPr id="8" name="object 8"/>
          <p:cNvSpPr txBox="1"/>
          <p:nvPr/>
        </p:nvSpPr>
        <p:spPr>
          <a:xfrm>
            <a:off x="2622036" y="3022974"/>
            <a:ext cx="8195649" cy="1455465"/>
          </a:xfrm>
          <a:prstGeom prst="rect">
            <a:avLst/>
          </a:prstGeom>
        </p:spPr>
        <p:txBody>
          <a:bodyPr vert="horz" wrap="square" lIns="0" tIns="17084" rIns="0" bIns="0" rtlCol="0">
            <a:spAutoFit/>
          </a:bodyPr>
          <a:lstStyle/>
          <a:p>
            <a:pPr marL="17983" algn="just">
              <a:lnSpc>
                <a:spcPct val="110000"/>
              </a:lnSpc>
              <a:spcAft>
                <a:spcPts val="283"/>
              </a:spcAft>
            </a:pPr>
            <a:r>
              <a:rPr lang="en-US" sz="1699" spc="14" dirty="0">
                <a:latin typeface="Verdana"/>
                <a:cs typeface="Verdana"/>
              </a:rPr>
              <a:t>The </a:t>
            </a:r>
            <a:r>
              <a:rPr lang="en-US" sz="1699" spc="14" dirty="0">
                <a:latin typeface="Verdana"/>
                <a:cs typeface="Verdana"/>
              </a:rPr>
              <a:t>primary objective of ESA's Φ-lab initiative is to accelerate the future  of Earth Observation (EO) by fostering transformative innovations. These innovations have the potential to revolutionize or establish entire industries through novel technologies, ultimately enhancing the global competitiveness of the European EO industrial and research sectors.</a:t>
            </a: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18</a:t>
            </a:r>
            <a:endParaRPr spc="-28" dirty="0"/>
          </a:p>
        </p:txBody>
      </p:sp>
      <p:pic>
        <p:nvPicPr>
          <p:cNvPr id="2" name="Obrázok 1"/>
          <p:cNvPicPr>
            <a:picLocks noChangeAspect="1"/>
          </p:cNvPicPr>
          <p:nvPr/>
        </p:nvPicPr>
        <p:blipFill>
          <a:blip r:embed="rId2"/>
          <a:stretch>
            <a:fillRect/>
          </a:stretch>
        </p:blipFill>
        <p:spPr>
          <a:xfrm>
            <a:off x="2622036" y="4435176"/>
            <a:ext cx="8195649" cy="4610052"/>
          </a:xfrm>
          <a:prstGeom prst="rect">
            <a:avLst/>
          </a:prstGeom>
        </p:spPr>
      </p:pic>
      <p:pic>
        <p:nvPicPr>
          <p:cNvPr id="3" name="Obrázok 2"/>
          <p:cNvPicPr>
            <a:picLocks noChangeAspect="1"/>
          </p:cNvPicPr>
          <p:nvPr/>
        </p:nvPicPr>
        <p:blipFill rotWithShape="1">
          <a:blip r:embed="rId3"/>
          <a:srcRect l="7500" t="12963" r="13333" b="7778"/>
          <a:stretch/>
        </p:blipFill>
        <p:spPr>
          <a:xfrm>
            <a:off x="2622035" y="-2048168"/>
            <a:ext cx="8195649" cy="4615444"/>
          </a:xfrm>
          <a:prstGeom prst="rect">
            <a:avLst/>
          </a:prstGeom>
        </p:spPr>
      </p:pic>
      <p:pic>
        <p:nvPicPr>
          <p:cNvPr id="18" name="object 6"/>
          <p:cNvPicPr/>
          <p:nvPr/>
        </p:nvPicPr>
        <p:blipFill>
          <a:blip r:embed="rId4" cstate="print"/>
          <a:stretch>
            <a:fillRect/>
          </a:stretch>
        </p:blipFill>
        <p:spPr>
          <a:xfrm>
            <a:off x="1645572" y="10574849"/>
            <a:ext cx="1155985" cy="481038"/>
          </a:xfrm>
          <a:prstGeom prst="rect">
            <a:avLst/>
          </a:prstGeom>
        </p:spPr>
      </p:pic>
      <p:pic>
        <p:nvPicPr>
          <p:cNvPr id="19" name="Obrázok 1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0" name="Picture 2" descr="https://www.upjs.sk/app/uploads/2022/06/LOGO-UPJS.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61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8"/>
          <p:cNvSpPr txBox="1"/>
          <p:nvPr/>
        </p:nvSpPr>
        <p:spPr>
          <a:xfrm>
            <a:off x="2622035" y="-2379134"/>
            <a:ext cx="8192052" cy="2696574"/>
          </a:xfrm>
          <a:prstGeom prst="rect">
            <a:avLst/>
          </a:prstGeom>
        </p:spPr>
        <p:txBody>
          <a:bodyPr vert="horz" wrap="square" lIns="0" tIns="17084" rIns="0" bIns="0" rtlCol="0">
            <a:spAutoFit/>
          </a:bodyPr>
          <a:lstStyle/>
          <a:p>
            <a:pPr marL="17983">
              <a:spcBef>
                <a:spcPts val="135"/>
              </a:spcBef>
            </a:pPr>
            <a:endParaRPr lang="sk-SK" sz="2549" dirty="0">
              <a:latin typeface="Verdana"/>
              <a:cs typeface="Verdana"/>
            </a:endParaRPr>
          </a:p>
          <a:p>
            <a:pPr marL="17983"/>
            <a:r>
              <a:rPr sz="1699" spc="-191" dirty="0">
                <a:latin typeface="Verdana"/>
                <a:cs typeface="Verdana"/>
              </a:rPr>
              <a:t>I</a:t>
            </a:r>
            <a:r>
              <a:rPr sz="1699" spc="78" dirty="0">
                <a:latin typeface="Verdana"/>
                <a:cs typeface="Verdana"/>
              </a:rPr>
              <a:t>n</a:t>
            </a:r>
            <a:r>
              <a:rPr sz="1699" spc="-142" dirty="0">
                <a:latin typeface="Verdana"/>
                <a:cs typeface="Verdana"/>
              </a:rPr>
              <a:t> </a:t>
            </a:r>
            <a:r>
              <a:rPr sz="1699" spc="21" dirty="0">
                <a:latin typeface="Verdana"/>
                <a:cs typeface="Verdana"/>
              </a:rPr>
              <a:t>t</a:t>
            </a:r>
            <a:r>
              <a:rPr sz="1699" spc="71" dirty="0">
                <a:latin typeface="Verdana"/>
                <a:cs typeface="Verdana"/>
              </a:rPr>
              <a:t>h</a:t>
            </a:r>
            <a:r>
              <a:rPr sz="1699" spc="-14" dirty="0">
                <a:latin typeface="Verdana"/>
                <a:cs typeface="Verdana"/>
              </a:rPr>
              <a:t>is</a:t>
            </a:r>
            <a:r>
              <a:rPr sz="1699" spc="-142" dirty="0">
                <a:latin typeface="Verdana"/>
                <a:cs typeface="Verdana"/>
              </a:rPr>
              <a:t> </a:t>
            </a:r>
            <a:r>
              <a:rPr sz="1699" spc="14" dirty="0">
                <a:latin typeface="Verdana"/>
                <a:cs typeface="Verdana"/>
              </a:rPr>
              <a:t>e</a:t>
            </a:r>
            <a:r>
              <a:rPr sz="1699" spc="-78" dirty="0">
                <a:latin typeface="Verdana"/>
                <a:cs typeface="Verdana"/>
              </a:rPr>
              <a:t>x</a:t>
            </a:r>
            <a:r>
              <a:rPr sz="1699" spc="14" dirty="0">
                <a:latin typeface="Verdana"/>
                <a:cs typeface="Verdana"/>
              </a:rPr>
              <a:t>e</a:t>
            </a:r>
            <a:r>
              <a:rPr sz="1699" spc="-35" dirty="0">
                <a:latin typeface="Verdana"/>
                <a:cs typeface="Verdana"/>
              </a:rPr>
              <a:t>r</a:t>
            </a:r>
            <a:r>
              <a:rPr sz="1699" spc="78" dirty="0">
                <a:latin typeface="Verdana"/>
                <a:cs typeface="Verdana"/>
              </a:rPr>
              <a:t>c</a:t>
            </a:r>
            <a:r>
              <a:rPr sz="1699" spc="-14" dirty="0">
                <a:latin typeface="Verdana"/>
                <a:cs typeface="Verdana"/>
              </a:rPr>
              <a:t>i</a:t>
            </a:r>
            <a:r>
              <a:rPr sz="1699" spc="-28" dirty="0">
                <a:latin typeface="Verdana"/>
                <a:cs typeface="Verdana"/>
              </a:rPr>
              <a:t>s</a:t>
            </a:r>
            <a:r>
              <a:rPr sz="1699" spc="14" dirty="0">
                <a:latin typeface="Verdana"/>
                <a:cs typeface="Verdana"/>
              </a:rPr>
              <a:t>e</a:t>
            </a:r>
            <a:r>
              <a:rPr sz="1699" spc="-234" dirty="0">
                <a:latin typeface="Verdana"/>
                <a:cs typeface="Verdana"/>
              </a:rPr>
              <a:t>,</a:t>
            </a:r>
            <a:r>
              <a:rPr sz="1699" spc="-135" dirty="0">
                <a:latin typeface="Verdana"/>
                <a:cs typeface="Verdana"/>
              </a:rPr>
              <a:t> </a:t>
            </a:r>
            <a:r>
              <a:rPr sz="1699" spc="78" dirty="0">
                <a:latin typeface="Verdana"/>
                <a:cs typeface="Verdana"/>
              </a:rPr>
              <a:t>we</a:t>
            </a:r>
            <a:r>
              <a:rPr sz="1699" spc="-127" dirty="0">
                <a:latin typeface="Verdana"/>
                <a:cs typeface="Verdana"/>
              </a:rPr>
              <a:t> </a:t>
            </a:r>
            <a:r>
              <a:rPr sz="1699" spc="-50" dirty="0">
                <a:latin typeface="Verdana"/>
                <a:cs typeface="Verdana"/>
              </a:rPr>
              <a:t>will:</a:t>
            </a:r>
            <a:endParaRPr sz="1699" dirty="0">
              <a:latin typeface="Verdana"/>
              <a:cs typeface="Verdana"/>
            </a:endParaRPr>
          </a:p>
          <a:p>
            <a:pPr marL="665378" indent="-324597">
              <a:spcBef>
                <a:spcPts val="1395"/>
              </a:spcBef>
              <a:buFont typeface="Symbol"/>
              <a:buChar char=""/>
              <a:tabLst>
                <a:tab pos="664479" algn="l"/>
                <a:tab pos="665378" algn="l"/>
              </a:tabLst>
            </a:pPr>
            <a:r>
              <a:rPr lang="sk-SK" sz="1699" spc="14" dirty="0">
                <a:latin typeface="Verdana"/>
                <a:cs typeface="Verdana"/>
              </a:rPr>
              <a:t>a</a:t>
            </a:r>
            <a:r>
              <a:rPr lang="sk-SK" sz="1699" spc="14" dirty="0">
                <a:latin typeface="Verdana"/>
                <a:cs typeface="Verdana"/>
              </a:rPr>
              <a:t>cquire </a:t>
            </a:r>
            <a:r>
              <a:rPr lang="sk-SK" sz="1699" spc="14" dirty="0" err="1">
                <a:latin typeface="Verdana"/>
                <a:cs typeface="Verdana"/>
              </a:rPr>
              <a:t>skills</a:t>
            </a:r>
            <a:r>
              <a:rPr lang="sk-SK" sz="1699" spc="14" dirty="0">
                <a:latin typeface="Verdana"/>
                <a:cs typeface="Verdana"/>
              </a:rPr>
              <a:t> in </a:t>
            </a:r>
            <a:r>
              <a:rPr lang="sk-SK" sz="1699" spc="14" dirty="0" err="1">
                <a:latin typeface="Verdana"/>
                <a:cs typeface="Verdana"/>
              </a:rPr>
              <a:t>retrieving</a:t>
            </a:r>
            <a:r>
              <a:rPr lang="sk-SK" sz="1699" spc="14" dirty="0">
                <a:latin typeface="Verdana"/>
                <a:cs typeface="Verdana"/>
              </a:rPr>
              <a:t> </a:t>
            </a:r>
            <a:r>
              <a:rPr lang="sk-SK" sz="1699" spc="14" dirty="0" err="1">
                <a:latin typeface="Verdana"/>
                <a:cs typeface="Verdana"/>
              </a:rPr>
              <a:t>satellite</a:t>
            </a:r>
            <a:r>
              <a:rPr lang="sk-SK" sz="1699" spc="14" dirty="0">
                <a:latin typeface="Verdana"/>
                <a:cs typeface="Verdana"/>
              </a:rPr>
              <a:t> </a:t>
            </a:r>
            <a:r>
              <a:rPr lang="sk-SK" sz="1699" spc="14" dirty="0" err="1">
                <a:latin typeface="Verdana"/>
                <a:cs typeface="Verdana"/>
              </a:rPr>
              <a:t>imagery</a:t>
            </a:r>
            <a:r>
              <a:rPr lang="sk-SK" sz="1699" spc="14" dirty="0">
                <a:latin typeface="Verdana"/>
                <a:cs typeface="Verdana"/>
              </a:rPr>
              <a:t> from </a:t>
            </a:r>
            <a:r>
              <a:rPr lang="sk-SK" sz="1699" spc="14" dirty="0" err="1">
                <a:latin typeface="Verdana"/>
                <a:cs typeface="Verdana"/>
              </a:rPr>
              <a:t>both</a:t>
            </a:r>
            <a:r>
              <a:rPr lang="sk-SK" sz="1699" spc="14" dirty="0">
                <a:latin typeface="Verdana"/>
                <a:cs typeface="Verdana"/>
              </a:rPr>
              <a:t> ESA and </a:t>
            </a:r>
            <a:r>
              <a:rPr lang="sk-SK" sz="1699" spc="14" dirty="0" err="1">
                <a:latin typeface="Verdana"/>
                <a:cs typeface="Verdana"/>
              </a:rPr>
              <a:t>third</a:t>
            </a:r>
            <a:r>
              <a:rPr lang="sk-SK" sz="1699" spc="14" dirty="0">
                <a:latin typeface="Verdana"/>
                <a:cs typeface="Verdana"/>
              </a:rPr>
              <a:t>-party </a:t>
            </a:r>
            <a:r>
              <a:rPr lang="sk-SK" sz="1699" spc="14" dirty="0" err="1">
                <a:latin typeface="Verdana"/>
                <a:cs typeface="Verdana"/>
              </a:rPr>
              <a:t>missions</a:t>
            </a:r>
            <a:endParaRPr lang="sk-SK" sz="1699" spc="14" dirty="0">
              <a:latin typeface="Verdana"/>
              <a:cs typeface="Verdana"/>
            </a:endParaRPr>
          </a:p>
          <a:p>
            <a:pPr marL="665378" indent="-324597">
              <a:spcBef>
                <a:spcPts val="1395"/>
              </a:spcBef>
              <a:buFont typeface="Symbol"/>
              <a:buChar char=""/>
              <a:tabLst>
                <a:tab pos="664479" algn="l"/>
                <a:tab pos="665378" algn="l"/>
              </a:tabLst>
            </a:pPr>
            <a:r>
              <a:rPr lang="sk-SK" sz="1699" spc="14" dirty="0" err="1">
                <a:latin typeface="Verdana"/>
                <a:cs typeface="Verdana"/>
              </a:rPr>
              <a:t>conduct</a:t>
            </a:r>
            <a:r>
              <a:rPr lang="sk-SK" sz="1699" spc="14" dirty="0">
                <a:latin typeface="Verdana"/>
                <a:cs typeface="Verdana"/>
              </a:rPr>
              <a:t> </a:t>
            </a:r>
            <a:r>
              <a:rPr lang="sk-SK" sz="1699" spc="14" dirty="0" err="1">
                <a:latin typeface="Verdana"/>
                <a:cs typeface="Verdana"/>
              </a:rPr>
              <a:t>specific</a:t>
            </a:r>
            <a:r>
              <a:rPr lang="sk-SK" sz="1699" spc="14" dirty="0">
                <a:latin typeface="Verdana"/>
                <a:cs typeface="Verdana"/>
              </a:rPr>
              <a:t> </a:t>
            </a:r>
            <a:r>
              <a:rPr lang="sk-SK" sz="1699" spc="14" dirty="0" err="1">
                <a:latin typeface="Verdana"/>
                <a:cs typeface="Verdana"/>
              </a:rPr>
              <a:t>analyses</a:t>
            </a:r>
            <a:r>
              <a:rPr lang="sk-SK" sz="1699" spc="14" dirty="0">
                <a:latin typeface="Verdana"/>
                <a:cs typeface="Verdana"/>
              </a:rPr>
              <a:t> </a:t>
            </a:r>
            <a:r>
              <a:rPr lang="sk-SK" sz="1699" spc="14" dirty="0" err="1">
                <a:latin typeface="Verdana"/>
                <a:cs typeface="Verdana"/>
              </a:rPr>
              <a:t>utilizing</a:t>
            </a:r>
            <a:r>
              <a:rPr lang="sk-SK" sz="1699" spc="14" dirty="0">
                <a:latin typeface="Verdana"/>
                <a:cs typeface="Verdana"/>
              </a:rPr>
              <a:t> </a:t>
            </a:r>
            <a:r>
              <a:rPr lang="sk-SK" sz="1699" spc="14" dirty="0" err="1">
                <a:latin typeface="Verdana"/>
                <a:cs typeface="Verdana"/>
              </a:rPr>
              <a:t>the</a:t>
            </a:r>
            <a:r>
              <a:rPr lang="sk-SK" sz="1699" spc="14" dirty="0">
                <a:latin typeface="Verdana"/>
                <a:cs typeface="Verdana"/>
              </a:rPr>
              <a:t> EO </a:t>
            </a:r>
            <a:r>
              <a:rPr lang="sk-SK" sz="1699" spc="14" dirty="0" err="1">
                <a:latin typeface="Verdana"/>
                <a:cs typeface="Verdana"/>
              </a:rPr>
              <a:t>Browser</a:t>
            </a:r>
            <a:endParaRPr lang="sk-SK" sz="1699" spc="14" dirty="0">
              <a:latin typeface="Verdana"/>
              <a:cs typeface="Verdana"/>
            </a:endParaRPr>
          </a:p>
          <a:p>
            <a:pPr marL="665378" indent="-324597">
              <a:spcBef>
                <a:spcPts val="1395"/>
              </a:spcBef>
              <a:buFont typeface="Symbol"/>
              <a:buChar char=""/>
              <a:tabLst>
                <a:tab pos="664479" algn="l"/>
                <a:tab pos="665378" algn="l"/>
              </a:tabLst>
            </a:pPr>
            <a:r>
              <a:rPr lang="sk-SK" sz="1699" spc="14" dirty="0" err="1">
                <a:latin typeface="Verdana"/>
                <a:cs typeface="Verdana"/>
              </a:rPr>
              <a:t>install</a:t>
            </a:r>
            <a:r>
              <a:rPr lang="sk-SK" sz="1699" spc="14" dirty="0">
                <a:latin typeface="Verdana"/>
                <a:cs typeface="Verdana"/>
              </a:rPr>
              <a:t> </a:t>
            </a:r>
            <a:r>
              <a:rPr lang="sk-SK" sz="1699" spc="14" dirty="0">
                <a:latin typeface="Verdana"/>
                <a:cs typeface="Verdana"/>
              </a:rPr>
              <a:t>ESA SNAP and </a:t>
            </a:r>
            <a:r>
              <a:rPr lang="sk-SK" sz="1699" spc="14" dirty="0" err="1">
                <a:latin typeface="Verdana"/>
                <a:cs typeface="Verdana"/>
              </a:rPr>
              <a:t>execute</a:t>
            </a:r>
            <a:r>
              <a:rPr lang="sk-SK" sz="1699" spc="14" dirty="0">
                <a:latin typeface="Verdana"/>
                <a:cs typeface="Verdana"/>
              </a:rPr>
              <a:t> </a:t>
            </a:r>
            <a:r>
              <a:rPr lang="sk-SK" sz="1699" spc="14" dirty="0" err="1">
                <a:latin typeface="Verdana"/>
                <a:cs typeface="Verdana"/>
              </a:rPr>
              <a:t>fundamental</a:t>
            </a:r>
            <a:r>
              <a:rPr lang="sk-SK" sz="1699" spc="14" dirty="0">
                <a:latin typeface="Verdana"/>
                <a:cs typeface="Verdana"/>
              </a:rPr>
              <a:t> image </a:t>
            </a:r>
            <a:r>
              <a:rPr lang="sk-SK" sz="1699" spc="14" dirty="0" err="1">
                <a:latin typeface="Verdana"/>
                <a:cs typeface="Verdana"/>
              </a:rPr>
              <a:t>operations</a:t>
            </a:r>
            <a:endParaRPr lang="sk-SK" sz="1699" spc="14" dirty="0">
              <a:latin typeface="Verdana"/>
              <a:cs typeface="Verdana"/>
            </a:endParaRPr>
          </a:p>
          <a:p>
            <a:pPr marL="665378" indent="-324597">
              <a:spcBef>
                <a:spcPts val="1395"/>
              </a:spcBef>
              <a:buFont typeface="Symbol"/>
              <a:buChar char=""/>
              <a:tabLst>
                <a:tab pos="664479" algn="l"/>
                <a:tab pos="665378" algn="l"/>
              </a:tabLst>
            </a:pPr>
            <a:r>
              <a:rPr lang="sk-SK" sz="1699" spc="14" dirty="0" err="1">
                <a:latin typeface="Verdana"/>
                <a:cs typeface="Verdana"/>
              </a:rPr>
              <a:t>explore</a:t>
            </a:r>
            <a:r>
              <a:rPr lang="sk-SK" sz="1699" spc="14" dirty="0">
                <a:latin typeface="Verdana"/>
                <a:cs typeface="Verdana"/>
              </a:rPr>
              <a:t> </a:t>
            </a:r>
            <a:r>
              <a:rPr lang="sk-SK" sz="1699" spc="14" dirty="0" err="1">
                <a:latin typeface="Verdana"/>
                <a:cs typeface="Verdana"/>
              </a:rPr>
              <a:t>the</a:t>
            </a:r>
            <a:r>
              <a:rPr lang="sk-SK" sz="1699" spc="14" dirty="0">
                <a:latin typeface="Verdana"/>
                <a:cs typeface="Verdana"/>
              </a:rPr>
              <a:t> </a:t>
            </a:r>
            <a:r>
              <a:rPr lang="sk-SK" sz="1699" spc="14" dirty="0" err="1">
                <a:latin typeface="Verdana"/>
                <a:cs typeface="Verdana"/>
              </a:rPr>
              <a:t>spectral</a:t>
            </a:r>
            <a:r>
              <a:rPr lang="sk-SK" sz="1699" spc="14" dirty="0">
                <a:latin typeface="Verdana"/>
                <a:cs typeface="Verdana"/>
              </a:rPr>
              <a:t> </a:t>
            </a:r>
            <a:r>
              <a:rPr lang="sk-SK" sz="1699" spc="14" dirty="0" err="1">
                <a:latin typeface="Verdana"/>
                <a:cs typeface="Verdana"/>
              </a:rPr>
              <a:t>curve</a:t>
            </a:r>
            <a:r>
              <a:rPr lang="sk-SK" sz="1699" spc="14" dirty="0">
                <a:latin typeface="Verdana"/>
                <a:cs typeface="Verdana"/>
              </a:rPr>
              <a:t> of </a:t>
            </a:r>
            <a:r>
              <a:rPr lang="sk-SK" sz="1699" spc="14" dirty="0" err="1">
                <a:latin typeface="Verdana"/>
                <a:cs typeface="Verdana"/>
              </a:rPr>
              <a:t>various</a:t>
            </a:r>
            <a:r>
              <a:rPr lang="sk-SK" sz="1699" spc="14" dirty="0">
                <a:latin typeface="Verdana"/>
                <a:cs typeface="Verdana"/>
              </a:rPr>
              <a:t> </a:t>
            </a:r>
            <a:r>
              <a:rPr lang="sk-SK" sz="1699" spc="14" dirty="0" err="1">
                <a:latin typeface="Verdana"/>
                <a:cs typeface="Verdana"/>
              </a:rPr>
              <a:t>surface</a:t>
            </a:r>
            <a:r>
              <a:rPr lang="sk-SK" sz="1699" spc="14" dirty="0">
                <a:latin typeface="Verdana"/>
                <a:cs typeface="Verdana"/>
              </a:rPr>
              <a:t> </a:t>
            </a:r>
            <a:r>
              <a:rPr lang="sk-SK" sz="1699" spc="14" dirty="0" err="1">
                <a:latin typeface="Verdana"/>
                <a:cs typeface="Verdana"/>
              </a:rPr>
              <a:t>types</a:t>
            </a:r>
            <a:endParaRPr sz="1699" dirty="0">
              <a:latin typeface="Verdana"/>
              <a:cs typeface="Verdana"/>
            </a:endParaRPr>
          </a:p>
        </p:txBody>
      </p:sp>
      <p:sp>
        <p:nvSpPr>
          <p:cNvPr id="15" name="object 28"/>
          <p:cNvSpPr txBox="1">
            <a:spLocks/>
          </p:cNvSpPr>
          <p:nvPr/>
        </p:nvSpPr>
        <p:spPr>
          <a:xfrm>
            <a:off x="2622035" y="-2964341"/>
            <a:ext cx="7911871" cy="410389"/>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1</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spc="-6" dirty="0">
                <a:solidFill>
                  <a:srgbClr val="006FC0"/>
                </a:solidFill>
                <a:latin typeface="Verdana"/>
                <a:cs typeface="Verdana"/>
              </a:rPr>
              <a:t>Exercise </a:t>
            </a:r>
            <a:r>
              <a:rPr lang="sk-SK" sz="2574" kern="0" spc="-6" dirty="0" err="1">
                <a:solidFill>
                  <a:srgbClr val="006FC0"/>
                </a:solidFill>
                <a:latin typeface="Verdana"/>
                <a:cs typeface="Verdana"/>
              </a:rPr>
              <a:t>outline</a:t>
            </a:r>
            <a:endParaRPr lang="sk-SK" sz="2574" kern="0" spc="-6" dirty="0">
              <a:solidFill>
                <a:srgbClr val="006FC0"/>
              </a:solidFill>
              <a:latin typeface="Verdana"/>
              <a:cs typeface="Verdana"/>
            </a:endParaRPr>
          </a:p>
        </p:txBody>
      </p:sp>
      <p:grpSp>
        <p:nvGrpSpPr>
          <p:cNvPr id="16" name="object 3"/>
          <p:cNvGrpSpPr/>
          <p:nvPr/>
        </p:nvGrpSpPr>
        <p:grpSpPr>
          <a:xfrm>
            <a:off x="-18385" y="6383504"/>
            <a:ext cx="13451810" cy="1143704"/>
            <a:chOff x="0" y="9884688"/>
            <a:chExt cx="7560945" cy="807720"/>
          </a:xfrm>
        </p:grpSpPr>
        <p:sp>
          <p:nvSpPr>
            <p:cNvPr id="17"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8"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21" name="object 10"/>
          <p:cNvSpPr txBox="1">
            <a:spLocks noGrp="1"/>
          </p:cNvSpPr>
          <p:nvPr>
            <p:ph type="sldNum" sz="quarter" idx="7"/>
          </p:nvPr>
        </p:nvSpPr>
        <p:spPr>
          <a:xfrm>
            <a:off x="9847683" y="6836347"/>
            <a:ext cx="469970" cy="272377"/>
          </a:xfrm>
          <a:prstGeom prst="rect">
            <a:avLst/>
          </a:prstGeom>
        </p:spPr>
        <p:txBody>
          <a:bodyPr vert="horz" wrap="square" lIns="0" tIns="10790" rIns="0" bIns="0" rtlCol="0">
            <a:spAutoFit/>
          </a:bodyPr>
          <a:lstStyle/>
          <a:p>
            <a:pPr marL="53950">
              <a:spcBef>
                <a:spcPts val="85"/>
              </a:spcBef>
            </a:pPr>
            <a:r>
              <a:rPr lang="sk-SK" spc="-28" dirty="0"/>
              <a:t>1</a:t>
            </a:r>
            <a:endParaRPr spc="-28" dirty="0"/>
          </a:p>
        </p:txBody>
      </p:sp>
      <p:pic>
        <p:nvPicPr>
          <p:cNvPr id="13" name="object 6"/>
          <p:cNvPicPr/>
          <p:nvPr/>
        </p:nvPicPr>
        <p:blipFill>
          <a:blip r:embed="rId2" cstate="print"/>
          <a:stretch>
            <a:fillRect/>
          </a:stretch>
        </p:blipFill>
        <p:spPr>
          <a:xfrm>
            <a:off x="260349" y="6758960"/>
            <a:ext cx="1452459" cy="481038"/>
          </a:xfrm>
          <a:prstGeom prst="rect">
            <a:avLst/>
          </a:prstGeom>
        </p:spPr>
      </p:pic>
      <p:pic>
        <p:nvPicPr>
          <p:cNvPr id="22" name="Obrázok 2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555108" y="6659639"/>
            <a:ext cx="3440266" cy="679679"/>
          </a:xfrm>
          <a:prstGeom prst="rect">
            <a:avLst/>
          </a:prstGeom>
        </p:spPr>
      </p:pic>
      <p:pic>
        <p:nvPicPr>
          <p:cNvPr id="23" name="Picture 2" descr="https://www.upjs.sk/app/uploads/2022/06/LOGO-UPJS.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4576215" y="6758960"/>
            <a:ext cx="2463605"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50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o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371" y="6044081"/>
            <a:ext cx="2071615" cy="2071615"/>
          </a:xfrm>
          <a:prstGeom prst="rect">
            <a:avLst/>
          </a:prstGeom>
        </p:spPr>
      </p:pic>
      <p:sp>
        <p:nvSpPr>
          <p:cNvPr id="11" name="object 28"/>
          <p:cNvSpPr txBox="1">
            <a:spLocks/>
          </p:cNvSpPr>
          <p:nvPr/>
        </p:nvSpPr>
        <p:spPr>
          <a:xfrm>
            <a:off x="2622035" y="-2964341"/>
            <a:ext cx="7911871" cy="410389"/>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6</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dirty="0">
                <a:solidFill>
                  <a:srgbClr val="006FC0"/>
                </a:solidFill>
                <a:latin typeface="Verdana"/>
                <a:cs typeface="Verdana"/>
              </a:rPr>
              <a:t>Video </a:t>
            </a:r>
            <a:r>
              <a:rPr lang="sk-SK" sz="2574" kern="0" dirty="0" err="1">
                <a:solidFill>
                  <a:srgbClr val="006FC0"/>
                </a:solidFill>
                <a:latin typeface="Verdana"/>
                <a:cs typeface="Verdana"/>
              </a:rPr>
              <a:t>lectures</a:t>
            </a:r>
            <a:r>
              <a:rPr lang="sk-SK" sz="2574" kern="0" dirty="0">
                <a:solidFill>
                  <a:srgbClr val="006FC0"/>
                </a:solidFill>
                <a:latin typeface="Verdana"/>
                <a:cs typeface="Verdana"/>
              </a:rPr>
              <a:t> and </a:t>
            </a:r>
            <a:r>
              <a:rPr lang="sk-SK" sz="2574" kern="0" dirty="0" err="1">
                <a:solidFill>
                  <a:srgbClr val="006FC0"/>
                </a:solidFill>
                <a:latin typeface="Verdana"/>
                <a:cs typeface="Verdana"/>
              </a:rPr>
              <a:t>tutorials</a:t>
            </a:r>
            <a:r>
              <a:rPr lang="sk-SK" sz="2574" kern="0" dirty="0">
                <a:solidFill>
                  <a:srgbClr val="006FC0"/>
                </a:solidFill>
                <a:latin typeface="Verdana"/>
                <a:cs typeface="Verdana"/>
              </a:rPr>
              <a:t>, </a:t>
            </a:r>
            <a:r>
              <a:rPr lang="sk-SK" sz="2574" kern="0" dirty="0" err="1">
                <a:solidFill>
                  <a:srgbClr val="006FC0"/>
                </a:solidFill>
                <a:latin typeface="Verdana"/>
                <a:cs typeface="Verdana"/>
              </a:rPr>
              <a:t>Sentinel</a:t>
            </a:r>
            <a:r>
              <a:rPr lang="sk-SK" sz="2574" kern="0" dirty="0">
                <a:solidFill>
                  <a:srgbClr val="006FC0"/>
                </a:solidFill>
                <a:latin typeface="Verdana"/>
                <a:cs typeface="Verdana"/>
              </a:rPr>
              <a:t> </a:t>
            </a:r>
            <a:r>
              <a:rPr lang="sk-SK" sz="2574" kern="0" dirty="0" err="1">
                <a:solidFill>
                  <a:srgbClr val="006FC0"/>
                </a:solidFill>
                <a:latin typeface="Verdana"/>
                <a:cs typeface="Verdana"/>
              </a:rPr>
              <a:t>App</a:t>
            </a:r>
            <a:endParaRPr lang="en-US" sz="2574" kern="0" dirty="0">
              <a:solidFill>
                <a:sysClr val="windowText" lastClr="000000"/>
              </a:solidFill>
              <a:latin typeface="Verdana"/>
              <a:cs typeface="Verdana"/>
            </a:endParaRPr>
          </a:p>
        </p:txBody>
      </p:sp>
      <p:sp>
        <p:nvSpPr>
          <p:cNvPr id="8" name="object 8"/>
          <p:cNvSpPr txBox="1"/>
          <p:nvPr/>
        </p:nvSpPr>
        <p:spPr>
          <a:xfrm>
            <a:off x="2622036" y="-2208802"/>
            <a:ext cx="8195649" cy="8399161"/>
          </a:xfrm>
          <a:prstGeom prst="rect">
            <a:avLst/>
          </a:prstGeom>
        </p:spPr>
        <p:txBody>
          <a:bodyPr vert="horz" wrap="square" lIns="0" tIns="17084" rIns="0" bIns="0" rtlCol="0">
            <a:spAutoFit/>
          </a:bodyPr>
          <a:lstStyle/>
          <a:p>
            <a:pPr marL="17983" algn="just">
              <a:lnSpc>
                <a:spcPct val="110000"/>
              </a:lnSpc>
              <a:spcAft>
                <a:spcPts val="283"/>
              </a:spcAft>
            </a:pPr>
            <a:r>
              <a:rPr lang="sk-SK" sz="1699" spc="14" dirty="0">
                <a:solidFill>
                  <a:srgbClr val="338CCD"/>
                </a:solidFill>
                <a:latin typeface="Verdana"/>
                <a:cs typeface="Verdana"/>
              </a:rPr>
              <a:t>SNAP </a:t>
            </a:r>
            <a:r>
              <a:rPr lang="sk-SK" sz="1699" spc="14" dirty="0" err="1">
                <a:solidFill>
                  <a:srgbClr val="338CCD"/>
                </a:solidFill>
                <a:latin typeface="Verdana"/>
                <a:cs typeface="Verdana"/>
              </a:rPr>
              <a:t>Toolbox</a:t>
            </a:r>
            <a:endParaRPr lang="sk-SK" sz="1699" spc="14" dirty="0">
              <a:solidFill>
                <a:srgbClr val="338CCD"/>
              </a:solidFill>
              <a:latin typeface="Verdana"/>
              <a:cs typeface="Verdana"/>
            </a:endParaRPr>
          </a:p>
          <a:p>
            <a:pPr marL="17983" algn="just">
              <a:lnSpc>
                <a:spcPct val="110000"/>
              </a:lnSpc>
              <a:spcAft>
                <a:spcPts val="283"/>
              </a:spcAft>
            </a:pPr>
            <a:r>
              <a:rPr lang="sk-SK" sz="1699" spc="14" dirty="0">
                <a:latin typeface="Verdana"/>
                <a:cs typeface="Verdana"/>
              </a:rPr>
              <a:t>T</a:t>
            </a:r>
            <a:r>
              <a:rPr lang="en-US" sz="1699" spc="14" dirty="0">
                <a:latin typeface="Verdana"/>
                <a:cs typeface="Verdana"/>
              </a:rPr>
              <a:t>here </a:t>
            </a:r>
            <a:r>
              <a:rPr lang="en-US" sz="1699" spc="14" dirty="0">
                <a:latin typeface="Verdana"/>
                <a:cs typeface="Verdana"/>
              </a:rPr>
              <a:t>are various tutorials and guides available on YouTube that cover the use of the SNAP (Sentinel Application Platform) </a:t>
            </a:r>
            <a:r>
              <a:rPr lang="en-US" sz="1699" spc="14" dirty="0">
                <a:latin typeface="Verdana"/>
                <a:cs typeface="Verdana"/>
              </a:rPr>
              <a:t>toolbox</a:t>
            </a:r>
            <a:r>
              <a:rPr lang="sk-SK" sz="1699" spc="14" dirty="0">
                <a:latin typeface="Verdana"/>
                <a:cs typeface="Verdana"/>
              </a:rPr>
              <a:t>, </a:t>
            </a:r>
            <a:r>
              <a:rPr lang="sk-SK" sz="1699" spc="14" dirty="0" err="1">
                <a:latin typeface="Verdana"/>
                <a:cs typeface="Verdana"/>
              </a:rPr>
              <a:t>such</a:t>
            </a:r>
            <a:r>
              <a:rPr lang="sk-SK" sz="1699" spc="14" dirty="0">
                <a:latin typeface="Verdana"/>
                <a:cs typeface="Verdana"/>
              </a:rPr>
              <a:t> as SNAP </a:t>
            </a:r>
            <a:r>
              <a:rPr lang="sk-SK" sz="1699" spc="14" dirty="0" err="1">
                <a:latin typeface="Verdana"/>
                <a:cs typeface="Verdana"/>
              </a:rPr>
              <a:t>Toolbox</a:t>
            </a:r>
            <a:r>
              <a:rPr lang="en-US" sz="1699" spc="14" dirty="0">
                <a:latin typeface="Verdana"/>
                <a:cs typeface="Verdana"/>
              </a:rPr>
              <a:t>. </a:t>
            </a:r>
            <a:r>
              <a:rPr lang="en-US" sz="1699" spc="14" dirty="0">
                <a:latin typeface="Verdana"/>
                <a:cs typeface="Verdana"/>
              </a:rPr>
              <a:t>SNAP is developed by the European Space Agency (ESA) and is used for the analysis and processing of remote sensing data, particularly data from the Sentinel missions</a:t>
            </a:r>
            <a:r>
              <a:rPr lang="en-US" sz="1699" spc="14" dirty="0">
                <a:latin typeface="Verdana"/>
                <a:cs typeface="Verdana"/>
              </a:rPr>
              <a:t>.</a:t>
            </a: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latin typeface="Verdana"/>
              <a:cs typeface="Verdana"/>
            </a:endParaRPr>
          </a:p>
          <a:p>
            <a:pPr marL="17983" algn="just">
              <a:lnSpc>
                <a:spcPct val="110000"/>
              </a:lnSpc>
              <a:spcAft>
                <a:spcPts val="283"/>
              </a:spcAft>
            </a:pPr>
            <a:endParaRPr lang="sk-SK" sz="1699" spc="14" dirty="0">
              <a:solidFill>
                <a:srgbClr val="338CCD"/>
              </a:solidFill>
              <a:latin typeface="Verdana"/>
              <a:cs typeface="Verdana"/>
            </a:endParaRPr>
          </a:p>
          <a:p>
            <a:pPr marL="17983" algn="just">
              <a:lnSpc>
                <a:spcPct val="110000"/>
              </a:lnSpc>
              <a:spcAft>
                <a:spcPts val="283"/>
              </a:spcAft>
            </a:pPr>
            <a:r>
              <a:rPr lang="sk-SK" sz="1699" spc="14" dirty="0" err="1">
                <a:solidFill>
                  <a:srgbClr val="338CCD"/>
                </a:solidFill>
                <a:latin typeface="Verdana"/>
                <a:cs typeface="Verdana"/>
              </a:rPr>
              <a:t>Sentinel</a:t>
            </a:r>
            <a:r>
              <a:rPr lang="sk-SK" sz="1699" spc="14" dirty="0">
                <a:solidFill>
                  <a:srgbClr val="338CCD"/>
                </a:solidFill>
                <a:latin typeface="Verdana"/>
                <a:cs typeface="Verdana"/>
              </a:rPr>
              <a:t> </a:t>
            </a:r>
            <a:r>
              <a:rPr lang="sk-SK" sz="1699" spc="14" dirty="0" err="1">
                <a:solidFill>
                  <a:srgbClr val="338CCD"/>
                </a:solidFill>
                <a:latin typeface="Verdana"/>
                <a:cs typeface="Verdana"/>
              </a:rPr>
              <a:t>App</a:t>
            </a:r>
            <a:endParaRPr lang="sk-SK" sz="1699" spc="14" dirty="0">
              <a:latin typeface="Verdana"/>
              <a:cs typeface="Verdana"/>
            </a:endParaRPr>
          </a:p>
          <a:p>
            <a:pPr marL="17983" algn="just">
              <a:lnSpc>
                <a:spcPct val="110000"/>
              </a:lnSpc>
              <a:spcAft>
                <a:spcPts val="283"/>
              </a:spcAft>
            </a:pPr>
            <a:r>
              <a:rPr lang="en-US" sz="1699" spc="14" dirty="0">
                <a:latin typeface="Verdana"/>
                <a:cs typeface="Verdana"/>
              </a:rPr>
              <a:t>The Sentinel App serves as a portal for gaining insights into the Copernicus Sentinel satellites. It enables users to monitor the satellites in real-time, access information on their essential features, stay updated with the latest news, and delve into details about their </a:t>
            </a:r>
            <a:r>
              <a:rPr lang="en-US" sz="1699" spc="14" dirty="0">
                <a:latin typeface="Verdana"/>
                <a:cs typeface="Verdana"/>
              </a:rPr>
              <a:t>offerings.</a:t>
            </a:r>
            <a:r>
              <a:rPr lang="sk-SK" sz="1699" spc="14" dirty="0">
                <a:latin typeface="Verdana"/>
                <a:cs typeface="Verdana"/>
              </a:rPr>
              <a:t> </a:t>
            </a:r>
            <a:r>
              <a:rPr lang="en-US" sz="1699" spc="14" dirty="0">
                <a:latin typeface="Verdana"/>
                <a:cs typeface="Verdana"/>
              </a:rPr>
              <a:t>Among </a:t>
            </a:r>
            <a:r>
              <a:rPr lang="en-US" sz="1699" spc="14" dirty="0">
                <a:latin typeface="Verdana"/>
                <a:cs typeface="Verdana"/>
              </a:rPr>
              <a:t>its features, users can explore intricate 3D representations of the satellites, observe the past and upcoming instances when the satellites will be visible from their location</a:t>
            </a:r>
            <a:r>
              <a:rPr lang="en-US" sz="1699" spc="14" dirty="0">
                <a:latin typeface="Verdana"/>
                <a:cs typeface="Verdana"/>
              </a:rPr>
              <a:t>,</a:t>
            </a:r>
            <a:r>
              <a:rPr lang="sk-SK" sz="1699" spc="14" dirty="0">
                <a:latin typeface="Verdana"/>
                <a:cs typeface="Verdana"/>
              </a:rPr>
              <a:t> </a:t>
            </a:r>
            <a:r>
              <a:rPr lang="sk-SK" sz="1699" spc="14" dirty="0" err="1">
                <a:latin typeface="Verdana"/>
                <a:cs typeface="Verdana"/>
              </a:rPr>
              <a:t>etc</a:t>
            </a:r>
            <a:r>
              <a:rPr lang="sk-SK" sz="1699" spc="14" dirty="0">
                <a:latin typeface="Verdana"/>
                <a:cs typeface="Verdana"/>
              </a:rPr>
              <a:t>.</a:t>
            </a: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19</a:t>
            </a:r>
            <a:endParaRPr spc="-28" dirty="0"/>
          </a:p>
        </p:txBody>
      </p:sp>
      <p:pic>
        <p:nvPicPr>
          <p:cNvPr id="18" name="Obrázok 17"/>
          <p:cNvPicPr>
            <a:picLocks noChangeAspect="1"/>
          </p:cNvPicPr>
          <p:nvPr/>
        </p:nvPicPr>
        <p:blipFill rotWithShape="1">
          <a:blip r:embed="rId3"/>
          <a:srcRect l="5000" t="12222" r="2083" b="5556"/>
          <a:stretch/>
        </p:blipFill>
        <p:spPr>
          <a:xfrm>
            <a:off x="2832434" y="-281230"/>
            <a:ext cx="7505238" cy="3735791"/>
          </a:xfrm>
          <a:prstGeom prst="rect">
            <a:avLst/>
          </a:prstGeom>
        </p:spPr>
      </p:pic>
      <p:pic>
        <p:nvPicPr>
          <p:cNvPr id="19" name="object 36"/>
          <p:cNvPicPr>
            <a:picLocks noChangeAspect="1"/>
          </p:cNvPicPr>
          <p:nvPr/>
        </p:nvPicPr>
        <p:blipFill>
          <a:blip r:embed="rId4" cstate="print"/>
          <a:stretch>
            <a:fillRect/>
          </a:stretch>
        </p:blipFill>
        <p:spPr>
          <a:xfrm>
            <a:off x="2570382" y="8007799"/>
            <a:ext cx="1988398" cy="795358"/>
          </a:xfrm>
          <a:prstGeom prst="rect">
            <a:avLst/>
          </a:prstGeom>
        </p:spPr>
      </p:pic>
      <p:pic>
        <p:nvPicPr>
          <p:cNvPr id="20" name="object 38"/>
          <p:cNvPicPr/>
          <p:nvPr/>
        </p:nvPicPr>
        <p:blipFill>
          <a:blip r:embed="rId5" cstate="print"/>
          <a:stretch>
            <a:fillRect/>
          </a:stretch>
        </p:blipFill>
        <p:spPr>
          <a:xfrm>
            <a:off x="2622036" y="8752522"/>
            <a:ext cx="1886067" cy="751728"/>
          </a:xfrm>
          <a:prstGeom prst="rect">
            <a:avLst/>
          </a:prstGeom>
        </p:spPr>
      </p:pic>
      <p:grpSp>
        <p:nvGrpSpPr>
          <p:cNvPr id="22" name="Skupina 21"/>
          <p:cNvGrpSpPr>
            <a:grpSpLocks noChangeAspect="1"/>
          </p:cNvGrpSpPr>
          <p:nvPr/>
        </p:nvGrpSpPr>
        <p:grpSpPr>
          <a:xfrm>
            <a:off x="4561283" y="6173556"/>
            <a:ext cx="6255503" cy="3330693"/>
            <a:chOff x="2106980" y="5444493"/>
            <a:chExt cx="4567505" cy="2431930"/>
          </a:xfrm>
        </p:grpSpPr>
        <p:pic>
          <p:nvPicPr>
            <p:cNvPr id="4" name="Obrázo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980" y="5444493"/>
              <a:ext cx="1504668" cy="2431930"/>
            </a:xfrm>
            <a:prstGeom prst="rect">
              <a:avLst/>
            </a:prstGeom>
          </p:spPr>
        </p:pic>
        <p:pic>
          <p:nvPicPr>
            <p:cNvPr id="6" name="Obrázo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6533" y="5444493"/>
              <a:ext cx="1504668" cy="2431930"/>
            </a:xfrm>
            <a:prstGeom prst="rect">
              <a:avLst/>
            </a:prstGeom>
          </p:spPr>
        </p:pic>
        <p:pic>
          <p:nvPicPr>
            <p:cNvPr id="7" name="Obrázo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6086" y="5444493"/>
              <a:ext cx="1508399" cy="2431930"/>
            </a:xfrm>
            <a:prstGeom prst="rect">
              <a:avLst/>
            </a:prstGeom>
          </p:spPr>
        </p:pic>
      </p:grpSp>
      <p:sp>
        <p:nvSpPr>
          <p:cNvPr id="23" name="Obdĺžnik 22"/>
          <p:cNvSpPr/>
          <p:nvPr/>
        </p:nvSpPr>
        <p:spPr>
          <a:xfrm>
            <a:off x="3587711" y="9604669"/>
            <a:ext cx="8258227" cy="484620"/>
          </a:xfrm>
          <a:prstGeom prst="rect">
            <a:avLst/>
          </a:prstGeom>
        </p:spPr>
        <p:txBody>
          <a:bodyPr wrap="square">
            <a:spAutoFit/>
          </a:bodyPr>
          <a:lstStyle/>
          <a:p>
            <a:r>
              <a:rPr lang="sk-SK" sz="2549" dirty="0">
                <a:solidFill>
                  <a:srgbClr val="C00000"/>
                </a:solidFill>
              </a:rPr>
              <a:t>THANK YOU FOR FOLLOWING THE EXERCISE!</a:t>
            </a:r>
          </a:p>
        </p:txBody>
      </p:sp>
      <p:pic>
        <p:nvPicPr>
          <p:cNvPr id="24" name="object 6"/>
          <p:cNvPicPr/>
          <p:nvPr/>
        </p:nvPicPr>
        <p:blipFill>
          <a:blip r:embed="rId9" cstate="print"/>
          <a:stretch>
            <a:fillRect/>
          </a:stretch>
        </p:blipFill>
        <p:spPr>
          <a:xfrm>
            <a:off x="1645572" y="10574849"/>
            <a:ext cx="1155985" cy="481038"/>
          </a:xfrm>
          <a:prstGeom prst="rect">
            <a:avLst/>
          </a:prstGeom>
        </p:spPr>
      </p:pic>
      <p:pic>
        <p:nvPicPr>
          <p:cNvPr id="25" name="Obrázok 24"/>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6" name="Picture 2" descr="https://www.upjs.sk/app/uploads/2022/06/LOGO-UPJS.png"/>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7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object 3"/>
          <p:cNvGrpSpPr/>
          <p:nvPr/>
        </p:nvGrpSpPr>
        <p:grpSpPr>
          <a:xfrm>
            <a:off x="1366838" y="4487222"/>
            <a:ext cx="10706044" cy="5692750"/>
            <a:chOff x="0" y="9884688"/>
            <a:chExt cx="7560945" cy="4631054"/>
          </a:xfrm>
        </p:grpSpPr>
        <p:sp>
          <p:nvSpPr>
            <p:cNvPr id="15" name="object 4"/>
            <p:cNvSpPr/>
            <p:nvPr/>
          </p:nvSpPr>
          <p:spPr>
            <a:xfrm>
              <a:off x="0" y="9891037"/>
              <a:ext cx="7560945" cy="4624705"/>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6"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grpSp>
        <p:nvGrpSpPr>
          <p:cNvPr id="9" name="object 3"/>
          <p:cNvGrpSpPr/>
          <p:nvPr/>
        </p:nvGrpSpPr>
        <p:grpSpPr>
          <a:xfrm>
            <a:off x="1366838" y="-3796993"/>
            <a:ext cx="10706044" cy="1143704"/>
            <a:chOff x="0" y="9884688"/>
            <a:chExt cx="7560945" cy="807720"/>
          </a:xfrm>
        </p:grpSpPr>
        <p:sp>
          <p:nvSpPr>
            <p:cNvPr id="10"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1"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2" name="Obdĺžnik 1"/>
          <p:cNvSpPr/>
          <p:nvPr/>
        </p:nvSpPr>
        <p:spPr>
          <a:xfrm>
            <a:off x="1366837" y="-3455840"/>
            <a:ext cx="10699750" cy="528158"/>
          </a:xfrm>
          <a:prstGeom prst="rect">
            <a:avLst/>
          </a:prstGeom>
        </p:spPr>
        <p:txBody>
          <a:bodyPr wrap="square">
            <a:spAutoFit/>
          </a:bodyPr>
          <a:lstStyle/>
          <a:p>
            <a:pPr algn="ctr"/>
            <a:r>
              <a:rPr lang="sk-SK" sz="2832" b="1" spc="241" dirty="0">
                <a:solidFill>
                  <a:schemeClr val="bg1"/>
                </a:solidFill>
                <a:latin typeface="+mj-lt"/>
                <a:cs typeface="Arial" panose="020B0604020202020204" pitchFamily="34" charset="0"/>
              </a:rPr>
              <a:t>ESA </a:t>
            </a:r>
            <a:r>
              <a:rPr lang="sk-SK" sz="2832" b="1" spc="241" dirty="0" err="1">
                <a:solidFill>
                  <a:schemeClr val="bg1"/>
                </a:solidFill>
                <a:latin typeface="+mj-lt"/>
                <a:cs typeface="Arial" panose="020B0604020202020204" pitchFamily="34" charset="0"/>
              </a:rPr>
              <a:t>contract</a:t>
            </a:r>
            <a:r>
              <a:rPr lang="sk-SK" sz="2832" b="1" spc="241" dirty="0">
                <a:solidFill>
                  <a:schemeClr val="bg1"/>
                </a:solidFill>
                <a:latin typeface="+mj-lt"/>
                <a:cs typeface="Arial" panose="020B0604020202020204" pitchFamily="34" charset="0"/>
              </a:rPr>
              <a:t> 4000140187/23/NL/SC/</a:t>
            </a:r>
            <a:r>
              <a:rPr lang="sk-SK" sz="2832" b="1" spc="241" dirty="0" err="1">
                <a:solidFill>
                  <a:schemeClr val="bg1"/>
                </a:solidFill>
                <a:latin typeface="+mj-lt"/>
                <a:cs typeface="Arial" panose="020B0604020202020204" pitchFamily="34" charset="0"/>
              </a:rPr>
              <a:t>rp</a:t>
            </a:r>
            <a:r>
              <a:rPr lang="sk-SK" sz="2832" b="1" spc="241" dirty="0">
                <a:solidFill>
                  <a:schemeClr val="bg1"/>
                </a:solidFill>
                <a:latin typeface="+mj-lt"/>
                <a:cs typeface="Arial" panose="020B0604020202020204" pitchFamily="34" charset="0"/>
              </a:rPr>
              <a:t> (ENEUM)</a:t>
            </a:r>
          </a:p>
        </p:txBody>
      </p:sp>
      <p:sp>
        <p:nvSpPr>
          <p:cNvPr id="5" name="object 4"/>
          <p:cNvSpPr/>
          <p:nvPr/>
        </p:nvSpPr>
        <p:spPr>
          <a:xfrm>
            <a:off x="1366838" y="10208384"/>
            <a:ext cx="10706044" cy="1134713"/>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6" name="object 5"/>
          <p:cNvSpPr/>
          <p:nvPr/>
        </p:nvSpPr>
        <p:spPr>
          <a:xfrm>
            <a:off x="1366838" y="10199393"/>
            <a:ext cx="10706044" cy="17983"/>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pic>
        <p:nvPicPr>
          <p:cNvPr id="7" name="object 6"/>
          <p:cNvPicPr/>
          <p:nvPr/>
        </p:nvPicPr>
        <p:blipFill>
          <a:blip r:embed="rId2" cstate="print"/>
          <a:stretch>
            <a:fillRect/>
          </a:stretch>
        </p:blipFill>
        <p:spPr>
          <a:xfrm>
            <a:off x="1645572" y="10574849"/>
            <a:ext cx="1155985" cy="481038"/>
          </a:xfrm>
          <a:prstGeom prst="rect">
            <a:avLst/>
          </a:prstGeom>
        </p:spPr>
      </p:pic>
      <p:sp>
        <p:nvSpPr>
          <p:cNvPr id="18" name="Obdĺžnik 17"/>
          <p:cNvSpPr/>
          <p:nvPr/>
        </p:nvSpPr>
        <p:spPr>
          <a:xfrm>
            <a:off x="8797319" y="10505762"/>
            <a:ext cx="3021106" cy="484748"/>
          </a:xfrm>
          <a:prstGeom prst="rect">
            <a:avLst/>
          </a:prstGeom>
        </p:spPr>
        <p:txBody>
          <a:bodyPr wrap="square">
            <a:spAutoFit/>
          </a:bodyPr>
          <a:lstStyle/>
          <a:p>
            <a:pPr algn="just"/>
            <a:r>
              <a:rPr lang="sk-SK" sz="850" dirty="0">
                <a:solidFill>
                  <a:schemeClr val="bg1">
                    <a:alpha val="80000"/>
                  </a:schemeClr>
                </a:solidFill>
                <a:latin typeface="Arial" panose="020B0604020202020204" pitchFamily="34" charset="0"/>
                <a:cs typeface="Arial" panose="020B0604020202020204" pitchFamily="34" charset="0"/>
              </a:rPr>
              <a:t>FUNDED </a:t>
            </a:r>
            <a:r>
              <a:rPr lang="sk-SK" sz="850" dirty="0">
                <a:solidFill>
                  <a:schemeClr val="bg1">
                    <a:alpha val="80000"/>
                  </a:schemeClr>
                </a:solidFill>
                <a:latin typeface="Arial" panose="020B0604020202020204" pitchFamily="34" charset="0"/>
                <a:cs typeface="Arial" panose="020B0604020202020204" pitchFamily="34" charset="0"/>
              </a:rPr>
              <a:t>BY EUROPEAN SPACE </a:t>
            </a:r>
            <a:r>
              <a:rPr lang="sk-SK" sz="850" dirty="0">
                <a:solidFill>
                  <a:schemeClr val="bg1">
                    <a:alpha val="80000"/>
                  </a:schemeClr>
                </a:solidFill>
                <a:latin typeface="Arial" panose="020B0604020202020204" pitchFamily="34" charset="0"/>
                <a:cs typeface="Arial" panose="020B0604020202020204" pitchFamily="34" charset="0"/>
              </a:rPr>
              <a:t>AGENCY </a:t>
            </a:r>
            <a:r>
              <a:rPr lang="sk-SK" sz="850" dirty="0">
                <a:solidFill>
                  <a:schemeClr val="bg1">
                    <a:alpha val="80000"/>
                  </a:schemeClr>
                </a:solidFill>
                <a:latin typeface="Arial" panose="020B0604020202020204" pitchFamily="34" charset="0"/>
                <a:cs typeface="Arial" panose="020B0604020202020204" pitchFamily="34" charset="0"/>
              </a:rPr>
              <a:t>UNDER </a:t>
            </a:r>
            <a:r>
              <a:rPr lang="sk-SK" sz="850" dirty="0">
                <a:solidFill>
                  <a:schemeClr val="bg1">
                    <a:alpha val="80000"/>
                  </a:schemeClr>
                </a:solidFill>
                <a:latin typeface="Arial" panose="020B0604020202020204" pitchFamily="34" charset="0"/>
                <a:cs typeface="Arial" panose="020B0604020202020204" pitchFamily="34" charset="0"/>
              </a:rPr>
              <a:t>THE PLAN FOR EUROPEAN COOPERATING STATES, 7TH CALL FOR SLOVAKIA</a:t>
            </a:r>
            <a:endParaRPr lang="sk-SK" sz="850" dirty="0">
              <a:solidFill>
                <a:schemeClr val="bg1">
                  <a:alpha val="80000"/>
                </a:schemeClr>
              </a:solidFill>
              <a:latin typeface="Arial" panose="020B0604020202020204" pitchFamily="34" charset="0"/>
              <a:cs typeface="Arial" panose="020B0604020202020204" pitchFamily="34" charset="0"/>
            </a:endParaRPr>
          </a:p>
        </p:txBody>
      </p:sp>
      <p:pic>
        <p:nvPicPr>
          <p:cNvPr id="19" name="Obrázok 18"/>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1" name="Obrázo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837" y="-2645231"/>
            <a:ext cx="10699750" cy="7132453"/>
          </a:xfrm>
          <a:prstGeom prst="rect">
            <a:avLst/>
          </a:prstGeom>
        </p:spPr>
      </p:pic>
      <p:pic>
        <p:nvPicPr>
          <p:cNvPr id="3074"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307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127723"/>
            <a:ext cx="8195649" cy="6441125"/>
          </a:xfrm>
          <a:prstGeom prst="rect">
            <a:avLst/>
          </a:prstGeom>
        </p:spPr>
        <p:txBody>
          <a:bodyPr vert="horz" wrap="square" lIns="0" tIns="17084" rIns="0" bIns="0" rtlCol="0">
            <a:spAutoFit/>
          </a:bodyPr>
          <a:lstStyle/>
          <a:p>
            <a:pPr marL="17983" marR="7193" algn="just">
              <a:lnSpc>
                <a:spcPct val="152400"/>
              </a:lnSpc>
              <a:spcAft>
                <a:spcPts val="850"/>
              </a:spcAft>
            </a:pPr>
            <a:r>
              <a:rPr lang="en-US" sz="1699" dirty="0">
                <a:latin typeface="Verdana"/>
                <a:cs typeface="Verdana"/>
              </a:rPr>
              <a:t>The </a:t>
            </a:r>
            <a:r>
              <a:rPr lang="en-US" sz="1699" dirty="0">
                <a:latin typeface="Verdana"/>
                <a:cs typeface="Verdana"/>
              </a:rPr>
              <a:t>European Space Agency (ESA) has several key mission programs covering various areas of space exploration, Earth observation, scientific research, and international collaboration. Some of the main mission programs include</a:t>
            </a:r>
            <a:r>
              <a:rPr lang="en-US" sz="1699" dirty="0">
                <a:latin typeface="Verdana"/>
                <a:cs typeface="Verdana"/>
              </a:rPr>
              <a:t>:</a:t>
            </a:r>
            <a:endParaRPr lang="en-US" sz="1699" dirty="0">
              <a:latin typeface="Verdana"/>
              <a:cs typeface="Verdana"/>
            </a:endParaRPr>
          </a:p>
          <a:p>
            <a:pPr marL="260756" marR="7193" indent="-242773" algn="just">
              <a:lnSpc>
                <a:spcPct val="152400"/>
              </a:lnSpc>
              <a:spcAft>
                <a:spcPts val="850"/>
              </a:spcAft>
              <a:buFont typeface="Arial" panose="020B0604020202020204" pitchFamily="34" charset="0"/>
              <a:buChar char="•"/>
            </a:pPr>
            <a:r>
              <a:rPr lang="en-US" sz="1699" dirty="0">
                <a:solidFill>
                  <a:srgbClr val="197DC6"/>
                </a:solidFill>
                <a:latin typeface="Verdana"/>
                <a:cs typeface="Verdana"/>
              </a:rPr>
              <a:t>Earth Observation (EO) Programs: </a:t>
            </a:r>
            <a:r>
              <a:rPr lang="en-US" sz="1699" dirty="0">
                <a:latin typeface="Verdana"/>
                <a:cs typeface="Verdana"/>
              </a:rPr>
              <a:t>ESA has a comprehensive portfolio of </a:t>
            </a:r>
            <a:r>
              <a:rPr lang="sk-SK" sz="1699" dirty="0">
                <a:latin typeface="Verdana"/>
                <a:cs typeface="Verdana"/>
              </a:rPr>
              <a:t>EO </a:t>
            </a:r>
            <a:r>
              <a:rPr lang="en-US" sz="1699" dirty="0">
                <a:latin typeface="Verdana"/>
                <a:cs typeface="Verdana"/>
              </a:rPr>
              <a:t>missions </a:t>
            </a:r>
            <a:r>
              <a:rPr lang="en-US" sz="1699" dirty="0">
                <a:latin typeface="Verdana"/>
                <a:cs typeface="Verdana"/>
              </a:rPr>
              <a:t>aimed at monitoring and understanding various aspects of the Earth's environment. Examples include the Copernicus program, </a:t>
            </a:r>
            <a:r>
              <a:rPr lang="sk-SK" sz="1699" dirty="0" err="1">
                <a:latin typeface="Verdana"/>
                <a:cs typeface="Verdana"/>
              </a:rPr>
              <a:t>which</a:t>
            </a:r>
            <a:r>
              <a:rPr lang="sk-SK" sz="1699" dirty="0">
                <a:latin typeface="Verdana"/>
                <a:cs typeface="Verdana"/>
              </a:rPr>
              <a:t> has </a:t>
            </a:r>
            <a:r>
              <a:rPr lang="sk-SK" sz="1699" dirty="0" err="1">
                <a:latin typeface="Verdana"/>
                <a:cs typeface="Verdana"/>
              </a:rPr>
              <a:t>developed</a:t>
            </a:r>
            <a:r>
              <a:rPr lang="sk-SK" sz="1699" dirty="0">
                <a:latin typeface="Verdana"/>
                <a:cs typeface="Verdana"/>
              </a:rPr>
              <a:t> </a:t>
            </a:r>
            <a:r>
              <a:rPr lang="en-US" sz="1699" dirty="0">
                <a:latin typeface="Verdana"/>
                <a:cs typeface="Verdana"/>
              </a:rPr>
              <a:t>Sentinel </a:t>
            </a:r>
            <a:r>
              <a:rPr lang="sk-SK" sz="1699" dirty="0" err="1">
                <a:latin typeface="Verdana"/>
                <a:cs typeface="Verdana"/>
              </a:rPr>
              <a:t>mission</a:t>
            </a:r>
            <a:r>
              <a:rPr lang="en-US" sz="1699" dirty="0">
                <a:latin typeface="Verdana"/>
                <a:cs typeface="Verdana"/>
              </a:rPr>
              <a:t>s</a:t>
            </a:r>
            <a:r>
              <a:rPr lang="sk-SK" sz="1699" dirty="0">
                <a:latin typeface="Verdana"/>
                <a:cs typeface="Verdana"/>
              </a:rPr>
              <a:t> to </a:t>
            </a:r>
            <a:r>
              <a:rPr lang="en-GB" sz="1699" dirty="0">
                <a:latin typeface="Verdana"/>
                <a:cs typeface="Verdana"/>
              </a:rPr>
              <a:t>manage </a:t>
            </a:r>
            <a:r>
              <a:rPr lang="en-GB" sz="1699" dirty="0">
                <a:latin typeface="Verdana"/>
                <a:cs typeface="Verdana"/>
              </a:rPr>
              <a:t>the environment, understand and tackle the effects of climate change, and safeguard everyday </a:t>
            </a:r>
            <a:r>
              <a:rPr lang="en-GB" sz="1699" dirty="0">
                <a:latin typeface="Verdana"/>
                <a:cs typeface="Verdana"/>
              </a:rPr>
              <a:t>lives</a:t>
            </a:r>
            <a:r>
              <a:rPr lang="en-US" sz="1699" dirty="0">
                <a:latin typeface="Verdana"/>
                <a:cs typeface="Verdana"/>
              </a:rPr>
              <a:t>, </a:t>
            </a:r>
            <a:r>
              <a:rPr lang="en-US" sz="1699" dirty="0">
                <a:latin typeface="Verdana"/>
                <a:cs typeface="Verdana"/>
              </a:rPr>
              <a:t>Earth </a:t>
            </a:r>
            <a:r>
              <a:rPr lang="en-US" sz="1699" dirty="0">
                <a:latin typeface="Verdana"/>
                <a:cs typeface="Verdana"/>
              </a:rPr>
              <a:t>Explorers</a:t>
            </a:r>
            <a:r>
              <a:rPr lang="sk-SK" sz="1699" dirty="0">
                <a:latin typeface="Verdana"/>
                <a:cs typeface="Verdana"/>
              </a:rPr>
              <a:t> </a:t>
            </a:r>
            <a:r>
              <a:rPr lang="en-GB" sz="1699" dirty="0">
                <a:latin typeface="Verdana"/>
                <a:cs typeface="Verdana"/>
              </a:rPr>
              <a:t>designed </a:t>
            </a:r>
            <a:r>
              <a:rPr lang="en-GB" sz="1699" dirty="0">
                <a:latin typeface="Verdana"/>
                <a:cs typeface="Verdana"/>
              </a:rPr>
              <a:t>to improve our understanding of </a:t>
            </a:r>
            <a:r>
              <a:rPr lang="en-GB" sz="1699" dirty="0">
                <a:latin typeface="Verdana"/>
                <a:cs typeface="Verdana"/>
              </a:rPr>
              <a:t>Earth</a:t>
            </a:r>
            <a:r>
              <a:rPr lang="en-US" sz="1699" dirty="0">
                <a:latin typeface="Verdana"/>
                <a:cs typeface="Verdana"/>
              </a:rPr>
              <a:t>, </a:t>
            </a:r>
            <a:r>
              <a:rPr lang="en-US" sz="1699" dirty="0">
                <a:latin typeface="Verdana"/>
                <a:cs typeface="Verdana"/>
              </a:rPr>
              <a:t>and the Living Planet Program</a:t>
            </a:r>
            <a:r>
              <a:rPr lang="en-US" sz="1699" dirty="0">
                <a:latin typeface="Verdana"/>
                <a:cs typeface="Verdana"/>
              </a:rPr>
              <a:t>.</a:t>
            </a:r>
            <a:endParaRPr lang="sk-SK" sz="1699" dirty="0">
              <a:latin typeface="Verdana"/>
              <a:cs typeface="Verdana"/>
            </a:endParaRPr>
          </a:p>
          <a:p>
            <a:pPr marL="260756" marR="7193" indent="-242773" algn="just">
              <a:lnSpc>
                <a:spcPct val="152400"/>
              </a:lnSpc>
              <a:spcAft>
                <a:spcPts val="850"/>
              </a:spcAft>
              <a:buFont typeface="Arial" panose="020B0604020202020204" pitchFamily="34" charset="0"/>
              <a:buChar char="•"/>
            </a:pPr>
            <a:r>
              <a:rPr lang="en-GB" sz="1699" dirty="0">
                <a:latin typeface="Verdana"/>
                <a:cs typeface="Verdana"/>
              </a:rPr>
              <a:t>ESA</a:t>
            </a:r>
            <a:r>
              <a:rPr lang="sk-SK" sz="1699" dirty="0">
                <a:latin typeface="Verdana"/>
                <a:cs typeface="Verdana"/>
              </a:rPr>
              <a:t> </a:t>
            </a:r>
            <a:r>
              <a:rPr lang="en-GB" sz="1699" dirty="0">
                <a:latin typeface="Verdana"/>
                <a:cs typeface="Verdana"/>
              </a:rPr>
              <a:t>provides</a:t>
            </a:r>
            <a:r>
              <a:rPr lang="sk-SK" sz="1699" dirty="0">
                <a:latin typeface="Verdana"/>
                <a:cs typeface="Verdana"/>
              </a:rPr>
              <a:t> </a:t>
            </a:r>
            <a:r>
              <a:rPr lang="en-GB" sz="1699" dirty="0">
                <a:latin typeface="Verdana"/>
                <a:cs typeface="Verdana"/>
              </a:rPr>
              <a:t>EO</a:t>
            </a:r>
            <a:r>
              <a:rPr lang="sk-SK" sz="1699" dirty="0">
                <a:latin typeface="Verdana"/>
                <a:cs typeface="Verdana"/>
              </a:rPr>
              <a:t> </a:t>
            </a:r>
            <a:r>
              <a:rPr lang="en-GB" sz="1699" dirty="0">
                <a:latin typeface="Verdana"/>
                <a:cs typeface="Verdana"/>
              </a:rPr>
              <a:t>mission </a:t>
            </a:r>
            <a:r>
              <a:rPr lang="en-GB" sz="1699" dirty="0">
                <a:latin typeface="Verdana"/>
                <a:cs typeface="Verdana"/>
              </a:rPr>
              <a:t>data addressing almost </a:t>
            </a:r>
            <a:r>
              <a:rPr lang="en-GB" sz="1699" dirty="0">
                <a:latin typeface="Verdana"/>
                <a:cs typeface="Verdana"/>
              </a:rPr>
              <a:t>all </a:t>
            </a:r>
            <a:r>
              <a:rPr lang="en-GB" sz="1699" dirty="0">
                <a:latin typeface="Verdana"/>
                <a:cs typeface="Verdana"/>
              </a:rPr>
              <a:t>parameters retrievable by EO satellites</a:t>
            </a:r>
          </a:p>
          <a:p>
            <a:pPr marL="260756" marR="7193" indent="-242773" algn="just">
              <a:lnSpc>
                <a:spcPct val="152400"/>
              </a:lnSpc>
              <a:spcAft>
                <a:spcPts val="850"/>
              </a:spcAft>
              <a:buFont typeface="Arial" panose="020B0604020202020204" pitchFamily="34" charset="0"/>
              <a:buChar char="•"/>
            </a:pPr>
            <a:endParaRPr lang="en-US" sz="1699" dirty="0">
              <a:latin typeface="Verdana"/>
              <a:cs typeface="Verdana"/>
            </a:endParaRPr>
          </a:p>
          <a:p>
            <a:pPr marL="17983" marR="7193" algn="just">
              <a:lnSpc>
                <a:spcPct val="152400"/>
              </a:lnSpc>
              <a:spcAft>
                <a:spcPts val="850"/>
              </a:spcAft>
            </a:pPr>
            <a:endParaRPr sz="1699" dirty="0">
              <a:latin typeface="Verdana"/>
              <a:cs typeface="Verdana"/>
            </a:endParaRPr>
          </a:p>
        </p:txBody>
      </p:sp>
      <p:sp>
        <p:nvSpPr>
          <p:cNvPr id="13" name="object 28"/>
          <p:cNvSpPr txBox="1">
            <a:spLocks/>
          </p:cNvSpPr>
          <p:nvPr/>
        </p:nvSpPr>
        <p:spPr>
          <a:xfrm>
            <a:off x="2622035" y="-2964341"/>
            <a:ext cx="7911871" cy="410389"/>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2</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spc="-6" dirty="0">
                <a:solidFill>
                  <a:srgbClr val="006FC0"/>
                </a:solidFill>
                <a:latin typeface="Verdana"/>
                <a:cs typeface="Verdana"/>
              </a:rPr>
              <a:t>Background</a:t>
            </a:r>
            <a:endParaRPr lang="en-US" sz="2574" kern="0" dirty="0">
              <a:solidFill>
                <a:sysClr val="windowText" lastClr="000000"/>
              </a:solidFill>
              <a:latin typeface="Verdana"/>
              <a:cs typeface="Verdana"/>
            </a:endParaRPr>
          </a:p>
        </p:txBody>
      </p:sp>
      <p:pic>
        <p:nvPicPr>
          <p:cNvPr id="12" name="Obrázok 11"/>
          <p:cNvPicPr>
            <a:picLocks noChangeAspect="1"/>
          </p:cNvPicPr>
          <p:nvPr/>
        </p:nvPicPr>
        <p:blipFill rotWithShape="1">
          <a:blip r:embed="rId2"/>
          <a:srcRect r="25836"/>
          <a:stretch/>
        </p:blipFill>
        <p:spPr>
          <a:xfrm>
            <a:off x="2622036" y="3576248"/>
            <a:ext cx="8195649" cy="5812628"/>
          </a:xfrm>
          <a:prstGeom prst="rect">
            <a:avLst/>
          </a:prstGeom>
        </p:spPr>
      </p:pic>
      <p:grpSp>
        <p:nvGrpSpPr>
          <p:cNvPr id="14" name="object 3"/>
          <p:cNvGrpSpPr/>
          <p:nvPr/>
        </p:nvGrpSpPr>
        <p:grpSpPr>
          <a:xfrm>
            <a:off x="1366838" y="10199393"/>
            <a:ext cx="10706044" cy="1143704"/>
            <a:chOff x="0" y="9884688"/>
            <a:chExt cx="7560945" cy="807720"/>
          </a:xfrm>
        </p:grpSpPr>
        <p:sp>
          <p:nvSpPr>
            <p:cNvPr id="15"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6"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9"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2</a:t>
            </a:r>
            <a:endParaRPr spc="-28" dirty="0"/>
          </a:p>
        </p:txBody>
      </p:sp>
      <p:pic>
        <p:nvPicPr>
          <p:cNvPr id="11" name="object 6"/>
          <p:cNvPicPr/>
          <p:nvPr/>
        </p:nvPicPr>
        <p:blipFill>
          <a:blip r:embed="rId3" cstate="print"/>
          <a:stretch>
            <a:fillRect/>
          </a:stretch>
        </p:blipFill>
        <p:spPr>
          <a:xfrm>
            <a:off x="1645572" y="10574849"/>
            <a:ext cx="1155985" cy="481038"/>
          </a:xfrm>
          <a:prstGeom prst="rect">
            <a:avLst/>
          </a:prstGeom>
        </p:spPr>
      </p:pic>
      <p:pic>
        <p:nvPicPr>
          <p:cNvPr id="20" name="Obrázok 19"/>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1"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25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3019238"/>
            <a:ext cx="8195649" cy="10133866"/>
          </a:xfrm>
          <a:prstGeom prst="rect">
            <a:avLst/>
          </a:prstGeom>
        </p:spPr>
        <p:txBody>
          <a:bodyPr vert="horz" wrap="square" lIns="0" tIns="17084" rIns="0" bIns="0" rtlCol="0">
            <a:spAutoFit/>
          </a:bodyPr>
          <a:lstStyle/>
          <a:p>
            <a:pPr marL="260756" marR="7193" indent="-242773" algn="just">
              <a:lnSpc>
                <a:spcPct val="152400"/>
              </a:lnSpc>
              <a:spcAft>
                <a:spcPts val="850"/>
              </a:spcAft>
              <a:buFont typeface="Arial" panose="020B0604020202020204" pitchFamily="34" charset="0"/>
              <a:buChar char="•"/>
            </a:pPr>
            <a:r>
              <a:rPr lang="en-US" sz="1699" dirty="0">
                <a:solidFill>
                  <a:srgbClr val="197DC6"/>
                </a:solidFill>
                <a:latin typeface="Verdana"/>
                <a:cs typeface="Verdana"/>
              </a:rPr>
              <a:t>Exploration </a:t>
            </a:r>
            <a:r>
              <a:rPr lang="en-US" sz="1699" dirty="0">
                <a:solidFill>
                  <a:srgbClr val="197DC6"/>
                </a:solidFill>
                <a:latin typeface="Verdana"/>
                <a:cs typeface="Verdana"/>
              </a:rPr>
              <a:t>Programs: </a:t>
            </a:r>
            <a:r>
              <a:rPr lang="en-US" sz="1699" dirty="0">
                <a:latin typeface="Verdana"/>
                <a:cs typeface="Verdana"/>
              </a:rPr>
              <a:t>ESA conducts various scientific missions to explore the cosmos and increase our understanding of the universe. This includes missions like the Hubble Space Telescope, the Gaia mission for astrometry, and the Planck mission for studying the cosmic microwave background. ESA is actively involved in space exploration initiatives, including the </a:t>
            </a:r>
            <a:r>
              <a:rPr lang="en-US" sz="1699" dirty="0" err="1">
                <a:latin typeface="Verdana"/>
                <a:cs typeface="Verdana"/>
              </a:rPr>
              <a:t>ExoMars</a:t>
            </a:r>
            <a:r>
              <a:rPr lang="en-US" sz="1699" dirty="0">
                <a:latin typeface="Verdana"/>
                <a:cs typeface="Verdana"/>
              </a:rPr>
              <a:t> program in collaboration with </a:t>
            </a:r>
            <a:r>
              <a:rPr lang="en-US" sz="1699" dirty="0" err="1">
                <a:latin typeface="Verdana"/>
                <a:cs typeface="Verdana"/>
              </a:rPr>
              <a:t>Roscosmos</a:t>
            </a:r>
            <a:r>
              <a:rPr lang="en-US" sz="1699" dirty="0">
                <a:latin typeface="Verdana"/>
                <a:cs typeface="Verdana"/>
              </a:rPr>
              <a:t>, which aims to search for signs of past or present life on Mars. Additionally, </a:t>
            </a:r>
            <a:r>
              <a:rPr lang="en-US" sz="1699" dirty="0">
                <a:latin typeface="Verdana"/>
                <a:cs typeface="Verdana"/>
              </a:rPr>
              <a:t>ESA </a:t>
            </a:r>
            <a:r>
              <a:rPr lang="en-US" sz="1699" dirty="0">
                <a:latin typeface="Verdana"/>
                <a:cs typeface="Verdana"/>
              </a:rPr>
              <a:t>contributes to lunar exploration efforts, robotic missions, </a:t>
            </a:r>
            <a:r>
              <a:rPr lang="en-US" sz="1699" dirty="0">
                <a:latin typeface="Verdana"/>
                <a:cs typeface="Verdana"/>
              </a:rPr>
              <a:t>international </a:t>
            </a:r>
            <a:r>
              <a:rPr lang="en-US" sz="1699" dirty="0">
                <a:latin typeface="Verdana"/>
                <a:cs typeface="Verdana"/>
              </a:rPr>
              <a:t>collaborations with agencies like </a:t>
            </a:r>
            <a:r>
              <a:rPr lang="en-US" sz="1699" dirty="0">
                <a:latin typeface="Verdana"/>
                <a:cs typeface="Verdana"/>
              </a:rPr>
              <a:t>NASA</a:t>
            </a:r>
            <a:r>
              <a:rPr lang="sk-SK" sz="1699" dirty="0">
                <a:latin typeface="Verdana"/>
                <a:cs typeface="Verdana"/>
              </a:rPr>
              <a:t>,</a:t>
            </a:r>
            <a:r>
              <a:rPr lang="en-US" sz="1699" dirty="0">
                <a:latin typeface="Verdana"/>
                <a:cs typeface="Verdana"/>
              </a:rPr>
              <a:t> human </a:t>
            </a:r>
            <a:r>
              <a:rPr lang="en-US" sz="1699" dirty="0">
                <a:latin typeface="Verdana"/>
                <a:cs typeface="Verdana"/>
              </a:rPr>
              <a:t>spaceflight missions in collaboration with the International Space Station (ISS). The agency contributes astronauts, research, and technology to advance human space exploration</a:t>
            </a:r>
            <a:r>
              <a:rPr lang="en-US" sz="1699" dirty="0">
                <a:latin typeface="Verdana"/>
                <a:cs typeface="Verdana"/>
              </a:rPr>
              <a:t>.</a:t>
            </a:r>
            <a:endParaRPr lang="en-US" sz="1699" dirty="0">
              <a:latin typeface="Verdana"/>
              <a:cs typeface="Verdana"/>
            </a:endParaRPr>
          </a:p>
          <a:p>
            <a:pPr marL="260756" marR="7193" indent="-242773" algn="just">
              <a:lnSpc>
                <a:spcPct val="152400"/>
              </a:lnSpc>
              <a:spcAft>
                <a:spcPts val="850"/>
              </a:spcAft>
              <a:buFont typeface="Arial" panose="020B0604020202020204" pitchFamily="34" charset="0"/>
              <a:buChar char="•"/>
            </a:pPr>
            <a:r>
              <a:rPr lang="en-US" sz="1699" dirty="0">
                <a:solidFill>
                  <a:srgbClr val="197DC6"/>
                </a:solidFill>
                <a:latin typeface="Verdana"/>
                <a:cs typeface="Verdana"/>
              </a:rPr>
              <a:t>Telecommunications and Integrated Applications: </a:t>
            </a:r>
            <a:r>
              <a:rPr lang="en-US" sz="1699" dirty="0">
                <a:latin typeface="Verdana"/>
                <a:cs typeface="Verdana"/>
              </a:rPr>
              <a:t>ESA focuses on developing advanced satellite communication technologies and applications. This includes programs such as the Advanced Research in Telecommunications Systems (ARTES) program</a:t>
            </a:r>
            <a:r>
              <a:rPr lang="en-US" sz="1699" dirty="0">
                <a:latin typeface="Verdana"/>
                <a:cs typeface="Verdana"/>
              </a:rPr>
              <a:t>.</a:t>
            </a:r>
            <a:endParaRPr lang="en-US" sz="1699" dirty="0">
              <a:latin typeface="Verdana"/>
              <a:cs typeface="Verdana"/>
            </a:endParaRPr>
          </a:p>
          <a:p>
            <a:pPr marL="260756" marR="7193" indent="-242773" algn="just">
              <a:lnSpc>
                <a:spcPct val="152400"/>
              </a:lnSpc>
              <a:spcAft>
                <a:spcPts val="850"/>
              </a:spcAft>
              <a:buFont typeface="Arial" panose="020B0604020202020204" pitchFamily="34" charset="0"/>
              <a:buChar char="•"/>
            </a:pPr>
            <a:r>
              <a:rPr lang="en-US" sz="1699" dirty="0">
                <a:solidFill>
                  <a:srgbClr val="197DC6"/>
                </a:solidFill>
                <a:latin typeface="Verdana"/>
                <a:cs typeface="Verdana"/>
              </a:rPr>
              <a:t>Navigation Programs: </a:t>
            </a:r>
            <a:r>
              <a:rPr lang="en-US" sz="1699" dirty="0">
                <a:latin typeface="Verdana"/>
                <a:cs typeface="Verdana"/>
              </a:rPr>
              <a:t>ESA is involved in satellite navigation programs, such as the Galileo program, which aims to provide Europe with its global navigation satellite system (GNSS</a:t>
            </a:r>
            <a:r>
              <a:rPr lang="en-US" sz="1699" dirty="0">
                <a:latin typeface="Verdana"/>
                <a:cs typeface="Verdana"/>
              </a:rPr>
              <a:t>).</a:t>
            </a:r>
            <a:endParaRPr lang="sk-SK" sz="1699" dirty="0">
              <a:latin typeface="Verdana"/>
              <a:cs typeface="Verdana"/>
            </a:endParaRPr>
          </a:p>
          <a:p>
            <a:pPr marL="17983" marR="7193" algn="just">
              <a:lnSpc>
                <a:spcPct val="152400"/>
              </a:lnSpc>
              <a:spcAft>
                <a:spcPts val="850"/>
              </a:spcAft>
            </a:pPr>
            <a:endParaRPr lang="en-US" sz="1699" dirty="0">
              <a:latin typeface="Verdana"/>
              <a:cs typeface="Verdana"/>
            </a:endParaRPr>
          </a:p>
          <a:p>
            <a:pPr marL="17983" marR="7193" algn="just">
              <a:lnSpc>
                <a:spcPct val="152400"/>
              </a:lnSpc>
              <a:spcAft>
                <a:spcPts val="850"/>
              </a:spcAft>
            </a:pPr>
            <a:r>
              <a:rPr lang="en-US" sz="1699" dirty="0">
                <a:latin typeface="Verdana"/>
                <a:cs typeface="Verdana"/>
              </a:rPr>
              <a:t>It's </a:t>
            </a:r>
            <a:r>
              <a:rPr lang="en-US" sz="1699" dirty="0">
                <a:latin typeface="Verdana"/>
                <a:cs typeface="Verdana"/>
              </a:rPr>
              <a:t>important to note that the specifics of ESA's mission programs may evolve over time, and new programs may be initiated. Within this course, we will focus mainly on the field of EO Programs. </a:t>
            </a:r>
          </a:p>
          <a:p>
            <a:pPr marL="17983" marR="7193" algn="just">
              <a:lnSpc>
                <a:spcPct val="152400"/>
              </a:lnSpc>
              <a:spcAft>
                <a:spcPts val="850"/>
              </a:spcAft>
            </a:pPr>
            <a:endParaRPr sz="1699" dirty="0">
              <a:latin typeface="Verdana"/>
              <a:cs typeface="Verdana"/>
            </a:endParaRPr>
          </a:p>
        </p:txBody>
      </p:sp>
      <p:grpSp>
        <p:nvGrpSpPr>
          <p:cNvPr id="11" name="object 3"/>
          <p:cNvGrpSpPr/>
          <p:nvPr/>
        </p:nvGrpSpPr>
        <p:grpSpPr>
          <a:xfrm>
            <a:off x="1366838" y="10199393"/>
            <a:ext cx="10706044" cy="1143704"/>
            <a:chOff x="0" y="9884688"/>
            <a:chExt cx="7560945" cy="807720"/>
          </a:xfrm>
        </p:grpSpPr>
        <p:sp>
          <p:nvSpPr>
            <p:cNvPr id="12"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3"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6"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3</a:t>
            </a:r>
            <a:endParaRPr spc="-28" dirty="0"/>
          </a:p>
        </p:txBody>
      </p:sp>
      <p:pic>
        <p:nvPicPr>
          <p:cNvPr id="9" name="object 6"/>
          <p:cNvPicPr/>
          <p:nvPr/>
        </p:nvPicPr>
        <p:blipFill>
          <a:blip r:embed="rId2" cstate="print"/>
          <a:stretch>
            <a:fillRect/>
          </a:stretch>
        </p:blipFill>
        <p:spPr>
          <a:xfrm>
            <a:off x="1645572" y="10574849"/>
            <a:ext cx="1155985" cy="481038"/>
          </a:xfrm>
          <a:prstGeom prst="rect">
            <a:avLst/>
          </a:prstGeom>
        </p:spPr>
      </p:pic>
      <p:pic>
        <p:nvPicPr>
          <p:cNvPr id="10" name="Obrázok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7" name="Picture 2" descr="https://www.upjs.sk/app/uploads/2022/06/LOGO-UPJS.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7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8"/>
          <p:cNvSpPr txBox="1">
            <a:spLocks/>
          </p:cNvSpPr>
          <p:nvPr/>
        </p:nvSpPr>
        <p:spPr>
          <a:xfrm>
            <a:off x="2622035" y="-2964341"/>
            <a:ext cx="7911871" cy="1324485"/>
          </a:xfrm>
          <a:prstGeom prst="rect">
            <a:avLst/>
          </a:prstGeom>
        </p:spPr>
        <p:txBody>
          <a:bodyPr vert="horz" wrap="square" lIns="0" tIns="14117" rIns="0" bIns="0" rtlCol="0">
            <a:spAutoFit/>
          </a:bodyPr>
          <a:lstStyle>
            <a:lvl1pPr>
              <a:defRPr>
                <a:latin typeface="+mj-lt"/>
                <a:ea typeface="+mj-ea"/>
                <a:cs typeface="+mj-cs"/>
              </a:defRPr>
            </a:lvl1pPr>
          </a:lstStyle>
          <a:p>
            <a:pPr marL="14861">
              <a:spcBef>
                <a:spcPts val="112"/>
              </a:spcBef>
              <a:spcAft>
                <a:spcPts val="850"/>
              </a:spcAft>
            </a:pPr>
            <a:r>
              <a:rPr lang="sk-SK" sz="2574" kern="0" spc="-6" dirty="0">
                <a:solidFill>
                  <a:srgbClr val="006FC0"/>
                </a:solidFill>
              </a:rPr>
              <a:t>3</a:t>
            </a:r>
            <a:r>
              <a:rPr lang="sk-SK" sz="2574" kern="0" spc="-6" dirty="0">
                <a:solidFill>
                  <a:srgbClr val="006FC0"/>
                </a:solidFill>
              </a:rPr>
              <a:t> </a:t>
            </a:r>
            <a:r>
              <a:rPr lang="en-US" sz="2574" kern="0" spc="-6" dirty="0">
                <a:solidFill>
                  <a:srgbClr val="006FC0"/>
                </a:solidFill>
                <a:latin typeface="Verdana"/>
                <a:cs typeface="Verdana"/>
              </a:rPr>
              <a:t>|</a:t>
            </a:r>
            <a:r>
              <a:rPr lang="en-US" sz="2574" kern="0" dirty="0">
                <a:solidFill>
                  <a:srgbClr val="006FC0"/>
                </a:solidFill>
                <a:latin typeface="Verdana"/>
                <a:cs typeface="Verdana"/>
              </a:rPr>
              <a:t> </a:t>
            </a:r>
            <a:r>
              <a:rPr lang="sk-SK" sz="2574" kern="0" dirty="0">
                <a:solidFill>
                  <a:srgbClr val="006FC0"/>
                </a:solidFill>
                <a:latin typeface="Verdana"/>
                <a:cs typeface="Verdana"/>
              </a:rPr>
              <a:t>EO </a:t>
            </a:r>
            <a:r>
              <a:rPr lang="sk-SK" sz="2574" kern="0" spc="-6" dirty="0" err="1">
                <a:solidFill>
                  <a:srgbClr val="006FC0"/>
                </a:solidFill>
                <a:latin typeface="Verdana"/>
                <a:cs typeface="Verdana"/>
              </a:rPr>
              <a:t>Mission</a:t>
            </a:r>
            <a:r>
              <a:rPr lang="sk-SK" sz="2574" kern="0" spc="-6" dirty="0">
                <a:solidFill>
                  <a:srgbClr val="006FC0"/>
                </a:solidFill>
                <a:latin typeface="Verdana"/>
                <a:cs typeface="Verdana"/>
              </a:rPr>
              <a:t> </a:t>
            </a:r>
            <a:r>
              <a:rPr lang="sk-SK" sz="2574" kern="0" spc="-6" dirty="0" err="1">
                <a:solidFill>
                  <a:srgbClr val="006FC0"/>
                </a:solidFill>
                <a:latin typeface="Verdana"/>
                <a:cs typeface="Verdana"/>
              </a:rPr>
              <a:t>Programmes</a:t>
            </a:r>
            <a:endParaRPr lang="sk-SK" sz="2574" kern="0" spc="-6" dirty="0">
              <a:solidFill>
                <a:srgbClr val="006FC0"/>
              </a:solidFill>
              <a:latin typeface="Verdana"/>
              <a:cs typeface="Verdana"/>
            </a:endParaRPr>
          </a:p>
          <a:p>
            <a:pPr marL="14861">
              <a:spcBef>
                <a:spcPts val="112"/>
              </a:spcBef>
              <a:spcAft>
                <a:spcPts val="850"/>
              </a:spcAft>
            </a:pPr>
            <a:r>
              <a:rPr lang="en-US" sz="1699" kern="0" dirty="0">
                <a:solidFill>
                  <a:schemeClr val="bg1">
                    <a:lumMod val="65000"/>
                  </a:schemeClr>
                </a:solidFill>
                <a:latin typeface="Verdana"/>
                <a:cs typeface="Verdana"/>
              </a:rPr>
              <a:t>https://earth.esa.int/eogateway</a:t>
            </a:r>
          </a:p>
          <a:p>
            <a:pPr marL="14861">
              <a:spcBef>
                <a:spcPts val="112"/>
              </a:spcBef>
              <a:spcAft>
                <a:spcPts val="850"/>
              </a:spcAft>
            </a:pPr>
            <a:endParaRPr lang="en-US" sz="2574" kern="0" dirty="0">
              <a:solidFill>
                <a:sysClr val="windowText" lastClr="000000"/>
              </a:solidFill>
              <a:latin typeface="Verdana"/>
              <a:cs typeface="Verdana"/>
            </a:endParaRPr>
          </a:p>
        </p:txBody>
      </p:sp>
      <p:sp>
        <p:nvSpPr>
          <p:cNvPr id="8" name="object 8"/>
          <p:cNvSpPr txBox="1"/>
          <p:nvPr/>
        </p:nvSpPr>
        <p:spPr>
          <a:xfrm>
            <a:off x="2622036" y="7230942"/>
            <a:ext cx="8195649" cy="2606036"/>
          </a:xfrm>
          <a:prstGeom prst="rect">
            <a:avLst/>
          </a:prstGeom>
        </p:spPr>
        <p:txBody>
          <a:bodyPr vert="horz" wrap="square" lIns="0" tIns="17084" rIns="0" bIns="0" rtlCol="0">
            <a:spAutoFit/>
          </a:bodyPr>
          <a:lstStyle/>
          <a:p>
            <a:pPr marL="17983" algn="just">
              <a:lnSpc>
                <a:spcPct val="110000"/>
              </a:lnSpc>
              <a:spcAft>
                <a:spcPts val="283"/>
              </a:spcAft>
            </a:pPr>
            <a:r>
              <a:rPr lang="en-US" sz="1699" spc="14" dirty="0">
                <a:latin typeface="Verdana"/>
                <a:cs typeface="Verdana"/>
              </a:rPr>
              <a:t>ESA's </a:t>
            </a:r>
            <a:r>
              <a:rPr lang="sk-SK" sz="1699" spc="14" dirty="0">
                <a:latin typeface="Verdana"/>
                <a:cs typeface="Verdana"/>
              </a:rPr>
              <a:t>EO </a:t>
            </a:r>
            <a:r>
              <a:rPr lang="sk-SK" sz="1699" spc="14" dirty="0" err="1">
                <a:latin typeface="Verdana"/>
                <a:cs typeface="Verdana"/>
              </a:rPr>
              <a:t>Mission</a:t>
            </a:r>
            <a:r>
              <a:rPr lang="en-US" sz="1699" spc="14" dirty="0">
                <a:latin typeface="Verdana"/>
                <a:cs typeface="Verdana"/>
              </a:rPr>
              <a:t> </a:t>
            </a:r>
            <a:r>
              <a:rPr lang="en-US" sz="1699" spc="14" dirty="0" err="1">
                <a:latin typeface="Verdana"/>
                <a:cs typeface="Verdana"/>
              </a:rPr>
              <a:t>Programme</a:t>
            </a:r>
            <a:r>
              <a:rPr lang="en-US" sz="1699" spc="14" dirty="0">
                <a:latin typeface="Verdana"/>
                <a:cs typeface="Verdana"/>
              </a:rPr>
              <a:t> is dedicated </a:t>
            </a:r>
            <a:r>
              <a:rPr lang="en-US" sz="1699" spc="14" dirty="0">
                <a:latin typeface="Verdana"/>
                <a:cs typeface="Verdana"/>
              </a:rPr>
              <a:t>to</a:t>
            </a:r>
            <a:r>
              <a:rPr lang="sk-SK" sz="1699" spc="14" dirty="0">
                <a:latin typeface="Verdana"/>
                <a:cs typeface="Verdana"/>
              </a:rPr>
              <a:t> </a:t>
            </a:r>
            <a:r>
              <a:rPr lang="en-US" sz="1699" spc="14" dirty="0">
                <a:latin typeface="Verdana"/>
                <a:cs typeface="Verdana"/>
              </a:rPr>
              <a:t>several </a:t>
            </a:r>
            <a:r>
              <a:rPr lang="en-US" sz="1699" spc="14" dirty="0">
                <a:latin typeface="Verdana"/>
                <a:cs typeface="Verdana"/>
              </a:rPr>
              <a:t>ongoing and past Earth Observation satellite </a:t>
            </a:r>
            <a:r>
              <a:rPr lang="en-US" sz="1699" spc="14" dirty="0">
                <a:latin typeface="Verdana"/>
                <a:cs typeface="Verdana"/>
              </a:rPr>
              <a:t>missions</a:t>
            </a:r>
            <a:r>
              <a:rPr lang="sk-SK" sz="1699" spc="14" dirty="0">
                <a:latin typeface="Verdana"/>
                <a:cs typeface="Verdana"/>
              </a:rPr>
              <a:t>. </a:t>
            </a:r>
            <a:r>
              <a:rPr lang="en-US" sz="1699" spc="14" dirty="0">
                <a:latin typeface="Verdana"/>
                <a:cs typeface="Verdana"/>
              </a:rPr>
              <a:t>Users can learn all about ESA's dedicated Earth </a:t>
            </a:r>
            <a:r>
              <a:rPr lang="en-US" sz="1699" spc="14" dirty="0">
                <a:latin typeface="Verdana"/>
                <a:cs typeface="Verdana"/>
              </a:rPr>
              <a:t>Explorers</a:t>
            </a:r>
            <a:r>
              <a:rPr lang="sk-SK" sz="1699" spc="14" dirty="0">
                <a:latin typeface="Verdana"/>
                <a:cs typeface="Verdana"/>
              </a:rPr>
              <a:t>, </a:t>
            </a:r>
            <a:r>
              <a:rPr lang="sk-SK" sz="1699" spc="14" dirty="0" err="1">
                <a:latin typeface="Verdana"/>
                <a:cs typeface="Verdana"/>
              </a:rPr>
              <a:t>Copernicus</a:t>
            </a:r>
            <a:r>
              <a:rPr lang="sk-SK" sz="1699" spc="14" dirty="0">
                <a:latin typeface="Verdana"/>
                <a:cs typeface="Verdana"/>
              </a:rPr>
              <a:t> </a:t>
            </a:r>
            <a:r>
              <a:rPr lang="sk-SK" sz="1699" spc="14" dirty="0" err="1">
                <a:latin typeface="Verdana"/>
                <a:cs typeface="Verdana"/>
              </a:rPr>
              <a:t>Sentinels</a:t>
            </a:r>
            <a:r>
              <a:rPr lang="sk-SK" sz="1699" spc="14" dirty="0">
                <a:latin typeface="Verdana"/>
                <a:cs typeface="Verdana"/>
              </a:rPr>
              <a:t>, </a:t>
            </a:r>
            <a:r>
              <a:rPr lang="sk-SK" sz="1699" spc="14" dirty="0" err="1">
                <a:latin typeface="Verdana"/>
                <a:cs typeface="Verdana"/>
              </a:rPr>
              <a:t>Heritage</a:t>
            </a:r>
            <a:r>
              <a:rPr lang="sk-SK" sz="1699" spc="14" dirty="0">
                <a:latin typeface="Verdana"/>
                <a:cs typeface="Verdana"/>
              </a:rPr>
              <a:t> </a:t>
            </a:r>
            <a:r>
              <a:rPr lang="sk-SK" sz="1699" spc="14" dirty="0" err="1">
                <a:latin typeface="Verdana"/>
                <a:cs typeface="Verdana"/>
              </a:rPr>
              <a:t>Missions</a:t>
            </a:r>
            <a:r>
              <a:rPr lang="en-US" sz="1699" spc="14" dirty="0">
                <a:latin typeface="Verdana"/>
                <a:cs typeface="Verdana"/>
              </a:rPr>
              <a:t> </a:t>
            </a:r>
            <a:r>
              <a:rPr lang="en-US" sz="1699" spc="14" dirty="0">
                <a:latin typeface="Verdana"/>
                <a:cs typeface="Verdana"/>
              </a:rPr>
              <a:t>or collaborations with other agencies through the Third Party Missions </a:t>
            </a:r>
            <a:r>
              <a:rPr lang="en-US" sz="1699" spc="14" dirty="0" err="1">
                <a:latin typeface="Verdana"/>
                <a:cs typeface="Verdana"/>
              </a:rPr>
              <a:t>programme</a:t>
            </a:r>
            <a:r>
              <a:rPr lang="en-US" sz="1699" spc="14" dirty="0">
                <a:latin typeface="Verdana"/>
                <a:cs typeface="Verdana"/>
              </a:rPr>
              <a:t> by accessing the dedicated Earth Online </a:t>
            </a:r>
            <a:r>
              <a:rPr lang="en-US" sz="1699" spc="14" dirty="0">
                <a:latin typeface="Verdana"/>
                <a:cs typeface="Verdana"/>
              </a:rPr>
              <a:t>website</a:t>
            </a:r>
            <a:r>
              <a:rPr lang="sk-SK" sz="1699" spc="14" dirty="0">
                <a:latin typeface="Verdana"/>
                <a:cs typeface="Verdana"/>
              </a:rPr>
              <a:t> </a:t>
            </a:r>
            <a:r>
              <a:rPr lang="sk-SK" sz="1699" spc="14" dirty="0" err="1">
                <a:latin typeface="Verdana"/>
                <a:cs typeface="Verdana"/>
              </a:rPr>
              <a:t>that</a:t>
            </a:r>
            <a:r>
              <a:rPr lang="sk-SK" sz="1699" spc="14" dirty="0">
                <a:latin typeface="Verdana"/>
                <a:cs typeface="Verdana"/>
              </a:rPr>
              <a:t> </a:t>
            </a:r>
            <a:r>
              <a:rPr lang="en-US" sz="1699" spc="14" dirty="0">
                <a:latin typeface="Verdana"/>
                <a:cs typeface="Verdana"/>
              </a:rPr>
              <a:t>presents </a:t>
            </a:r>
            <a:r>
              <a:rPr lang="en-US" sz="1699" spc="14" dirty="0">
                <a:latin typeface="Verdana"/>
                <a:cs typeface="Verdana"/>
              </a:rPr>
              <a:t>news and information on </a:t>
            </a:r>
            <a:r>
              <a:rPr lang="en-US" sz="1699" spc="14" dirty="0">
                <a:latin typeface="Verdana"/>
                <a:cs typeface="Verdana"/>
              </a:rPr>
              <a:t>E</a:t>
            </a:r>
            <a:r>
              <a:rPr lang="sk-SK" sz="1699" spc="14" dirty="0">
                <a:latin typeface="Verdana"/>
                <a:cs typeface="Verdana"/>
              </a:rPr>
              <a:t>SA</a:t>
            </a:r>
            <a:r>
              <a:rPr lang="en-US" sz="1699" spc="14" dirty="0">
                <a:latin typeface="Verdana"/>
                <a:cs typeface="Verdana"/>
              </a:rPr>
              <a:t> </a:t>
            </a:r>
            <a:r>
              <a:rPr lang="en-US" sz="1699" spc="14" dirty="0">
                <a:latin typeface="Verdana"/>
                <a:cs typeface="Verdana"/>
              </a:rPr>
              <a:t>activities in the field of Earth observation. The website offers information about ESA’s Earth Observation data, along with insights into the satellite missions and instruments that acquire this </a:t>
            </a:r>
            <a:r>
              <a:rPr lang="en-US" sz="1699" spc="14" dirty="0">
                <a:latin typeface="Verdana"/>
                <a:cs typeface="Verdana"/>
              </a:rPr>
              <a:t>data</a:t>
            </a:r>
            <a:r>
              <a:rPr lang="sk-SK" sz="1699" spc="14" dirty="0">
                <a:latin typeface="Verdana"/>
                <a:cs typeface="Verdana"/>
              </a:rPr>
              <a:t>.</a:t>
            </a:r>
            <a:endParaRPr lang="en-US"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4</a:t>
            </a:r>
            <a:endParaRPr spc="-28" dirty="0"/>
          </a:p>
        </p:txBody>
      </p:sp>
      <p:pic>
        <p:nvPicPr>
          <p:cNvPr id="2" name="Obrázok 1"/>
          <p:cNvPicPr>
            <a:picLocks noChangeAspect="1"/>
          </p:cNvPicPr>
          <p:nvPr/>
        </p:nvPicPr>
        <p:blipFill rotWithShape="1">
          <a:blip r:embed="rId2"/>
          <a:srcRect l="7500" t="36885" r="32500" b="7777"/>
          <a:stretch/>
        </p:blipFill>
        <p:spPr>
          <a:xfrm>
            <a:off x="2618808" y="-1803125"/>
            <a:ext cx="8198877" cy="4253508"/>
          </a:xfrm>
          <a:prstGeom prst="rect">
            <a:avLst/>
          </a:prstGeom>
        </p:spPr>
      </p:pic>
      <p:pic>
        <p:nvPicPr>
          <p:cNvPr id="6" name="Obrázok 5"/>
          <p:cNvPicPr>
            <a:picLocks noChangeAspect="1"/>
          </p:cNvPicPr>
          <p:nvPr/>
        </p:nvPicPr>
        <p:blipFill rotWithShape="1">
          <a:blip r:embed="rId3"/>
          <a:srcRect l="7500" t="27195" r="20417" b="9259"/>
          <a:stretch/>
        </p:blipFill>
        <p:spPr>
          <a:xfrm>
            <a:off x="2618807" y="2807180"/>
            <a:ext cx="8198876" cy="4065630"/>
          </a:xfrm>
          <a:prstGeom prst="rect">
            <a:avLst/>
          </a:prstGeom>
        </p:spPr>
      </p:pic>
      <p:sp>
        <p:nvSpPr>
          <p:cNvPr id="18" name="Obdĺžnik 17">
            <a:extLst>
              <a:ext uri="{FF2B5EF4-FFF2-40B4-BE49-F238E27FC236}">
                <a16:creationId xmlns:a16="http://schemas.microsoft.com/office/drawing/2014/main" id="{956D959E-9121-F78D-900F-28A4DFEB19B7}"/>
              </a:ext>
            </a:extLst>
          </p:cNvPr>
          <p:cNvSpPr/>
          <p:nvPr/>
        </p:nvSpPr>
        <p:spPr>
          <a:xfrm>
            <a:off x="2671471" y="201710"/>
            <a:ext cx="1478269" cy="22375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pic>
        <p:nvPicPr>
          <p:cNvPr id="19" name="object 6"/>
          <p:cNvPicPr/>
          <p:nvPr/>
        </p:nvPicPr>
        <p:blipFill>
          <a:blip r:embed="rId4" cstate="print"/>
          <a:stretch>
            <a:fillRect/>
          </a:stretch>
        </p:blipFill>
        <p:spPr>
          <a:xfrm>
            <a:off x="1645572" y="10574849"/>
            <a:ext cx="1155985" cy="481038"/>
          </a:xfrm>
          <a:prstGeom prst="rect">
            <a:avLst/>
          </a:prstGeom>
        </p:spPr>
      </p:pic>
      <p:pic>
        <p:nvPicPr>
          <p:cNvPr id="20" name="Obrázok 19"/>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1" name="Picture 2" descr="https://www.upjs.sk/app/uploads/2022/06/LOGO-UPJS.pn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8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2"/>
            <a:ext cx="8195649" cy="9988763"/>
          </a:xfrm>
          <a:prstGeom prst="rect">
            <a:avLst/>
          </a:prstGeom>
        </p:spPr>
        <p:txBody>
          <a:bodyPr vert="horz" wrap="square" lIns="0" tIns="17084" rIns="0" bIns="0" rtlCol="0">
            <a:spAutoFit/>
          </a:bodyPr>
          <a:lstStyle/>
          <a:p>
            <a:pPr marL="17983" algn="just">
              <a:lnSpc>
                <a:spcPct val="110000"/>
              </a:lnSpc>
            </a:pPr>
            <a:r>
              <a:rPr lang="sk-SK" sz="1699" spc="14" dirty="0">
                <a:solidFill>
                  <a:srgbClr val="006FC0"/>
                </a:solidFill>
                <a:latin typeface="Verdana"/>
                <a:cs typeface="Verdana"/>
              </a:rPr>
              <a:t>3.1 Earth </a:t>
            </a:r>
            <a:r>
              <a:rPr lang="sk-SK" sz="1699" spc="14" dirty="0" err="1">
                <a:solidFill>
                  <a:srgbClr val="006FC0"/>
                </a:solidFill>
                <a:latin typeface="Verdana"/>
                <a:cs typeface="Verdana"/>
              </a:rPr>
              <a:t>Explorers</a:t>
            </a:r>
            <a:endParaRPr lang="sk-SK" sz="1699" spc="14" dirty="0">
              <a:solidFill>
                <a:srgbClr val="006FC0"/>
              </a:solidFill>
              <a:latin typeface="Verdana"/>
              <a:cs typeface="Verdana"/>
            </a:endParaRPr>
          </a:p>
          <a:p>
            <a:pPr marL="17983" algn="just">
              <a:lnSpc>
                <a:spcPct val="110000"/>
              </a:lnSpc>
              <a:spcAft>
                <a:spcPts val="425"/>
              </a:spcAft>
            </a:pPr>
            <a:endParaRPr lang="sk-SK" sz="283" spc="14" dirty="0">
              <a:latin typeface="Verdana"/>
              <a:cs typeface="Verdana"/>
            </a:endParaRPr>
          </a:p>
          <a:p>
            <a:pPr marL="17983" algn="just">
              <a:lnSpc>
                <a:spcPct val="110000"/>
              </a:lnSpc>
              <a:spcAft>
                <a:spcPts val="850"/>
              </a:spcAft>
            </a:pPr>
            <a:r>
              <a:rPr lang="en-US" sz="1699" spc="14" dirty="0">
                <a:latin typeface="Verdana"/>
                <a:cs typeface="Verdana"/>
              </a:rPr>
              <a:t>The </a:t>
            </a:r>
            <a:r>
              <a:rPr lang="en-US" sz="1699" spc="14" dirty="0">
                <a:latin typeface="Verdana"/>
                <a:cs typeface="Verdana"/>
              </a:rPr>
              <a:t>Earth Explorers program comprises a set of satellites united in their mission to enhance Earth science by addressing fundamental scientific inquiries through the observation of crucial Earth </a:t>
            </a:r>
            <a:r>
              <a:rPr lang="en-US" sz="1699" spc="14" dirty="0">
                <a:latin typeface="Verdana"/>
                <a:cs typeface="Verdana"/>
              </a:rPr>
              <a:t>systems</a:t>
            </a:r>
            <a:r>
              <a:rPr lang="sk-SK" sz="1699" spc="14" dirty="0">
                <a:latin typeface="Verdana"/>
                <a:cs typeface="Verdana"/>
              </a:rPr>
              <a:t>. </a:t>
            </a:r>
          </a:p>
          <a:p>
            <a:pPr marL="17983" algn="just">
              <a:lnSpc>
                <a:spcPct val="110000"/>
              </a:lnSpc>
              <a:spcAft>
                <a:spcPts val="850"/>
              </a:spcAft>
            </a:pPr>
            <a:r>
              <a:rPr lang="en-US" sz="1699" spc="14" dirty="0">
                <a:latin typeface="Verdana"/>
                <a:cs typeface="Verdana"/>
              </a:rPr>
              <a:t>Each </a:t>
            </a:r>
            <a:r>
              <a:rPr lang="en-US" sz="1699" spc="14" dirty="0">
                <a:latin typeface="Verdana"/>
                <a:cs typeface="Verdana"/>
              </a:rPr>
              <a:t>Earth Explorer is specifically designed to monitor distinct facets of the Earth's system, including the Cryosphere, Hydrosphere, Atmosphere, Ionosphere, and the Earth's interior. The primary aim of these missions is to gain insight into the Earth as a geosphere and comprehend the intricate interactions among spheres and </a:t>
            </a:r>
            <a:r>
              <a:rPr lang="en-US" sz="1699" spc="14" dirty="0">
                <a:latin typeface="Verdana"/>
                <a:cs typeface="Verdana"/>
              </a:rPr>
              <a:t>sub-spheres</a:t>
            </a:r>
            <a:endParaRPr lang="en-GB" sz="1699" spc="14" dirty="0">
              <a:latin typeface="Verdana"/>
              <a:cs typeface="Verdana"/>
            </a:endParaRPr>
          </a:p>
          <a:p>
            <a:pPr marL="17983" algn="just">
              <a:lnSpc>
                <a:spcPct val="110000"/>
              </a:lnSpc>
              <a:spcAft>
                <a:spcPts val="850"/>
              </a:spcAft>
            </a:pPr>
            <a:r>
              <a:rPr lang="en-US" sz="1699" spc="14" dirty="0">
                <a:latin typeface="Verdana"/>
                <a:cs typeface="Verdana"/>
              </a:rPr>
              <a:t>Current Earth Explorer missions include Aeolus, </a:t>
            </a:r>
            <a:r>
              <a:rPr lang="en-US" sz="1699" spc="14" dirty="0" err="1">
                <a:latin typeface="Verdana"/>
                <a:cs typeface="Verdana"/>
              </a:rPr>
              <a:t>CryoSat</a:t>
            </a:r>
            <a:r>
              <a:rPr lang="en-US" sz="1699" spc="14" dirty="0">
                <a:latin typeface="Verdana"/>
                <a:cs typeface="Verdana"/>
              </a:rPr>
              <a:t>, SMOS, and Swarm. Future expansions will introduce new missions like </a:t>
            </a:r>
            <a:r>
              <a:rPr lang="en-US" sz="1699" spc="14" dirty="0" err="1">
                <a:latin typeface="Verdana"/>
                <a:cs typeface="Verdana"/>
              </a:rPr>
              <a:t>EarthCARE</a:t>
            </a:r>
            <a:r>
              <a:rPr lang="en-US" sz="1699" spc="14" dirty="0">
                <a:latin typeface="Verdana"/>
                <a:cs typeface="Verdana"/>
              </a:rPr>
              <a:t>, Biomass, and FLEX.</a:t>
            </a: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en-US"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254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5</a:t>
            </a:r>
            <a:endParaRPr spc="-28" dirty="0"/>
          </a:p>
        </p:txBody>
      </p:sp>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036" y="1188732"/>
            <a:ext cx="8195649" cy="4606583"/>
          </a:xfrm>
          <a:prstGeom prst="rect">
            <a:avLst/>
          </a:prstGeom>
        </p:spPr>
      </p:pic>
      <p:pic>
        <p:nvPicPr>
          <p:cNvPr id="10" name="object 6"/>
          <p:cNvPicPr/>
          <p:nvPr/>
        </p:nvPicPr>
        <p:blipFill>
          <a:blip r:embed="rId3" cstate="print"/>
          <a:stretch>
            <a:fillRect/>
          </a:stretch>
        </p:blipFill>
        <p:spPr>
          <a:xfrm>
            <a:off x="1645572" y="10574849"/>
            <a:ext cx="1155985" cy="481038"/>
          </a:xfrm>
          <a:prstGeom prst="rect">
            <a:avLst/>
          </a:prstGeom>
        </p:spPr>
      </p:pic>
      <p:pic>
        <p:nvPicPr>
          <p:cNvPr id="11" name="Obrázok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8"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049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2"/>
            <a:ext cx="8195649" cy="12856535"/>
          </a:xfrm>
          <a:prstGeom prst="rect">
            <a:avLst/>
          </a:prstGeom>
        </p:spPr>
        <p:txBody>
          <a:bodyPr vert="horz" wrap="square" lIns="0" tIns="17084" rIns="0" bIns="0" rtlCol="0">
            <a:spAutoFit/>
          </a:bodyPr>
          <a:lstStyle/>
          <a:p>
            <a:pPr marL="17983" algn="just">
              <a:lnSpc>
                <a:spcPct val="110000"/>
              </a:lnSpc>
              <a:spcAft>
                <a:spcPts val="850"/>
              </a:spcAft>
            </a:pPr>
            <a:r>
              <a:rPr lang="en-US" sz="1699" spc="14" dirty="0">
                <a:latin typeface="Verdana"/>
                <a:cs typeface="Verdana"/>
              </a:rPr>
              <a:t>Users have the ability to engage with three-dimensional representations of ESA </a:t>
            </a:r>
            <a:r>
              <a:rPr lang="en-US" sz="1699" spc="14" dirty="0">
                <a:latin typeface="Verdana"/>
                <a:cs typeface="Verdana"/>
              </a:rPr>
              <a:t>satellites</a:t>
            </a:r>
            <a:r>
              <a:rPr lang="sk-SK" sz="1699" spc="14" dirty="0">
                <a:latin typeface="Verdana"/>
                <a:cs typeface="Verdana"/>
              </a:rPr>
              <a:t> and </a:t>
            </a:r>
            <a:r>
              <a:rPr lang="sk-SK" sz="1699" spc="14" dirty="0" err="1">
                <a:latin typeface="Verdana"/>
                <a:cs typeface="Verdana"/>
              </a:rPr>
              <a:t>payloads</a:t>
            </a:r>
            <a:r>
              <a:rPr lang="sk-SK" sz="1699" spc="14" dirty="0">
                <a:latin typeface="Verdana"/>
                <a:cs typeface="Verdana"/>
              </a:rPr>
              <a:t> </a:t>
            </a:r>
            <a:r>
              <a:rPr lang="sk-SK" sz="1699" spc="14" dirty="0" err="1">
                <a:latin typeface="Verdana"/>
                <a:cs typeface="Verdana"/>
              </a:rPr>
              <a:t>via</a:t>
            </a:r>
            <a:r>
              <a:rPr lang="sk-SK" sz="1699" spc="14" dirty="0">
                <a:latin typeface="Verdana"/>
                <a:cs typeface="Verdana"/>
              </a:rPr>
              <a:t> </a:t>
            </a:r>
            <a:r>
              <a:rPr lang="sk-SK" sz="1699" spc="14" dirty="0" err="1">
                <a:latin typeface="Verdana"/>
                <a:cs typeface="Verdana"/>
              </a:rPr>
              <a:t>the</a:t>
            </a:r>
            <a:r>
              <a:rPr lang="sk-SK" sz="1699" spc="14" dirty="0">
                <a:latin typeface="Verdana"/>
                <a:cs typeface="Verdana"/>
              </a:rPr>
              <a:t> </a:t>
            </a:r>
            <a:r>
              <a:rPr lang="sk-SK" sz="1699" spc="14" dirty="0" err="1">
                <a:latin typeface="Verdana"/>
                <a:cs typeface="Verdana"/>
              </a:rPr>
              <a:t>link</a:t>
            </a:r>
            <a:r>
              <a:rPr lang="sk-SK" sz="1699" spc="14" dirty="0">
                <a:latin typeface="Verdana"/>
                <a:cs typeface="Verdana"/>
              </a:rPr>
              <a:t>: </a:t>
            </a:r>
            <a:r>
              <a:rPr lang="sk-SK" sz="1699" spc="14" dirty="0">
                <a:latin typeface="Verdana"/>
                <a:cs typeface="Verdana"/>
                <a:hlinkClick r:id="rId2"/>
              </a:rPr>
              <a:t>https://</a:t>
            </a:r>
            <a:r>
              <a:rPr lang="sk-SK" sz="1699" spc="14" dirty="0">
                <a:latin typeface="Verdana"/>
                <a:cs typeface="Verdana"/>
                <a:hlinkClick r:id="rId2"/>
              </a:rPr>
              <a:t>visuals.earth.esa.int/</a:t>
            </a:r>
            <a:r>
              <a:rPr lang="sk-SK" sz="1699" spc="14" dirty="0">
                <a:latin typeface="Verdana"/>
                <a:cs typeface="Verdana"/>
              </a:rPr>
              <a:t> </a:t>
            </a:r>
            <a:r>
              <a:rPr lang="en-US" sz="1699" spc="14" dirty="0">
                <a:latin typeface="Verdana"/>
                <a:cs typeface="Verdana"/>
              </a:rPr>
              <a:t> </a:t>
            </a:r>
            <a:r>
              <a:rPr lang="en-US" sz="1699" spc="14" dirty="0">
                <a:latin typeface="Verdana"/>
                <a:cs typeface="Verdana"/>
              </a:rPr>
              <a:t>Additionally, users can explore case studies that showcase practical applications of the satellite data</a:t>
            </a:r>
            <a:r>
              <a:rPr lang="en-US" sz="1699" spc="14" dirty="0">
                <a:latin typeface="Verdana"/>
                <a:cs typeface="Verdana"/>
              </a:rPr>
              <a:t>.</a:t>
            </a: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6</a:t>
            </a:r>
            <a:endParaRPr spc="-28" dirty="0"/>
          </a:p>
        </p:txBody>
      </p:sp>
      <p:pic>
        <p:nvPicPr>
          <p:cNvPr id="18" name="Obrázok 17"/>
          <p:cNvPicPr>
            <a:picLocks noChangeAspect="1"/>
          </p:cNvPicPr>
          <p:nvPr/>
        </p:nvPicPr>
        <p:blipFill rotWithShape="1">
          <a:blip r:embed="rId3"/>
          <a:srcRect t="13704" b="16068"/>
          <a:stretch/>
        </p:blipFill>
        <p:spPr>
          <a:xfrm>
            <a:off x="2622035" y="2164958"/>
            <a:ext cx="8316950" cy="3285448"/>
          </a:xfrm>
          <a:prstGeom prst="rect">
            <a:avLst/>
          </a:prstGeom>
        </p:spPr>
      </p:pic>
      <p:pic>
        <p:nvPicPr>
          <p:cNvPr id="5" name="Obrázok 4"/>
          <p:cNvPicPr>
            <a:picLocks noChangeAspect="1"/>
          </p:cNvPicPr>
          <p:nvPr/>
        </p:nvPicPr>
        <p:blipFill rotWithShape="1">
          <a:blip r:embed="rId4"/>
          <a:srcRect l="-1" t="12222" r="-416" b="5556"/>
          <a:stretch/>
        </p:blipFill>
        <p:spPr>
          <a:xfrm>
            <a:off x="2628186" y="5558304"/>
            <a:ext cx="8310798" cy="3827795"/>
          </a:xfrm>
          <a:prstGeom prst="rect">
            <a:avLst/>
          </a:prstGeom>
        </p:spPr>
      </p:pic>
      <p:sp>
        <p:nvSpPr>
          <p:cNvPr id="20" name="TextBox 3">
            <a:extLst>
              <a:ext uri="{FF2B5EF4-FFF2-40B4-BE49-F238E27FC236}">
                <a16:creationId xmlns:a16="http://schemas.microsoft.com/office/drawing/2014/main" id="{D1519CD7-04E7-2C49-AEB2-91755C8B074B}"/>
              </a:ext>
            </a:extLst>
          </p:cNvPr>
          <p:cNvSpPr txBox="1"/>
          <p:nvPr/>
        </p:nvSpPr>
        <p:spPr>
          <a:xfrm>
            <a:off x="5028758" y="5018821"/>
            <a:ext cx="5882307" cy="35381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err="1">
                <a:latin typeface="Verdana" panose="020B0604030504040204" pitchFamily="34" charset="0"/>
                <a:ea typeface="Verdana" panose="020B0604030504040204" pitchFamily="34" charset="0"/>
                <a:cs typeface="Segoe UI Semibold" panose="020B0702040204020203" pitchFamily="34" charset="0"/>
              </a:rPr>
              <a:t>Information</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about</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the</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mission</a:t>
            </a:r>
            <a:r>
              <a:rPr lang="sk-SK" sz="1699" dirty="0">
                <a:latin typeface="Verdana" panose="020B0604030504040204" pitchFamily="34" charset="0"/>
                <a:ea typeface="Verdana" panose="020B0604030504040204" pitchFamily="34" charset="0"/>
                <a:cs typeface="Segoe UI Semibold" panose="020B0702040204020203" pitchFamily="34" charset="0"/>
              </a:rPr>
              <a:t> and </a:t>
            </a:r>
            <a:r>
              <a:rPr lang="sk-SK" sz="1699" dirty="0" err="1">
                <a:latin typeface="Verdana" panose="020B0604030504040204" pitchFamily="34" charset="0"/>
                <a:ea typeface="Verdana" panose="020B0604030504040204" pitchFamily="34" charset="0"/>
                <a:cs typeface="Segoe UI Semibold" panose="020B0702040204020203" pitchFamily="34" charset="0"/>
              </a:rPr>
              <a:t>its</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instruments</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21" name="Rovná spojovacia šípka 20">
            <a:extLst>
              <a:ext uri="{FF2B5EF4-FFF2-40B4-BE49-F238E27FC236}">
                <a16:creationId xmlns:a16="http://schemas.microsoft.com/office/drawing/2014/main" id="{A5ABB963-B2D9-5D5B-CDDE-F7BAFB93D9A7}"/>
              </a:ext>
            </a:extLst>
          </p:cNvPr>
          <p:cNvCxnSpPr>
            <a:cxnSpLocks/>
          </p:cNvCxnSpPr>
          <p:nvPr/>
        </p:nvCxnSpPr>
        <p:spPr>
          <a:xfrm rot="16200000" flipV="1">
            <a:off x="4850345" y="5064393"/>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22" name="Obdĺžnik 21">
            <a:extLst>
              <a:ext uri="{FF2B5EF4-FFF2-40B4-BE49-F238E27FC236}">
                <a16:creationId xmlns:a16="http://schemas.microsoft.com/office/drawing/2014/main" id="{956D959E-9121-F78D-900F-28A4DFEB19B7}"/>
              </a:ext>
            </a:extLst>
          </p:cNvPr>
          <p:cNvSpPr/>
          <p:nvPr/>
        </p:nvSpPr>
        <p:spPr>
          <a:xfrm>
            <a:off x="9420849" y="2744305"/>
            <a:ext cx="1503833" cy="8196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cxnSp>
        <p:nvCxnSpPr>
          <p:cNvPr id="23" name="Rovná spojovacia šípka 22">
            <a:extLst>
              <a:ext uri="{FF2B5EF4-FFF2-40B4-BE49-F238E27FC236}">
                <a16:creationId xmlns:a16="http://schemas.microsoft.com/office/drawing/2014/main" id="{A5ABB963-B2D9-5D5B-CDDE-F7BAFB93D9A7}"/>
              </a:ext>
            </a:extLst>
          </p:cNvPr>
          <p:cNvCxnSpPr>
            <a:cxnSpLocks/>
          </p:cNvCxnSpPr>
          <p:nvPr/>
        </p:nvCxnSpPr>
        <p:spPr>
          <a:xfrm flipH="1" flipV="1">
            <a:off x="7969910" y="4188945"/>
            <a:ext cx="356824" cy="207533"/>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24" name="TextBox 3">
            <a:extLst>
              <a:ext uri="{FF2B5EF4-FFF2-40B4-BE49-F238E27FC236}">
                <a16:creationId xmlns:a16="http://schemas.microsoft.com/office/drawing/2014/main" id="{D1519CD7-04E7-2C49-AEB2-91755C8B074B}"/>
              </a:ext>
            </a:extLst>
          </p:cNvPr>
          <p:cNvSpPr txBox="1"/>
          <p:nvPr/>
        </p:nvSpPr>
        <p:spPr>
          <a:xfrm>
            <a:off x="8561426" y="4188945"/>
            <a:ext cx="2349638" cy="6152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a:latin typeface="Verdana" panose="020B0604030504040204" pitchFamily="34" charset="0"/>
                <a:ea typeface="Verdana" panose="020B0604030504040204" pitchFamily="34" charset="0"/>
                <a:cs typeface="Segoe UI Semibold" panose="020B0702040204020203" pitchFamily="34" charset="0"/>
              </a:rPr>
              <a:t>3D model of ESA SMOS </a:t>
            </a:r>
            <a:r>
              <a:rPr lang="sk-SK" sz="1699" dirty="0" err="1">
                <a:latin typeface="Verdana" panose="020B0604030504040204" pitchFamily="34" charset="0"/>
                <a:ea typeface="Verdana" panose="020B0604030504040204" pitchFamily="34" charset="0"/>
                <a:cs typeface="Segoe UI Semibold" panose="020B0702040204020203" pitchFamily="34" charset="0"/>
              </a:rPr>
              <a:t>satellite</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26" name="Zalomená spojnica 25"/>
          <p:cNvCxnSpPr/>
          <p:nvPr/>
        </p:nvCxnSpPr>
        <p:spPr>
          <a:xfrm rot="10800000" flipV="1">
            <a:off x="10889849" y="3161514"/>
            <a:ext cx="142729" cy="3211412"/>
          </a:xfrm>
          <a:prstGeom prst="bentConnector3">
            <a:avLst>
              <a:gd name="adj1" fmla="val -12052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D1519CD7-04E7-2C49-AEB2-91755C8B074B}"/>
              </a:ext>
            </a:extLst>
          </p:cNvPr>
          <p:cNvSpPr txBox="1"/>
          <p:nvPr/>
        </p:nvSpPr>
        <p:spPr>
          <a:xfrm>
            <a:off x="6500920" y="2837608"/>
            <a:ext cx="2565431" cy="35381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err="1">
                <a:latin typeface="Verdana" panose="020B0604030504040204" pitchFamily="34" charset="0"/>
                <a:ea typeface="Verdana" panose="020B0604030504040204" pitchFamily="34" charset="0"/>
                <a:cs typeface="Segoe UI Semibold" panose="020B0702040204020203" pitchFamily="34" charset="0"/>
              </a:rPr>
              <a:t>See</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data</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application</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31" name="Rovná spojovacia šípka 30">
            <a:extLst>
              <a:ext uri="{FF2B5EF4-FFF2-40B4-BE49-F238E27FC236}">
                <a16:creationId xmlns:a16="http://schemas.microsoft.com/office/drawing/2014/main" id="{A5ABB963-B2D9-5D5B-CDDE-F7BAFB93D9A7}"/>
              </a:ext>
            </a:extLst>
          </p:cNvPr>
          <p:cNvCxnSpPr>
            <a:cxnSpLocks/>
          </p:cNvCxnSpPr>
          <p:nvPr/>
        </p:nvCxnSpPr>
        <p:spPr>
          <a:xfrm rot="5400000" flipH="1" flipV="1">
            <a:off x="9242436" y="2838664"/>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32" name="TextBox 3">
            <a:extLst>
              <a:ext uri="{FF2B5EF4-FFF2-40B4-BE49-F238E27FC236}">
                <a16:creationId xmlns:a16="http://schemas.microsoft.com/office/drawing/2014/main" id="{D1519CD7-04E7-2C49-AEB2-91755C8B074B}"/>
              </a:ext>
            </a:extLst>
          </p:cNvPr>
          <p:cNvSpPr txBox="1"/>
          <p:nvPr/>
        </p:nvSpPr>
        <p:spPr>
          <a:xfrm>
            <a:off x="8658852" y="7571497"/>
            <a:ext cx="1928522" cy="6152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err="1">
                <a:latin typeface="Verdana" panose="020B0604030504040204" pitchFamily="34" charset="0"/>
                <a:ea typeface="Verdana" panose="020B0604030504040204" pitchFamily="34" charset="0"/>
                <a:cs typeface="Segoe UI Semibold" panose="020B0702040204020203" pitchFamily="34" charset="0"/>
              </a:rPr>
              <a:t>Interactive</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visualisation</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33" name="Rovná spojovacia šípka 32">
            <a:extLst>
              <a:ext uri="{FF2B5EF4-FFF2-40B4-BE49-F238E27FC236}">
                <a16:creationId xmlns:a16="http://schemas.microsoft.com/office/drawing/2014/main" id="{A5ABB963-B2D9-5D5B-CDDE-F7BAFB93D9A7}"/>
              </a:ext>
            </a:extLst>
          </p:cNvPr>
          <p:cNvCxnSpPr>
            <a:cxnSpLocks/>
          </p:cNvCxnSpPr>
          <p:nvPr/>
        </p:nvCxnSpPr>
        <p:spPr>
          <a:xfrm rot="16200000" flipV="1">
            <a:off x="8480440" y="7710813"/>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34" name="Obdĺžnik 33">
            <a:extLst>
              <a:ext uri="{FF2B5EF4-FFF2-40B4-BE49-F238E27FC236}">
                <a16:creationId xmlns:a16="http://schemas.microsoft.com/office/drawing/2014/main" id="{956D959E-9121-F78D-900F-28A4DFEB19B7}"/>
              </a:ext>
            </a:extLst>
          </p:cNvPr>
          <p:cNvSpPr/>
          <p:nvPr/>
        </p:nvSpPr>
        <p:spPr>
          <a:xfrm>
            <a:off x="2940330" y="8516569"/>
            <a:ext cx="1942138" cy="8196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sp>
        <p:nvSpPr>
          <p:cNvPr id="35" name="TextBox 3">
            <a:extLst>
              <a:ext uri="{FF2B5EF4-FFF2-40B4-BE49-F238E27FC236}">
                <a16:creationId xmlns:a16="http://schemas.microsoft.com/office/drawing/2014/main" id="{D1519CD7-04E7-2C49-AEB2-91755C8B074B}"/>
              </a:ext>
            </a:extLst>
          </p:cNvPr>
          <p:cNvSpPr txBox="1"/>
          <p:nvPr/>
        </p:nvSpPr>
        <p:spPr>
          <a:xfrm>
            <a:off x="2622034" y="9690596"/>
            <a:ext cx="8267812" cy="35381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sk-SK" sz="1699" dirty="0" err="1">
                <a:latin typeface="Verdana" panose="020B0604030504040204" pitchFamily="34" charset="0"/>
                <a:ea typeface="Verdana" panose="020B0604030504040204" pitchFamily="34" charset="0"/>
                <a:cs typeface="Segoe UI Semibold" panose="020B0702040204020203" pitchFamily="34" charset="0"/>
              </a:rPr>
              <a:t>Further</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visualisation</a:t>
            </a:r>
            <a:r>
              <a:rPr lang="sk-SK" sz="1699" dirty="0">
                <a:latin typeface="Verdana" panose="020B0604030504040204" pitchFamily="34" charset="0"/>
                <a:ea typeface="Verdana" panose="020B0604030504040204" pitchFamily="34" charset="0"/>
                <a:cs typeface="Segoe UI Semibold" panose="020B0702040204020203" pitchFamily="34" charset="0"/>
              </a:rPr>
              <a:t> and </a:t>
            </a:r>
            <a:r>
              <a:rPr lang="sk-SK" sz="1699" dirty="0" err="1">
                <a:latin typeface="Verdana" panose="020B0604030504040204" pitchFamily="34" charset="0"/>
                <a:ea typeface="Verdana" panose="020B0604030504040204" pitchFamily="34" charset="0"/>
                <a:cs typeface="Segoe UI Semibold" panose="020B0702040204020203" pitchFamily="34" charset="0"/>
              </a:rPr>
              <a:t>analysis</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options</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information</a:t>
            </a:r>
            <a:r>
              <a:rPr lang="sk-SK" sz="1699" dirty="0">
                <a:latin typeface="Verdana" panose="020B0604030504040204" pitchFamily="34" charset="0"/>
                <a:ea typeface="Verdana" panose="020B0604030504040204" pitchFamily="34" charset="0"/>
                <a:cs typeface="Segoe UI Semibold" panose="020B0702040204020203" pitchFamily="34" charset="0"/>
              </a:rPr>
              <a:t> on </a:t>
            </a:r>
            <a:r>
              <a:rPr lang="sk-SK" sz="1699" dirty="0" err="1">
                <a:latin typeface="Verdana" panose="020B0604030504040204" pitchFamily="34" charset="0"/>
                <a:ea typeface="Verdana" panose="020B0604030504040204" pitchFamily="34" charset="0"/>
                <a:cs typeface="Segoe UI Semibold" panose="020B0702040204020203" pitchFamily="34" charset="0"/>
              </a:rPr>
              <a:t>data</a:t>
            </a:r>
            <a:r>
              <a:rPr lang="sk-SK" sz="1699" dirty="0">
                <a:latin typeface="Verdana" panose="020B0604030504040204" pitchFamily="34" charset="0"/>
                <a:ea typeface="Verdana" panose="020B0604030504040204" pitchFamily="34" charset="0"/>
                <a:cs typeface="Segoe UI Semibold" panose="020B0702040204020203" pitchFamily="34" charset="0"/>
              </a:rPr>
              <a:t> access      </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36" name="Rovná spojovacia šípka 35">
            <a:extLst>
              <a:ext uri="{FF2B5EF4-FFF2-40B4-BE49-F238E27FC236}">
                <a16:creationId xmlns:a16="http://schemas.microsoft.com/office/drawing/2014/main" id="{A5ABB963-B2D9-5D5B-CDDE-F7BAFB93D9A7}"/>
              </a:ext>
            </a:extLst>
          </p:cNvPr>
          <p:cNvCxnSpPr>
            <a:cxnSpLocks/>
          </p:cNvCxnSpPr>
          <p:nvPr/>
        </p:nvCxnSpPr>
        <p:spPr>
          <a:xfrm flipV="1">
            <a:off x="3911399" y="9379742"/>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pic>
        <p:nvPicPr>
          <p:cNvPr id="38" name="Obrázok 37"/>
          <p:cNvPicPr>
            <a:picLocks noChangeAspect="1"/>
          </p:cNvPicPr>
          <p:nvPr/>
        </p:nvPicPr>
        <p:blipFill rotWithShape="1">
          <a:blip r:embed="rId5"/>
          <a:srcRect t="12964" b="6296"/>
          <a:stretch/>
        </p:blipFill>
        <p:spPr>
          <a:xfrm>
            <a:off x="2622035" y="-1616581"/>
            <a:ext cx="8195649" cy="3722192"/>
          </a:xfrm>
          <a:prstGeom prst="rect">
            <a:avLst/>
          </a:prstGeom>
        </p:spPr>
      </p:pic>
      <p:pic>
        <p:nvPicPr>
          <p:cNvPr id="25" name="object 6"/>
          <p:cNvPicPr/>
          <p:nvPr/>
        </p:nvPicPr>
        <p:blipFill>
          <a:blip r:embed="rId6" cstate="print"/>
          <a:stretch>
            <a:fillRect/>
          </a:stretch>
        </p:blipFill>
        <p:spPr>
          <a:xfrm>
            <a:off x="1645572" y="10574849"/>
            <a:ext cx="1155985" cy="481038"/>
          </a:xfrm>
          <a:prstGeom prst="rect">
            <a:avLst/>
          </a:prstGeom>
        </p:spPr>
      </p:pic>
      <p:pic>
        <p:nvPicPr>
          <p:cNvPr id="27" name="Obrázok 26"/>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28" name="Picture 2" descr="https://www.upjs.sk/app/uploads/2022/06/LOGO-UPJS.png"/>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24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62" y="5936183"/>
            <a:ext cx="8200418" cy="4100210"/>
          </a:xfrm>
          <a:prstGeom prst="rect">
            <a:avLst/>
          </a:prstGeom>
        </p:spPr>
      </p:pic>
      <p:sp>
        <p:nvSpPr>
          <p:cNvPr id="8" name="object 8"/>
          <p:cNvSpPr txBox="1"/>
          <p:nvPr/>
        </p:nvSpPr>
        <p:spPr>
          <a:xfrm>
            <a:off x="2622032" y="-3127134"/>
            <a:ext cx="8195649" cy="12165833"/>
          </a:xfrm>
          <a:prstGeom prst="rect">
            <a:avLst/>
          </a:prstGeom>
        </p:spPr>
        <p:txBody>
          <a:bodyPr vert="horz" wrap="square" lIns="0" tIns="17084" rIns="0" bIns="0" rtlCol="0">
            <a:spAutoFit/>
          </a:bodyPr>
          <a:lstStyle/>
          <a:p>
            <a:pPr marL="17983" algn="just">
              <a:lnSpc>
                <a:spcPct val="110000"/>
              </a:lnSpc>
              <a:spcAft>
                <a:spcPts val="850"/>
              </a:spcAft>
            </a:pPr>
            <a:r>
              <a:rPr lang="sk-SK" sz="1699" spc="14" dirty="0" err="1">
                <a:solidFill>
                  <a:srgbClr val="197DC6"/>
                </a:solidFill>
                <a:latin typeface="Verdana"/>
                <a:cs typeface="Verdana"/>
              </a:rPr>
              <a:t>VisioTerrra</a:t>
            </a:r>
            <a:endParaRPr lang="en-US" sz="1699" spc="14" dirty="0">
              <a:solidFill>
                <a:srgbClr val="197DC6"/>
              </a:solidFill>
              <a:latin typeface="Verdana"/>
              <a:cs typeface="Verdana"/>
            </a:endParaRPr>
          </a:p>
          <a:p>
            <a:pPr marL="17983" algn="just">
              <a:lnSpc>
                <a:spcPct val="110000"/>
              </a:lnSpc>
              <a:spcAft>
                <a:spcPts val="850"/>
              </a:spcAft>
            </a:pPr>
            <a:r>
              <a:rPr lang="en-US" sz="1699" spc="14" dirty="0" err="1">
                <a:latin typeface="Verdana"/>
                <a:cs typeface="Verdana"/>
              </a:rPr>
              <a:t>VisioTerra</a:t>
            </a:r>
            <a:r>
              <a:rPr lang="en-US" sz="1699" spc="14" dirty="0">
                <a:latin typeface="Verdana"/>
                <a:cs typeface="Verdana"/>
              </a:rPr>
              <a:t> is a French company that focuses on scientific consulting in the field of Earth observation as an independent entity</a:t>
            </a:r>
            <a:r>
              <a:rPr lang="en-US" sz="1699" spc="14" dirty="0">
                <a:latin typeface="Verdana"/>
                <a:cs typeface="Verdana"/>
              </a:rPr>
              <a:t>.</a:t>
            </a:r>
            <a:r>
              <a:rPr lang="sk-SK" sz="1699" spc="14" dirty="0">
                <a:latin typeface="Verdana"/>
                <a:cs typeface="Verdana"/>
              </a:rPr>
              <a:t> It </a:t>
            </a:r>
            <a:r>
              <a:rPr lang="sk-SK" sz="1699" spc="14" dirty="0" err="1">
                <a:latin typeface="Verdana"/>
                <a:cs typeface="Verdana"/>
              </a:rPr>
              <a:t>enables</a:t>
            </a:r>
            <a:r>
              <a:rPr lang="sk-SK" sz="1699" spc="14" dirty="0">
                <a:latin typeface="Verdana"/>
                <a:cs typeface="Verdana"/>
              </a:rPr>
              <a:t> access to online </a:t>
            </a:r>
            <a:r>
              <a:rPr lang="sk-SK" sz="1699" spc="14" dirty="0" err="1">
                <a:latin typeface="Verdana"/>
                <a:cs typeface="Verdana"/>
              </a:rPr>
              <a:t>visualisation</a:t>
            </a:r>
            <a:r>
              <a:rPr lang="sk-SK" sz="1699" spc="14" dirty="0">
                <a:latin typeface="Verdana"/>
                <a:cs typeface="Verdana"/>
              </a:rPr>
              <a:t> of GOCE </a:t>
            </a:r>
            <a:r>
              <a:rPr lang="sk-SK" sz="1699" spc="14" dirty="0" err="1">
                <a:latin typeface="Verdana"/>
                <a:cs typeface="Verdana"/>
              </a:rPr>
              <a:t>altimetry</a:t>
            </a:r>
            <a:r>
              <a:rPr lang="sk-SK" sz="1699" spc="14" dirty="0">
                <a:latin typeface="Verdana"/>
                <a:cs typeface="Verdana"/>
              </a:rPr>
              <a:t> and SWARM </a:t>
            </a:r>
            <a:r>
              <a:rPr lang="sk-SK" sz="1699" spc="14" dirty="0" err="1">
                <a:latin typeface="Verdana"/>
                <a:cs typeface="Verdana"/>
              </a:rPr>
              <a:t>products</a:t>
            </a:r>
            <a:r>
              <a:rPr lang="sk-SK" sz="1699" spc="14" dirty="0">
                <a:latin typeface="Verdana"/>
                <a:cs typeface="Verdana"/>
              </a:rPr>
              <a:t>.</a:t>
            </a: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a:p>
            <a:pPr marL="17983" algn="just">
              <a:lnSpc>
                <a:spcPct val="110000"/>
              </a:lnSpc>
              <a:spcAft>
                <a:spcPts val="850"/>
              </a:spcAft>
            </a:pPr>
            <a:endParaRPr lang="en-GB"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7</a:t>
            </a:r>
            <a:endParaRPr spc="-28" dirty="0"/>
          </a:p>
        </p:txBody>
      </p:sp>
      <p:pic>
        <p:nvPicPr>
          <p:cNvPr id="2" name="Obrázok 1"/>
          <p:cNvPicPr>
            <a:picLocks noChangeAspect="1"/>
          </p:cNvPicPr>
          <p:nvPr/>
        </p:nvPicPr>
        <p:blipFill rotWithShape="1">
          <a:blip r:embed="rId3"/>
          <a:srcRect l="416" t="11111" b="6667"/>
          <a:stretch/>
        </p:blipFill>
        <p:spPr>
          <a:xfrm>
            <a:off x="2622033" y="-861305"/>
            <a:ext cx="8195650" cy="3806348"/>
          </a:xfrm>
          <a:prstGeom prst="rect">
            <a:avLst/>
          </a:prstGeom>
        </p:spPr>
      </p:pic>
      <p:sp>
        <p:nvSpPr>
          <p:cNvPr id="25" name="Obdĺžnik 24">
            <a:extLst>
              <a:ext uri="{FF2B5EF4-FFF2-40B4-BE49-F238E27FC236}">
                <a16:creationId xmlns:a16="http://schemas.microsoft.com/office/drawing/2014/main" id="{956D959E-9121-F78D-900F-28A4DFEB19B7}"/>
              </a:ext>
            </a:extLst>
          </p:cNvPr>
          <p:cNvSpPr/>
          <p:nvPr/>
        </p:nvSpPr>
        <p:spPr>
          <a:xfrm>
            <a:off x="2622033" y="-861305"/>
            <a:ext cx="1828851" cy="2548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sp>
        <p:nvSpPr>
          <p:cNvPr id="27" name="TextBox 3">
            <a:extLst>
              <a:ext uri="{FF2B5EF4-FFF2-40B4-BE49-F238E27FC236}">
                <a16:creationId xmlns:a16="http://schemas.microsoft.com/office/drawing/2014/main" id="{D1519CD7-04E7-2C49-AEB2-91755C8B074B}"/>
              </a:ext>
            </a:extLst>
          </p:cNvPr>
          <p:cNvSpPr txBox="1"/>
          <p:nvPr/>
        </p:nvSpPr>
        <p:spPr>
          <a:xfrm>
            <a:off x="2622032" y="-1616581"/>
            <a:ext cx="2697416" cy="35381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err="1">
                <a:latin typeface="Verdana" panose="020B0604030504040204" pitchFamily="34" charset="0"/>
                <a:ea typeface="Verdana" panose="020B0604030504040204" pitchFamily="34" charset="0"/>
                <a:cs typeface="Segoe UI Semibold" panose="020B0702040204020203" pitchFamily="34" charset="0"/>
              </a:rPr>
              <a:t>Visualisation</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options</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28" name="Rovná spojovacia šípka 27">
            <a:extLst>
              <a:ext uri="{FF2B5EF4-FFF2-40B4-BE49-F238E27FC236}">
                <a16:creationId xmlns:a16="http://schemas.microsoft.com/office/drawing/2014/main" id="{A5ABB963-B2D9-5D5B-CDDE-F7BAFB93D9A7}"/>
              </a:ext>
            </a:extLst>
          </p:cNvPr>
          <p:cNvCxnSpPr>
            <a:cxnSpLocks/>
          </p:cNvCxnSpPr>
          <p:nvPr/>
        </p:nvCxnSpPr>
        <p:spPr>
          <a:xfrm rot="10800000" flipV="1">
            <a:off x="3911399" y="-1218129"/>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pic>
        <p:nvPicPr>
          <p:cNvPr id="3" name="Obrázok 2"/>
          <p:cNvPicPr>
            <a:picLocks noChangeAspect="1"/>
          </p:cNvPicPr>
          <p:nvPr/>
        </p:nvPicPr>
        <p:blipFill rotWithShape="1">
          <a:blip r:embed="rId4"/>
          <a:srcRect t="11813" r="73340" b="48187"/>
          <a:stretch/>
        </p:blipFill>
        <p:spPr>
          <a:xfrm>
            <a:off x="2622030" y="3209538"/>
            <a:ext cx="2847186" cy="2402956"/>
          </a:xfrm>
          <a:prstGeom prst="rect">
            <a:avLst/>
          </a:prstGeom>
        </p:spPr>
      </p:pic>
      <p:pic>
        <p:nvPicPr>
          <p:cNvPr id="4" name="Obrázok 3"/>
          <p:cNvPicPr>
            <a:picLocks noChangeAspect="1"/>
          </p:cNvPicPr>
          <p:nvPr/>
        </p:nvPicPr>
        <p:blipFill rotWithShape="1">
          <a:blip r:embed="rId5"/>
          <a:srcRect t="12222" b="5555"/>
          <a:stretch/>
        </p:blipFill>
        <p:spPr>
          <a:xfrm>
            <a:off x="5626868" y="3209538"/>
            <a:ext cx="5195580" cy="2402956"/>
          </a:xfrm>
          <a:prstGeom prst="rect">
            <a:avLst/>
          </a:prstGeom>
        </p:spPr>
      </p:pic>
      <p:sp>
        <p:nvSpPr>
          <p:cNvPr id="38" name="Obdĺžnik 37">
            <a:extLst>
              <a:ext uri="{FF2B5EF4-FFF2-40B4-BE49-F238E27FC236}">
                <a16:creationId xmlns:a16="http://schemas.microsoft.com/office/drawing/2014/main" id="{956D959E-9121-F78D-900F-28A4DFEB19B7}"/>
              </a:ext>
            </a:extLst>
          </p:cNvPr>
          <p:cNvSpPr/>
          <p:nvPr/>
        </p:nvSpPr>
        <p:spPr>
          <a:xfrm>
            <a:off x="3695606" y="3249755"/>
            <a:ext cx="407798" cy="2048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sp>
        <p:nvSpPr>
          <p:cNvPr id="39" name="Obdĺžnik 38">
            <a:extLst>
              <a:ext uri="{FF2B5EF4-FFF2-40B4-BE49-F238E27FC236}">
                <a16:creationId xmlns:a16="http://schemas.microsoft.com/office/drawing/2014/main" id="{956D959E-9121-F78D-900F-28A4DFEB19B7}"/>
              </a:ext>
            </a:extLst>
          </p:cNvPr>
          <p:cNvSpPr/>
          <p:nvPr/>
        </p:nvSpPr>
        <p:spPr>
          <a:xfrm>
            <a:off x="4127193" y="5026216"/>
            <a:ext cx="815597" cy="2548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sp>
        <p:nvSpPr>
          <p:cNvPr id="42" name="TextBox 3">
            <a:extLst>
              <a:ext uri="{FF2B5EF4-FFF2-40B4-BE49-F238E27FC236}">
                <a16:creationId xmlns:a16="http://schemas.microsoft.com/office/drawing/2014/main" id="{D1519CD7-04E7-2C49-AEB2-91755C8B074B}"/>
              </a:ext>
            </a:extLst>
          </p:cNvPr>
          <p:cNvSpPr txBox="1"/>
          <p:nvPr/>
        </p:nvSpPr>
        <p:spPr>
          <a:xfrm>
            <a:off x="5637747" y="4533527"/>
            <a:ext cx="1733143" cy="6152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err="1">
                <a:latin typeface="Verdana" panose="020B0604030504040204" pitchFamily="34" charset="0"/>
                <a:ea typeface="Verdana" panose="020B0604030504040204" pitchFamily="34" charset="0"/>
                <a:cs typeface="Segoe UI Semibold" panose="020B0702040204020203" pitchFamily="34" charset="0"/>
              </a:rPr>
              <a:t>Draw</a:t>
            </a:r>
            <a:r>
              <a:rPr lang="sk-SK" sz="1699" dirty="0">
                <a:latin typeface="Verdana" panose="020B0604030504040204" pitchFamily="34" charset="0"/>
                <a:ea typeface="Verdana" panose="020B0604030504040204" pitchFamily="34" charset="0"/>
                <a:cs typeface="Segoe UI Semibold" panose="020B0702040204020203" pitchFamily="34" charset="0"/>
              </a:rPr>
              <a:t> profile</a:t>
            </a:r>
            <a:br>
              <a:rPr lang="sk-SK" sz="1699" dirty="0">
                <a:latin typeface="Verdana" panose="020B0604030504040204" pitchFamily="34" charset="0"/>
                <a:ea typeface="Verdana" panose="020B0604030504040204" pitchFamily="34" charset="0"/>
                <a:cs typeface="Segoe UI Semibold" panose="020B0702040204020203" pitchFamily="34" charset="0"/>
              </a:rPr>
            </a:br>
            <a:r>
              <a:rPr lang="sk-SK" sz="1699" dirty="0">
                <a:latin typeface="Verdana" panose="020B0604030504040204" pitchFamily="34" charset="0"/>
                <a:ea typeface="Verdana" panose="020B0604030504040204" pitchFamily="34" charset="0"/>
                <a:cs typeface="Segoe UI Semibold" panose="020B0702040204020203" pitchFamily="34" charset="0"/>
              </a:rPr>
              <a:t>and display </a:t>
            </a:r>
            <a:r>
              <a:rPr lang="sk-SK" sz="1699" dirty="0" err="1">
                <a:latin typeface="Verdana" panose="020B0604030504040204" pitchFamily="34" charset="0"/>
                <a:ea typeface="Verdana" panose="020B0604030504040204" pitchFamily="34" charset="0"/>
                <a:cs typeface="Segoe UI Semibold" panose="020B0702040204020203" pitchFamily="34" charset="0"/>
              </a:rPr>
              <a:t>it</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44" name="Rovná spojovacia šípka 43">
            <a:extLst>
              <a:ext uri="{FF2B5EF4-FFF2-40B4-BE49-F238E27FC236}">
                <a16:creationId xmlns:a16="http://schemas.microsoft.com/office/drawing/2014/main" id="{A5ABB963-B2D9-5D5B-CDDE-F7BAFB93D9A7}"/>
              </a:ext>
            </a:extLst>
          </p:cNvPr>
          <p:cNvCxnSpPr>
            <a:cxnSpLocks/>
          </p:cNvCxnSpPr>
          <p:nvPr/>
        </p:nvCxnSpPr>
        <p:spPr>
          <a:xfrm>
            <a:off x="7256195" y="4749322"/>
            <a:ext cx="323690" cy="1"/>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45" name="Obdĺžnik 44">
            <a:extLst>
              <a:ext uri="{FF2B5EF4-FFF2-40B4-BE49-F238E27FC236}">
                <a16:creationId xmlns:a16="http://schemas.microsoft.com/office/drawing/2014/main" id="{956D959E-9121-F78D-900F-28A4DFEB19B7}"/>
              </a:ext>
            </a:extLst>
          </p:cNvPr>
          <p:cNvSpPr/>
          <p:nvPr/>
        </p:nvSpPr>
        <p:spPr>
          <a:xfrm>
            <a:off x="6548495" y="3994043"/>
            <a:ext cx="407798" cy="1529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549"/>
          </a:p>
        </p:txBody>
      </p:sp>
      <p:cxnSp>
        <p:nvCxnSpPr>
          <p:cNvPr id="47" name="Rovná spojovacia šípka 46">
            <a:extLst>
              <a:ext uri="{FF2B5EF4-FFF2-40B4-BE49-F238E27FC236}">
                <a16:creationId xmlns:a16="http://schemas.microsoft.com/office/drawing/2014/main" id="{A5ABB963-B2D9-5D5B-CDDE-F7BAFB93D9A7}"/>
              </a:ext>
            </a:extLst>
          </p:cNvPr>
          <p:cNvCxnSpPr>
            <a:cxnSpLocks/>
          </p:cNvCxnSpPr>
          <p:nvPr/>
        </p:nvCxnSpPr>
        <p:spPr>
          <a:xfrm flipV="1">
            <a:off x="6716712" y="4209836"/>
            <a:ext cx="0" cy="356824"/>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sp>
        <p:nvSpPr>
          <p:cNvPr id="48" name="TextBox 3">
            <a:extLst>
              <a:ext uri="{FF2B5EF4-FFF2-40B4-BE49-F238E27FC236}">
                <a16:creationId xmlns:a16="http://schemas.microsoft.com/office/drawing/2014/main" id="{D1519CD7-04E7-2C49-AEB2-91755C8B074B}"/>
              </a:ext>
            </a:extLst>
          </p:cNvPr>
          <p:cNvSpPr txBox="1"/>
          <p:nvPr/>
        </p:nvSpPr>
        <p:spPr>
          <a:xfrm>
            <a:off x="7579885" y="3238768"/>
            <a:ext cx="2697416" cy="35381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sk-SK" sz="1699" dirty="0">
                <a:latin typeface="Verdana" panose="020B0604030504040204" pitchFamily="34" charset="0"/>
                <a:ea typeface="Verdana" panose="020B0604030504040204" pitchFamily="34" charset="0"/>
                <a:cs typeface="Segoe UI Semibold" panose="020B0702040204020203" pitchFamily="34" charset="0"/>
              </a:rPr>
              <a:t>Set profile</a:t>
            </a:r>
            <a:r>
              <a:rPr lang="sk-SK" sz="1699" dirty="0">
                <a:latin typeface="Verdana" panose="020B0604030504040204" pitchFamily="34" charset="0"/>
                <a:ea typeface="Verdana" panose="020B0604030504040204" pitchFamily="34" charset="0"/>
                <a:cs typeface="Segoe UI Semibold" panose="020B0702040204020203" pitchFamily="34" charset="0"/>
              </a:rPr>
              <a:t> </a:t>
            </a:r>
            <a:r>
              <a:rPr lang="sk-SK" sz="1699" dirty="0" err="1">
                <a:latin typeface="Verdana" panose="020B0604030504040204" pitchFamily="34" charset="0"/>
                <a:ea typeface="Verdana" panose="020B0604030504040204" pitchFamily="34" charset="0"/>
                <a:cs typeface="Segoe UI Semibold" panose="020B0702040204020203" pitchFamily="34" charset="0"/>
              </a:rPr>
              <a:t>parameters</a:t>
            </a:r>
            <a:endParaRPr lang="en-GB" sz="1699" dirty="0">
              <a:latin typeface="Verdana" panose="020B0604030504040204" pitchFamily="34" charset="0"/>
              <a:ea typeface="Verdana" panose="020B0604030504040204" pitchFamily="34" charset="0"/>
              <a:cs typeface="Segoe UI Semibold" panose="020B0702040204020203" pitchFamily="34" charset="0"/>
            </a:endParaRPr>
          </a:p>
        </p:txBody>
      </p:sp>
      <p:cxnSp>
        <p:nvCxnSpPr>
          <p:cNvPr id="49" name="Rovná spojovacia šípka 48">
            <a:extLst>
              <a:ext uri="{FF2B5EF4-FFF2-40B4-BE49-F238E27FC236}">
                <a16:creationId xmlns:a16="http://schemas.microsoft.com/office/drawing/2014/main" id="{A5ABB963-B2D9-5D5B-CDDE-F7BAFB93D9A7}"/>
              </a:ext>
            </a:extLst>
          </p:cNvPr>
          <p:cNvCxnSpPr>
            <a:cxnSpLocks/>
          </p:cNvCxnSpPr>
          <p:nvPr/>
        </p:nvCxnSpPr>
        <p:spPr>
          <a:xfrm flipH="1">
            <a:off x="7206440" y="3450065"/>
            <a:ext cx="323690" cy="1"/>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1" name="Rovná spojovacia šípka 50">
            <a:extLst>
              <a:ext uri="{FF2B5EF4-FFF2-40B4-BE49-F238E27FC236}">
                <a16:creationId xmlns:a16="http://schemas.microsoft.com/office/drawing/2014/main" id="{A5ABB963-B2D9-5D5B-CDDE-F7BAFB93D9A7}"/>
              </a:ext>
            </a:extLst>
          </p:cNvPr>
          <p:cNvCxnSpPr>
            <a:cxnSpLocks/>
          </p:cNvCxnSpPr>
          <p:nvPr/>
        </p:nvCxnSpPr>
        <p:spPr>
          <a:xfrm>
            <a:off x="6752394" y="5187229"/>
            <a:ext cx="0" cy="815597"/>
          </a:xfrm>
          <a:prstGeom prst="straightConnector1">
            <a:avLst/>
          </a:prstGeom>
          <a:ln w="50800">
            <a:solidFill>
              <a:srgbClr val="FC3C22"/>
            </a:solidFill>
            <a:tailEnd type="triangle"/>
          </a:ln>
          <a:effectLst/>
        </p:spPr>
        <p:style>
          <a:lnRef idx="1">
            <a:schemeClr val="accent1"/>
          </a:lnRef>
          <a:fillRef idx="0">
            <a:schemeClr val="accent1"/>
          </a:fillRef>
          <a:effectRef idx="0">
            <a:schemeClr val="accent1"/>
          </a:effectRef>
          <a:fontRef idx="minor">
            <a:schemeClr val="tx1"/>
          </a:fontRef>
        </p:style>
      </p:cxnSp>
      <p:pic>
        <p:nvPicPr>
          <p:cNvPr id="26" name="object 6"/>
          <p:cNvPicPr/>
          <p:nvPr/>
        </p:nvPicPr>
        <p:blipFill>
          <a:blip r:embed="rId6" cstate="print"/>
          <a:stretch>
            <a:fillRect/>
          </a:stretch>
        </p:blipFill>
        <p:spPr>
          <a:xfrm>
            <a:off x="1645572" y="10574849"/>
            <a:ext cx="1155985" cy="481038"/>
          </a:xfrm>
          <a:prstGeom prst="rect">
            <a:avLst/>
          </a:prstGeom>
        </p:spPr>
      </p:pic>
      <p:pic>
        <p:nvPicPr>
          <p:cNvPr id="30" name="Obrázok 29"/>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31" name="Picture 2" descr="https://www.upjs.sk/app/uploads/2022/06/LOGO-UPJS.png"/>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7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2622036" y="-2911342"/>
            <a:ext cx="8195649" cy="13527424"/>
          </a:xfrm>
          <a:prstGeom prst="rect">
            <a:avLst/>
          </a:prstGeom>
        </p:spPr>
        <p:txBody>
          <a:bodyPr vert="horz" wrap="square" lIns="0" tIns="17084" rIns="0" bIns="0" rtlCol="0">
            <a:spAutoFit/>
          </a:bodyPr>
          <a:lstStyle/>
          <a:p>
            <a:pPr marL="17983" algn="just">
              <a:lnSpc>
                <a:spcPct val="110000"/>
              </a:lnSpc>
            </a:pPr>
            <a:r>
              <a:rPr lang="sk-SK" sz="1699" spc="14" dirty="0">
                <a:solidFill>
                  <a:srgbClr val="006FC0"/>
                </a:solidFill>
                <a:latin typeface="Verdana"/>
                <a:cs typeface="Verdana"/>
              </a:rPr>
              <a:t>3.2 </a:t>
            </a:r>
            <a:r>
              <a:rPr lang="sk-SK" sz="1699" spc="14" dirty="0" err="1">
                <a:solidFill>
                  <a:srgbClr val="006FC0"/>
                </a:solidFill>
                <a:latin typeface="Verdana"/>
                <a:cs typeface="Verdana"/>
              </a:rPr>
              <a:t>Sentinel</a:t>
            </a:r>
            <a:r>
              <a:rPr lang="sk-SK" sz="1699" spc="14" dirty="0">
                <a:solidFill>
                  <a:srgbClr val="006FC0"/>
                </a:solidFill>
                <a:latin typeface="Verdana"/>
                <a:cs typeface="Verdana"/>
              </a:rPr>
              <a:t> Online - </a:t>
            </a:r>
            <a:r>
              <a:rPr lang="sk-SK" sz="1699" spc="14" dirty="0" err="1">
                <a:solidFill>
                  <a:srgbClr val="006FC0"/>
                </a:solidFill>
                <a:latin typeface="Verdana"/>
                <a:cs typeface="Verdana"/>
              </a:rPr>
              <a:t>Copernicus</a:t>
            </a:r>
            <a:r>
              <a:rPr lang="sk-SK" sz="1699" spc="14" dirty="0">
                <a:solidFill>
                  <a:srgbClr val="006FC0"/>
                </a:solidFill>
                <a:latin typeface="Verdana"/>
                <a:cs typeface="Verdana"/>
              </a:rPr>
              <a:t> </a:t>
            </a:r>
            <a:r>
              <a:rPr lang="sk-SK" sz="1699" spc="14" dirty="0" err="1">
                <a:solidFill>
                  <a:srgbClr val="006FC0"/>
                </a:solidFill>
                <a:latin typeface="Verdana"/>
                <a:cs typeface="Verdana"/>
              </a:rPr>
              <a:t>Sentinels</a:t>
            </a:r>
            <a:endParaRPr lang="sk-SK" sz="1699" spc="14" dirty="0">
              <a:solidFill>
                <a:srgbClr val="006FC0"/>
              </a:solidFill>
              <a:latin typeface="Verdana"/>
              <a:cs typeface="Verdana"/>
            </a:endParaRPr>
          </a:p>
          <a:p>
            <a:pPr marL="17983" algn="just">
              <a:lnSpc>
                <a:spcPct val="110000"/>
              </a:lnSpc>
              <a:spcAft>
                <a:spcPts val="425"/>
              </a:spcAft>
            </a:pPr>
            <a:endParaRPr lang="sk-SK" sz="283" spc="14" dirty="0">
              <a:latin typeface="Verdana"/>
              <a:cs typeface="Verdana"/>
            </a:endParaRPr>
          </a:p>
          <a:p>
            <a:pPr marL="17983" algn="just">
              <a:lnSpc>
                <a:spcPct val="110000"/>
              </a:lnSpc>
              <a:spcAft>
                <a:spcPts val="850"/>
              </a:spcAft>
            </a:pPr>
            <a:r>
              <a:rPr lang="en-US" sz="1699" spc="14" dirty="0">
                <a:solidFill>
                  <a:schemeClr val="bg1">
                    <a:lumMod val="65000"/>
                  </a:schemeClr>
                </a:solidFill>
                <a:latin typeface="Verdana"/>
                <a:cs typeface="Verdana"/>
              </a:rPr>
              <a:t>https://</a:t>
            </a:r>
            <a:r>
              <a:rPr lang="en-US" sz="1699" spc="14" dirty="0">
                <a:solidFill>
                  <a:schemeClr val="bg1">
                    <a:lumMod val="65000"/>
                  </a:schemeClr>
                </a:solidFill>
                <a:latin typeface="Verdana"/>
                <a:cs typeface="Verdana"/>
              </a:rPr>
              <a:t>sentinels.copernicus.eu/web/sentinel</a:t>
            </a:r>
            <a:endParaRPr lang="sk-SK" sz="1699" spc="14" dirty="0">
              <a:solidFill>
                <a:schemeClr val="bg1">
                  <a:lumMod val="65000"/>
                </a:schemeClr>
              </a:solidFill>
              <a:latin typeface="Verdana"/>
              <a:cs typeface="Verdana"/>
            </a:endParaRPr>
          </a:p>
          <a:p>
            <a:pPr marL="17983" algn="just">
              <a:lnSpc>
                <a:spcPct val="110000"/>
              </a:lnSpc>
              <a:spcAft>
                <a:spcPts val="850"/>
              </a:spcAft>
            </a:pPr>
            <a:r>
              <a:rPr lang="sk-SK" sz="1699" spc="14" dirty="0">
                <a:solidFill>
                  <a:schemeClr val="bg1">
                    <a:lumMod val="65000"/>
                  </a:schemeClr>
                </a:solidFill>
                <a:latin typeface="Verdana"/>
                <a:cs typeface="Verdana"/>
              </a:rPr>
              <a:t>https://</a:t>
            </a:r>
            <a:r>
              <a:rPr lang="sk-SK" sz="1699" spc="14" dirty="0">
                <a:solidFill>
                  <a:schemeClr val="bg1">
                    <a:lumMod val="65000"/>
                  </a:schemeClr>
                </a:solidFill>
                <a:latin typeface="Verdana"/>
                <a:cs typeface="Verdana"/>
              </a:rPr>
              <a:t>sentinel.esa.int/web/sentinel/home</a:t>
            </a:r>
          </a:p>
          <a:p>
            <a:pPr marL="17983" algn="just">
              <a:lnSpc>
                <a:spcPct val="110000"/>
              </a:lnSpc>
              <a:spcAft>
                <a:spcPts val="850"/>
              </a:spcAft>
            </a:pPr>
            <a:r>
              <a:rPr lang="en-US" sz="1699" spc="14" dirty="0">
                <a:latin typeface="Verdana"/>
                <a:cs typeface="Verdana"/>
              </a:rPr>
              <a:t>Copernicus </a:t>
            </a:r>
            <a:r>
              <a:rPr lang="en-US" sz="1699" spc="14" dirty="0">
                <a:latin typeface="Verdana"/>
                <a:cs typeface="Verdana"/>
              </a:rPr>
              <a:t>stands as the most ambitious Earth observation program to date, aiming to deliver precise, timely, and readily available information to enhance environmental management, comprehend and alleviate the impacts of climate change, and ensure civil security</a:t>
            </a:r>
            <a:r>
              <a:rPr lang="en-US" sz="1699" spc="14" dirty="0">
                <a:latin typeface="Verdana"/>
                <a:cs typeface="Verdana"/>
              </a:rPr>
              <a:t>.</a:t>
            </a:r>
            <a:endParaRPr lang="sk-SK" sz="1699" spc="14" dirty="0">
              <a:latin typeface="Verdana"/>
              <a:cs typeface="Verdana"/>
            </a:endParaRPr>
          </a:p>
          <a:p>
            <a:pPr marL="17983" algn="just">
              <a:lnSpc>
                <a:spcPct val="110000"/>
              </a:lnSpc>
              <a:spcAft>
                <a:spcPts val="850"/>
              </a:spcAft>
            </a:pPr>
            <a:r>
              <a:rPr lang="en-US" sz="1699" spc="14" dirty="0">
                <a:latin typeface="Verdana"/>
                <a:cs typeface="Verdana"/>
              </a:rPr>
              <a:t>ESA </a:t>
            </a:r>
            <a:r>
              <a:rPr lang="en-US" sz="1699" spc="14" dirty="0">
                <a:latin typeface="Verdana"/>
                <a:cs typeface="Verdana"/>
              </a:rPr>
              <a:t>developed the Sentinel satellite family to meet Copernicus program needs. The Copernicus Ground Segment oversees operations, data acquisition, and distribution. Currently, three two-satellite constellations orbit, with two individual satellites, including Sentinel-5P. After Sentinel-1B, Sentinel-1C will restore the Sentinel-1 </a:t>
            </a:r>
            <a:r>
              <a:rPr lang="en-US" sz="1699" spc="14" dirty="0">
                <a:latin typeface="Verdana"/>
                <a:cs typeface="Verdana"/>
              </a:rPr>
              <a:t>constellation.</a:t>
            </a:r>
            <a:r>
              <a:rPr lang="sk-SK" sz="1699" spc="14" dirty="0">
                <a:latin typeface="Verdana"/>
                <a:cs typeface="Verdana"/>
              </a:rPr>
              <a:t> </a:t>
            </a:r>
          </a:p>
          <a:p>
            <a:pPr marL="17983" algn="just">
              <a:lnSpc>
                <a:spcPct val="110000"/>
              </a:lnSpc>
              <a:spcAft>
                <a:spcPts val="850"/>
              </a:spcAft>
            </a:pPr>
            <a:r>
              <a:rPr lang="en-US" sz="1699" spc="14" dirty="0">
                <a:latin typeface="Verdana"/>
                <a:cs typeface="Verdana"/>
              </a:rPr>
              <a:t>Sentinels </a:t>
            </a:r>
            <a:r>
              <a:rPr lang="en-US" sz="1699" spc="14" dirty="0">
                <a:latin typeface="Verdana"/>
                <a:cs typeface="Verdana"/>
              </a:rPr>
              <a:t>offer diverse observations, from Sentinel-1's all-weather radar images (2014, 2016) to Sentinel-2A's high-res optical images (2015). Sentinel-3 satellites (2016, 2018) provide ocean and land data, with Sentinel-3 marine operated by EUMETSAT and Sentinel-3 land by </a:t>
            </a:r>
            <a:r>
              <a:rPr lang="en-US" sz="1699" spc="14" dirty="0">
                <a:latin typeface="Verdana"/>
                <a:cs typeface="Verdana"/>
              </a:rPr>
              <a:t>ESA.</a:t>
            </a:r>
            <a:r>
              <a:rPr lang="sk-SK" sz="1699" spc="14" dirty="0">
                <a:latin typeface="Verdana"/>
                <a:cs typeface="Verdana"/>
              </a:rPr>
              <a:t> </a:t>
            </a:r>
            <a:r>
              <a:rPr lang="en-US" sz="1699" spc="14" dirty="0">
                <a:latin typeface="Verdana"/>
                <a:cs typeface="Verdana"/>
              </a:rPr>
              <a:t>Sentinel-5P</a:t>
            </a:r>
            <a:r>
              <a:rPr lang="en-US" sz="1699" spc="14" dirty="0">
                <a:latin typeface="Verdana"/>
                <a:cs typeface="Verdana"/>
              </a:rPr>
              <a:t>, launched on October 13, 2017, is the first Copernicus mission dedicated to atmospheric monitoring, reducing data gaps</a:t>
            </a:r>
            <a:r>
              <a:rPr lang="en-US" sz="1699" spc="14" dirty="0">
                <a:latin typeface="Verdana"/>
                <a:cs typeface="Verdana"/>
              </a:rPr>
              <a:t>.</a:t>
            </a: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endParaRPr lang="sk-SK" sz="1699" spc="14" dirty="0">
              <a:latin typeface="Verdana"/>
              <a:cs typeface="Verdana"/>
            </a:endParaRPr>
          </a:p>
          <a:p>
            <a:pPr marL="17983" algn="just">
              <a:lnSpc>
                <a:spcPct val="110000"/>
              </a:lnSpc>
              <a:spcAft>
                <a:spcPts val="850"/>
              </a:spcAft>
            </a:pPr>
            <a:r>
              <a:rPr lang="en-US" sz="1699" spc="14" dirty="0">
                <a:latin typeface="Verdana"/>
                <a:cs typeface="Verdana"/>
              </a:rPr>
              <a:t>Sentinel Online aims to offer extensive information to prospective users regarding the Sentinel program, including its specific missions, operational priorities, and the Copernicus Thematic domains it caters to. The technical platform prioritizes in-depth explanations covering instruments, performance of data products, scientific applications, Ground Segment processing, and guidance on how to access Sentinel data. </a:t>
            </a:r>
          </a:p>
          <a:p>
            <a:pPr marL="17983" algn="just">
              <a:lnSpc>
                <a:spcPct val="110000"/>
              </a:lnSpc>
              <a:spcAft>
                <a:spcPts val="850"/>
              </a:spcAft>
            </a:pPr>
            <a:endParaRPr lang="sk-SK" sz="1699" spc="14" dirty="0">
              <a:latin typeface="Verdana"/>
              <a:cs typeface="Verdana"/>
            </a:endParaRPr>
          </a:p>
        </p:txBody>
      </p:sp>
      <p:grpSp>
        <p:nvGrpSpPr>
          <p:cNvPr id="12" name="object 3"/>
          <p:cNvGrpSpPr/>
          <p:nvPr/>
        </p:nvGrpSpPr>
        <p:grpSpPr>
          <a:xfrm>
            <a:off x="1366838" y="10199393"/>
            <a:ext cx="10706044" cy="1143704"/>
            <a:chOff x="0" y="9884688"/>
            <a:chExt cx="7560945" cy="807720"/>
          </a:xfrm>
        </p:grpSpPr>
        <p:sp>
          <p:nvSpPr>
            <p:cNvPr id="13" name="object 4"/>
            <p:cNvSpPr/>
            <p:nvPr/>
          </p:nvSpPr>
          <p:spPr>
            <a:xfrm>
              <a:off x="0" y="9891038"/>
              <a:ext cx="7560945" cy="801370"/>
            </a:xfrm>
            <a:custGeom>
              <a:avLst/>
              <a:gdLst/>
              <a:ahLst/>
              <a:cxnLst/>
              <a:rect l="l" t="t" r="r" b="b"/>
              <a:pathLst>
                <a:path w="7560945" h="801370">
                  <a:moveTo>
                    <a:pt x="7560564" y="0"/>
                  </a:moveTo>
                  <a:lnTo>
                    <a:pt x="0" y="0"/>
                  </a:lnTo>
                  <a:lnTo>
                    <a:pt x="0" y="801344"/>
                  </a:lnTo>
                  <a:lnTo>
                    <a:pt x="7560564" y="801344"/>
                  </a:lnTo>
                  <a:lnTo>
                    <a:pt x="7560564" y="0"/>
                  </a:lnTo>
                  <a:close/>
                </a:path>
              </a:pathLst>
            </a:custGeom>
            <a:solidFill>
              <a:srgbClr val="12254B"/>
            </a:solidFill>
          </p:spPr>
          <p:txBody>
            <a:bodyPr wrap="square" lIns="0" tIns="0" rIns="0" bIns="0" rtlCol="0"/>
            <a:lstStyle/>
            <a:p>
              <a:endParaRPr sz="2549"/>
            </a:p>
          </p:txBody>
        </p:sp>
        <p:sp>
          <p:nvSpPr>
            <p:cNvPr id="14" name="object 5"/>
            <p:cNvSpPr/>
            <p:nvPr/>
          </p:nvSpPr>
          <p:spPr>
            <a:xfrm>
              <a:off x="0" y="9884688"/>
              <a:ext cx="7560945" cy="12700"/>
            </a:xfrm>
            <a:custGeom>
              <a:avLst/>
              <a:gdLst/>
              <a:ahLst/>
              <a:cxnLst/>
              <a:rect l="l" t="t" r="r" b="b"/>
              <a:pathLst>
                <a:path w="7560945" h="12700">
                  <a:moveTo>
                    <a:pt x="0" y="12699"/>
                  </a:moveTo>
                  <a:lnTo>
                    <a:pt x="7560564" y="12699"/>
                  </a:lnTo>
                  <a:lnTo>
                    <a:pt x="7560564" y="0"/>
                  </a:lnTo>
                  <a:lnTo>
                    <a:pt x="0" y="0"/>
                  </a:lnTo>
                  <a:lnTo>
                    <a:pt x="0" y="12699"/>
                  </a:lnTo>
                  <a:close/>
                </a:path>
              </a:pathLst>
            </a:custGeom>
            <a:solidFill>
              <a:srgbClr val="12254B"/>
            </a:solidFill>
          </p:spPr>
          <p:txBody>
            <a:bodyPr wrap="square" lIns="0" tIns="0" rIns="0" bIns="0" rtlCol="0"/>
            <a:lstStyle/>
            <a:p>
              <a:endParaRPr sz="2549"/>
            </a:p>
          </p:txBody>
        </p:sp>
      </p:grpSp>
      <p:sp>
        <p:nvSpPr>
          <p:cNvPr id="17" name="object 10"/>
          <p:cNvSpPr txBox="1">
            <a:spLocks noGrp="1"/>
          </p:cNvSpPr>
          <p:nvPr>
            <p:ph type="sldNum" sz="quarter" idx="7"/>
          </p:nvPr>
        </p:nvSpPr>
        <p:spPr>
          <a:xfrm>
            <a:off x="11232906" y="10652236"/>
            <a:ext cx="374040" cy="272377"/>
          </a:xfrm>
          <a:prstGeom prst="rect">
            <a:avLst/>
          </a:prstGeom>
        </p:spPr>
        <p:txBody>
          <a:bodyPr vert="horz" wrap="square" lIns="0" tIns="10790" rIns="0" bIns="0" rtlCol="0">
            <a:spAutoFit/>
          </a:bodyPr>
          <a:lstStyle/>
          <a:p>
            <a:pPr marL="53950">
              <a:spcBef>
                <a:spcPts val="85"/>
              </a:spcBef>
            </a:pPr>
            <a:r>
              <a:rPr lang="sk-SK" spc="-28" dirty="0"/>
              <a:t>8</a:t>
            </a:r>
            <a:endParaRPr spc="-28" dirty="0"/>
          </a:p>
        </p:txBody>
      </p:sp>
      <p:pic>
        <p:nvPicPr>
          <p:cNvPr id="1026" name="Picture 2" descr="https://sentiwiki.copernicus.eu/__attachments/1679837/image-20231021-065335.png?inst-v=c5a114bf-ef62-48ff-a683-25fcacb39e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036" y="2915078"/>
            <a:ext cx="8195649" cy="471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object 6"/>
          <p:cNvPicPr/>
          <p:nvPr/>
        </p:nvPicPr>
        <p:blipFill>
          <a:blip r:embed="rId3" cstate="print"/>
          <a:stretch>
            <a:fillRect/>
          </a:stretch>
        </p:blipFill>
        <p:spPr>
          <a:xfrm>
            <a:off x="1645572" y="10574849"/>
            <a:ext cx="1155985" cy="481038"/>
          </a:xfrm>
          <a:prstGeom prst="rect">
            <a:avLst/>
          </a:prstGeom>
        </p:spPr>
      </p:pic>
      <p:pic>
        <p:nvPicPr>
          <p:cNvPr id="11" name="Obrázok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500"/>
                    </a14:imgEffect>
                    <a14:imgEffect>
                      <a14:saturation sat="32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0331" y="10475528"/>
            <a:ext cx="2738043" cy="679679"/>
          </a:xfrm>
          <a:prstGeom prst="rect">
            <a:avLst/>
          </a:prstGeom>
        </p:spPr>
      </p:pic>
      <p:pic>
        <p:nvPicPr>
          <p:cNvPr id="18" name="Picture 2" descr="https://www.upjs.sk/app/uploads/2022/06/LOGO-UPJS.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961438" y="10574849"/>
            <a:ext cx="1960737" cy="45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481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35006</TotalTime>
  <Words>2507</Words>
  <Application>Microsoft Office PowerPoint</Application>
  <PresentationFormat>Vlastná</PresentationFormat>
  <Paragraphs>303</Paragraphs>
  <Slides>21</Slides>
  <Notes>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21</vt:i4>
      </vt:variant>
    </vt:vector>
  </HeadingPairs>
  <TitlesOfParts>
    <vt:vector size="27" baseType="lpstr">
      <vt:lpstr>Arial</vt:lpstr>
      <vt:lpstr>Calibri</vt:lpstr>
      <vt:lpstr>Segoe UI Semibold</vt:lpstr>
      <vt:lpstr>Symbol</vt:lpstr>
      <vt:lpstr>Verdana</vt:lpstr>
      <vt:lpstr>Office Theme</vt:lpstr>
      <vt:lpstr>1. Úvod do ESA diaľkového prieskumu Zeme a jeho vývoj  – ESA DPZ údaje na webe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Onačillová</dc:creator>
  <cp:lastModifiedBy>Onačillová</cp:lastModifiedBy>
  <cp:revision>1282</cp:revision>
  <dcterms:created xsi:type="dcterms:W3CDTF">2023-05-09T08:17:47Z</dcterms:created>
  <dcterms:modified xsi:type="dcterms:W3CDTF">2025-09-22T10:31:36Z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2022-06-03T00:00:00Z</vt:filetime>
  </property>
  <property fmtid="{D5CDD505-2E9C-101B-9397-08002B2CF9AE}" pid="3" name="Creator">
    <vt:lpwstr>Adobe Acrobat Pro DC (64-bit) 22.1.20085</vt:lpwstr>
  </property>
  <property fmtid="{D5CDD505-2E9C-101B-9397-08002B2CF9AE}" pid="4" name="LastSaved">
    <vt:filetime>2023-05-09T00:00:00Z</vt:filetime>
  </property>
</Properties>
</file>