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notesMasterIdLst>
    <p:notesMasterId r:id="rId26"/>
  </p:notesMasterIdLst>
  <p:sldIdLst>
    <p:sldId id="262" r:id="rId2"/>
    <p:sldId id="271" r:id="rId3"/>
    <p:sldId id="264" r:id="rId4"/>
    <p:sldId id="293" r:id="rId5"/>
    <p:sldId id="291" r:id="rId6"/>
    <p:sldId id="292" r:id="rId7"/>
    <p:sldId id="278" r:id="rId8"/>
    <p:sldId id="279" r:id="rId9"/>
    <p:sldId id="280" r:id="rId10"/>
    <p:sldId id="281" r:id="rId11"/>
    <p:sldId id="282" r:id="rId12"/>
    <p:sldId id="283" r:id="rId13"/>
    <p:sldId id="284" r:id="rId14"/>
    <p:sldId id="287" r:id="rId15"/>
    <p:sldId id="289" r:id="rId16"/>
    <p:sldId id="288" r:id="rId17"/>
    <p:sldId id="290" r:id="rId18"/>
    <p:sldId id="294" r:id="rId19"/>
    <p:sldId id="274" r:id="rId20"/>
    <p:sldId id="275" r:id="rId21"/>
    <p:sldId id="267" r:id="rId22"/>
    <p:sldId id="268" r:id="rId23"/>
    <p:sldId id="276" r:id="rId24"/>
    <p:sldId id="269" r:id="rId2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McManamon" initials="PM" lastIdx="2" clrIdx="0"/>
  <p:cmAuthor id="1" name="Kay Van Der Made" initials="KVDM"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02" autoAdjust="0"/>
    <p:restoredTop sz="94660"/>
  </p:normalViewPr>
  <p:slideViewPr>
    <p:cSldViewPr snapToGrid="0">
      <p:cViewPr varScale="1">
        <p:scale>
          <a:sx n="84" d="100"/>
          <a:sy n="84" d="100"/>
        </p:scale>
        <p:origin x="-78" y="-61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556547-C63A-4E40-9C4D-34C4B0D3B33F}"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sk-SK"/>
        </a:p>
      </dgm:t>
    </dgm:pt>
    <dgm:pt modelId="{A782E827-E6D8-41E8-B01E-279676881330}">
      <dgm:prSet phldrT="[Text]" custT="1"/>
      <dgm:spPr/>
      <dgm:t>
        <a:bodyPr/>
        <a:lstStyle/>
        <a:p>
          <a:r>
            <a:rPr lang="en-US" sz="1600" dirty="0" smtClean="0"/>
            <a:t>Evaluation of Sentinel-2 data for urban greenery periodic mapping;</a:t>
          </a:r>
          <a:endParaRPr lang="sk-SK" sz="1600" dirty="0"/>
        </a:p>
      </dgm:t>
    </dgm:pt>
    <dgm:pt modelId="{D32813EA-20CA-4BEC-A757-D376BA52BA11}" type="parTrans" cxnId="{35392D65-99C0-44FA-9386-CD5A0ABD1EF5}">
      <dgm:prSet/>
      <dgm:spPr/>
      <dgm:t>
        <a:bodyPr/>
        <a:lstStyle/>
        <a:p>
          <a:endParaRPr lang="sk-SK" sz="2000"/>
        </a:p>
      </dgm:t>
    </dgm:pt>
    <dgm:pt modelId="{C7D5450E-503B-4DBD-B6DF-CEFA8D7FD384}" type="sibTrans" cxnId="{35392D65-99C0-44FA-9386-CD5A0ABD1EF5}">
      <dgm:prSet/>
      <dgm:spPr/>
      <dgm:t>
        <a:bodyPr/>
        <a:lstStyle/>
        <a:p>
          <a:endParaRPr lang="sk-SK"/>
        </a:p>
      </dgm:t>
    </dgm:pt>
    <dgm:pt modelId="{9E4C3B0E-BC06-4784-A6D8-D2682C5A52E9}">
      <dgm:prSet custT="1"/>
      <dgm:spPr/>
      <dgm:t>
        <a:bodyPr/>
        <a:lstStyle/>
        <a:p>
          <a:r>
            <a:rPr lang="en-US" sz="1600" smtClean="0"/>
            <a:t>Generate a high-resolution virtual 3-D city model and time series of 3-D models of urban greenery;</a:t>
          </a:r>
          <a:endParaRPr lang="en-US" sz="1600" dirty="0"/>
        </a:p>
      </dgm:t>
    </dgm:pt>
    <dgm:pt modelId="{62E5A2CF-15E4-45DC-9F49-94C14551EC2F}" type="parTrans" cxnId="{24E27FD4-B0C0-443E-B242-ACC7098218BE}">
      <dgm:prSet/>
      <dgm:spPr/>
      <dgm:t>
        <a:bodyPr/>
        <a:lstStyle/>
        <a:p>
          <a:endParaRPr lang="sk-SK" sz="2000"/>
        </a:p>
      </dgm:t>
    </dgm:pt>
    <dgm:pt modelId="{FA8070BC-DC41-4770-B84B-522E0A7BA6C3}" type="sibTrans" cxnId="{24E27FD4-B0C0-443E-B242-ACC7098218BE}">
      <dgm:prSet custT="1"/>
      <dgm:spPr/>
      <dgm:t>
        <a:bodyPr/>
        <a:lstStyle/>
        <a:p>
          <a:endParaRPr lang="sk-SK" sz="2800"/>
        </a:p>
      </dgm:t>
    </dgm:pt>
    <dgm:pt modelId="{27B6AEAE-E8AB-4692-A66E-17C5332406FC}">
      <dgm:prSet custT="1"/>
      <dgm:spPr/>
      <dgm:t>
        <a:bodyPr/>
        <a:lstStyle/>
        <a:p>
          <a:r>
            <a:rPr lang="en-US" sz="1600" dirty="0" smtClean="0"/>
            <a:t>Derive reference vegetation metrics based on the time series of 3-D models of urban greenery and define their correlation with vegetation metrics based on multispectral Sentinel 2 satellite imagery;</a:t>
          </a:r>
          <a:endParaRPr lang="en-US" sz="1600" dirty="0"/>
        </a:p>
      </dgm:t>
    </dgm:pt>
    <dgm:pt modelId="{1B618813-C110-4BAD-850F-517E4CCC6B43}" type="parTrans" cxnId="{95934460-C448-41F5-9A68-6F66EF7372F1}">
      <dgm:prSet/>
      <dgm:spPr/>
      <dgm:t>
        <a:bodyPr/>
        <a:lstStyle/>
        <a:p>
          <a:endParaRPr lang="sk-SK" sz="2000"/>
        </a:p>
      </dgm:t>
    </dgm:pt>
    <dgm:pt modelId="{4B9731E2-D581-48D3-B656-02358E938D39}" type="sibTrans" cxnId="{95934460-C448-41F5-9A68-6F66EF7372F1}">
      <dgm:prSet custT="1"/>
      <dgm:spPr/>
      <dgm:t>
        <a:bodyPr/>
        <a:lstStyle/>
        <a:p>
          <a:endParaRPr lang="sk-SK" sz="2800"/>
        </a:p>
      </dgm:t>
    </dgm:pt>
    <dgm:pt modelId="{1694ABAC-8CFF-4D58-B80E-8342A4CE3B98}">
      <dgm:prSet custT="1"/>
      <dgm:spPr/>
      <dgm:t>
        <a:bodyPr/>
        <a:lstStyle/>
        <a:p>
          <a:r>
            <a:rPr lang="en-US" sz="1600" smtClean="0"/>
            <a:t>Downscale the S2 vegetation metrics to a higher resolution based on the 3-D city model and 3-D greenery time series;</a:t>
          </a:r>
          <a:endParaRPr lang="en-US" sz="1600" dirty="0"/>
        </a:p>
      </dgm:t>
    </dgm:pt>
    <dgm:pt modelId="{989AF72F-0938-4254-8F8E-EAEACCF0A3BA}" type="parTrans" cxnId="{9B00A049-CA67-4F85-96FD-211B60D0D217}">
      <dgm:prSet/>
      <dgm:spPr/>
      <dgm:t>
        <a:bodyPr/>
        <a:lstStyle/>
        <a:p>
          <a:endParaRPr lang="sk-SK" sz="2000"/>
        </a:p>
      </dgm:t>
    </dgm:pt>
    <dgm:pt modelId="{60A47E9A-8C2C-4C97-9209-1F9EF24D3696}" type="sibTrans" cxnId="{9B00A049-CA67-4F85-96FD-211B60D0D217}">
      <dgm:prSet custT="1"/>
      <dgm:spPr/>
      <dgm:t>
        <a:bodyPr/>
        <a:lstStyle/>
        <a:p>
          <a:endParaRPr lang="sk-SK" sz="2800"/>
        </a:p>
      </dgm:t>
    </dgm:pt>
    <dgm:pt modelId="{47B3166E-36EF-4A54-9FF1-BE288674AA9F}">
      <dgm:prSet custT="1"/>
      <dgm:spPr/>
      <dgm:t>
        <a:bodyPr/>
        <a:lstStyle/>
        <a:p>
          <a:r>
            <a:rPr lang="en-US" sz="1600" dirty="0" smtClean="0"/>
            <a:t>Develop an algorithm to calculate land surface temperature exploiting the potential of Sentinel 2 imagery and 3D city model. Simulate the cooling effect of urban greenery in a GIS environment (proof-of-concept).</a:t>
          </a:r>
          <a:endParaRPr lang="en-US" sz="1600" dirty="0"/>
        </a:p>
      </dgm:t>
    </dgm:pt>
    <dgm:pt modelId="{BF325AF5-CFCE-4281-8615-161205A8ED87}" type="parTrans" cxnId="{53B3EA9C-61E7-40A4-9DD4-2451A716ADC0}">
      <dgm:prSet/>
      <dgm:spPr/>
      <dgm:t>
        <a:bodyPr/>
        <a:lstStyle/>
        <a:p>
          <a:endParaRPr lang="sk-SK" sz="2000"/>
        </a:p>
      </dgm:t>
    </dgm:pt>
    <dgm:pt modelId="{34F0F2A3-D715-4CF0-8B7D-7D9DC1B9D955}" type="sibTrans" cxnId="{53B3EA9C-61E7-40A4-9DD4-2451A716ADC0}">
      <dgm:prSet/>
      <dgm:spPr/>
      <dgm:t>
        <a:bodyPr/>
        <a:lstStyle/>
        <a:p>
          <a:endParaRPr lang="sk-SK" sz="2000"/>
        </a:p>
      </dgm:t>
    </dgm:pt>
    <dgm:pt modelId="{771DCAF3-D7C8-485B-9DCC-123B2DAAFD44}" type="pres">
      <dgm:prSet presAssocID="{BD556547-C63A-4E40-9C4D-34C4B0D3B33F}" presName="outerComposite" presStyleCnt="0">
        <dgm:presLayoutVars>
          <dgm:chMax val="5"/>
          <dgm:dir/>
          <dgm:resizeHandles val="exact"/>
        </dgm:presLayoutVars>
      </dgm:prSet>
      <dgm:spPr/>
      <dgm:t>
        <a:bodyPr/>
        <a:lstStyle/>
        <a:p>
          <a:endParaRPr lang="sk-SK"/>
        </a:p>
      </dgm:t>
    </dgm:pt>
    <dgm:pt modelId="{478B74DF-0B33-46BC-8FE6-87B6AE8D43B9}" type="pres">
      <dgm:prSet presAssocID="{BD556547-C63A-4E40-9C4D-34C4B0D3B33F}" presName="dummyMaxCanvas" presStyleCnt="0">
        <dgm:presLayoutVars/>
      </dgm:prSet>
      <dgm:spPr/>
    </dgm:pt>
    <dgm:pt modelId="{E27C662E-9AD0-4D5B-ADC7-DDD40E3BB008}" type="pres">
      <dgm:prSet presAssocID="{BD556547-C63A-4E40-9C4D-34C4B0D3B33F}" presName="FiveNodes_1" presStyleLbl="node1" presStyleIdx="0" presStyleCnt="5" custLinFactNeighborX="2354" custLinFactNeighborY="4236">
        <dgm:presLayoutVars>
          <dgm:bulletEnabled val="1"/>
        </dgm:presLayoutVars>
      </dgm:prSet>
      <dgm:spPr/>
      <dgm:t>
        <a:bodyPr/>
        <a:lstStyle/>
        <a:p>
          <a:endParaRPr lang="sk-SK"/>
        </a:p>
      </dgm:t>
    </dgm:pt>
    <dgm:pt modelId="{C40FB8C5-FC62-414A-9DD0-8755BBB90BBE}" type="pres">
      <dgm:prSet presAssocID="{BD556547-C63A-4E40-9C4D-34C4B0D3B33F}" presName="FiveNodes_2" presStyleLbl="node1" presStyleIdx="1" presStyleCnt="5" custLinFactNeighborY="3177">
        <dgm:presLayoutVars>
          <dgm:bulletEnabled val="1"/>
        </dgm:presLayoutVars>
      </dgm:prSet>
      <dgm:spPr/>
      <dgm:t>
        <a:bodyPr/>
        <a:lstStyle/>
        <a:p>
          <a:endParaRPr lang="sk-SK"/>
        </a:p>
      </dgm:t>
    </dgm:pt>
    <dgm:pt modelId="{940A1018-3A06-4669-8E52-7E605D6C8133}" type="pres">
      <dgm:prSet presAssocID="{BD556547-C63A-4E40-9C4D-34C4B0D3B33F}" presName="FiveNodes_3" presStyleLbl="node1" presStyleIdx="2" presStyleCnt="5" custScaleX="104836" custLinFactNeighborY="1059">
        <dgm:presLayoutVars>
          <dgm:bulletEnabled val="1"/>
        </dgm:presLayoutVars>
      </dgm:prSet>
      <dgm:spPr/>
      <dgm:t>
        <a:bodyPr/>
        <a:lstStyle/>
        <a:p>
          <a:endParaRPr lang="sk-SK"/>
        </a:p>
      </dgm:t>
    </dgm:pt>
    <dgm:pt modelId="{4FF21066-BD10-4C2B-9D10-661B068D1958}" type="pres">
      <dgm:prSet presAssocID="{BD556547-C63A-4E40-9C4D-34C4B0D3B33F}" presName="FiveNodes_4" presStyleLbl="node1" presStyleIdx="3" presStyleCnt="5" custLinFactNeighborY="1059">
        <dgm:presLayoutVars>
          <dgm:bulletEnabled val="1"/>
        </dgm:presLayoutVars>
      </dgm:prSet>
      <dgm:spPr/>
      <dgm:t>
        <a:bodyPr/>
        <a:lstStyle/>
        <a:p>
          <a:endParaRPr lang="sk-SK"/>
        </a:p>
      </dgm:t>
    </dgm:pt>
    <dgm:pt modelId="{C4DE61FC-3B0A-4276-B196-B34402839B69}" type="pres">
      <dgm:prSet presAssocID="{BD556547-C63A-4E40-9C4D-34C4B0D3B33F}" presName="FiveNodes_5" presStyleLbl="node1" presStyleIdx="4" presStyleCnt="5">
        <dgm:presLayoutVars>
          <dgm:bulletEnabled val="1"/>
        </dgm:presLayoutVars>
      </dgm:prSet>
      <dgm:spPr/>
      <dgm:t>
        <a:bodyPr/>
        <a:lstStyle/>
        <a:p>
          <a:endParaRPr lang="sk-SK"/>
        </a:p>
      </dgm:t>
    </dgm:pt>
    <dgm:pt modelId="{C1D9B767-823E-4CA1-847F-F01138AD9B1D}" type="pres">
      <dgm:prSet presAssocID="{BD556547-C63A-4E40-9C4D-34C4B0D3B33F}" presName="FiveConn_1-2" presStyleLbl="fgAccFollowNode1" presStyleIdx="0" presStyleCnt="4" custLinFactX="15706" custLinFactY="74374" custLinFactNeighborX="100000" custLinFactNeighborY="100000">
        <dgm:presLayoutVars>
          <dgm:bulletEnabled val="1"/>
        </dgm:presLayoutVars>
      </dgm:prSet>
      <dgm:spPr/>
      <dgm:t>
        <a:bodyPr/>
        <a:lstStyle/>
        <a:p>
          <a:endParaRPr lang="sk-SK"/>
        </a:p>
      </dgm:t>
    </dgm:pt>
    <dgm:pt modelId="{569BD1BC-194A-49B4-B102-49792EEE287F}" type="pres">
      <dgm:prSet presAssocID="{BD556547-C63A-4E40-9C4D-34C4B0D3B33F}" presName="FiveConn_2-3" presStyleLbl="fgAccFollowNode1" presStyleIdx="1" presStyleCnt="4">
        <dgm:presLayoutVars>
          <dgm:bulletEnabled val="1"/>
        </dgm:presLayoutVars>
      </dgm:prSet>
      <dgm:spPr/>
      <dgm:t>
        <a:bodyPr/>
        <a:lstStyle/>
        <a:p>
          <a:endParaRPr lang="sk-SK"/>
        </a:p>
      </dgm:t>
    </dgm:pt>
    <dgm:pt modelId="{1FBD3041-BA95-49C2-A5F8-122DBCCAAFB5}" type="pres">
      <dgm:prSet presAssocID="{BD556547-C63A-4E40-9C4D-34C4B0D3B33F}" presName="FiveConn_3-4" presStyleLbl="fgAccFollowNode1" presStyleIdx="2" presStyleCnt="4">
        <dgm:presLayoutVars>
          <dgm:bulletEnabled val="1"/>
        </dgm:presLayoutVars>
      </dgm:prSet>
      <dgm:spPr/>
      <dgm:t>
        <a:bodyPr/>
        <a:lstStyle/>
        <a:p>
          <a:endParaRPr lang="sk-SK"/>
        </a:p>
      </dgm:t>
    </dgm:pt>
    <dgm:pt modelId="{F36EF8FF-15F4-49C3-9118-46AA789EA2F8}" type="pres">
      <dgm:prSet presAssocID="{BD556547-C63A-4E40-9C4D-34C4B0D3B33F}" presName="FiveConn_4-5" presStyleLbl="fgAccFollowNode1" presStyleIdx="3" presStyleCnt="4">
        <dgm:presLayoutVars>
          <dgm:bulletEnabled val="1"/>
        </dgm:presLayoutVars>
      </dgm:prSet>
      <dgm:spPr/>
      <dgm:t>
        <a:bodyPr/>
        <a:lstStyle/>
        <a:p>
          <a:endParaRPr lang="sk-SK"/>
        </a:p>
      </dgm:t>
    </dgm:pt>
    <dgm:pt modelId="{2D92AF2F-D5E5-4633-8378-1B417EA3C9E8}" type="pres">
      <dgm:prSet presAssocID="{BD556547-C63A-4E40-9C4D-34C4B0D3B33F}" presName="FiveNodes_1_text" presStyleLbl="node1" presStyleIdx="4" presStyleCnt="5">
        <dgm:presLayoutVars>
          <dgm:bulletEnabled val="1"/>
        </dgm:presLayoutVars>
      </dgm:prSet>
      <dgm:spPr/>
      <dgm:t>
        <a:bodyPr/>
        <a:lstStyle/>
        <a:p>
          <a:endParaRPr lang="sk-SK"/>
        </a:p>
      </dgm:t>
    </dgm:pt>
    <dgm:pt modelId="{4CBAE297-0353-43B0-8C10-F1A2C393CB3B}" type="pres">
      <dgm:prSet presAssocID="{BD556547-C63A-4E40-9C4D-34C4B0D3B33F}" presName="FiveNodes_2_text" presStyleLbl="node1" presStyleIdx="4" presStyleCnt="5">
        <dgm:presLayoutVars>
          <dgm:bulletEnabled val="1"/>
        </dgm:presLayoutVars>
      </dgm:prSet>
      <dgm:spPr/>
      <dgm:t>
        <a:bodyPr/>
        <a:lstStyle/>
        <a:p>
          <a:endParaRPr lang="sk-SK"/>
        </a:p>
      </dgm:t>
    </dgm:pt>
    <dgm:pt modelId="{337ADAEC-2EA2-4A6E-8406-94B511C594D0}" type="pres">
      <dgm:prSet presAssocID="{BD556547-C63A-4E40-9C4D-34C4B0D3B33F}" presName="FiveNodes_3_text" presStyleLbl="node1" presStyleIdx="4" presStyleCnt="5">
        <dgm:presLayoutVars>
          <dgm:bulletEnabled val="1"/>
        </dgm:presLayoutVars>
      </dgm:prSet>
      <dgm:spPr/>
      <dgm:t>
        <a:bodyPr/>
        <a:lstStyle/>
        <a:p>
          <a:endParaRPr lang="sk-SK"/>
        </a:p>
      </dgm:t>
    </dgm:pt>
    <dgm:pt modelId="{E55AB773-88F4-4E7A-ABE7-0515C067DE84}" type="pres">
      <dgm:prSet presAssocID="{BD556547-C63A-4E40-9C4D-34C4B0D3B33F}" presName="FiveNodes_4_text" presStyleLbl="node1" presStyleIdx="4" presStyleCnt="5">
        <dgm:presLayoutVars>
          <dgm:bulletEnabled val="1"/>
        </dgm:presLayoutVars>
      </dgm:prSet>
      <dgm:spPr/>
      <dgm:t>
        <a:bodyPr/>
        <a:lstStyle/>
        <a:p>
          <a:endParaRPr lang="sk-SK"/>
        </a:p>
      </dgm:t>
    </dgm:pt>
    <dgm:pt modelId="{19494D97-F937-4F7D-967B-ACF3EED85555}" type="pres">
      <dgm:prSet presAssocID="{BD556547-C63A-4E40-9C4D-34C4B0D3B33F}" presName="FiveNodes_5_text" presStyleLbl="node1" presStyleIdx="4" presStyleCnt="5">
        <dgm:presLayoutVars>
          <dgm:bulletEnabled val="1"/>
        </dgm:presLayoutVars>
      </dgm:prSet>
      <dgm:spPr/>
      <dgm:t>
        <a:bodyPr/>
        <a:lstStyle/>
        <a:p>
          <a:endParaRPr lang="sk-SK"/>
        </a:p>
      </dgm:t>
    </dgm:pt>
  </dgm:ptLst>
  <dgm:cxnLst>
    <dgm:cxn modelId="{62643C4F-D02A-4A0F-A6E1-836B0F3FEDE2}" type="presOf" srcId="{A782E827-E6D8-41E8-B01E-279676881330}" destId="{E27C662E-9AD0-4D5B-ADC7-DDD40E3BB008}" srcOrd="0" destOrd="0" presId="urn:microsoft.com/office/officeart/2005/8/layout/vProcess5"/>
    <dgm:cxn modelId="{1D4916B7-9FC1-4E11-92E8-DD38156F7E0E}" type="presOf" srcId="{60A47E9A-8C2C-4C97-9209-1F9EF24D3696}" destId="{F36EF8FF-15F4-49C3-9118-46AA789EA2F8}" srcOrd="0" destOrd="0" presId="urn:microsoft.com/office/officeart/2005/8/layout/vProcess5"/>
    <dgm:cxn modelId="{80AD1384-4007-4667-A72F-8AF25191D15C}" type="presOf" srcId="{1694ABAC-8CFF-4D58-B80E-8342A4CE3B98}" destId="{E55AB773-88F4-4E7A-ABE7-0515C067DE84}" srcOrd="1" destOrd="0" presId="urn:microsoft.com/office/officeart/2005/8/layout/vProcess5"/>
    <dgm:cxn modelId="{4DDD4D6D-676E-46BE-90B8-4CD2078C531D}" type="presOf" srcId="{27B6AEAE-E8AB-4692-A66E-17C5332406FC}" destId="{940A1018-3A06-4669-8E52-7E605D6C8133}" srcOrd="0" destOrd="0" presId="urn:microsoft.com/office/officeart/2005/8/layout/vProcess5"/>
    <dgm:cxn modelId="{35392D65-99C0-44FA-9386-CD5A0ABD1EF5}" srcId="{BD556547-C63A-4E40-9C4D-34C4B0D3B33F}" destId="{A782E827-E6D8-41E8-B01E-279676881330}" srcOrd="0" destOrd="0" parTransId="{D32813EA-20CA-4BEC-A757-D376BA52BA11}" sibTransId="{C7D5450E-503B-4DBD-B6DF-CEFA8D7FD384}"/>
    <dgm:cxn modelId="{16370A26-ADE8-4B90-A43C-176CEB2D53BE}" type="presOf" srcId="{C7D5450E-503B-4DBD-B6DF-CEFA8D7FD384}" destId="{C1D9B767-823E-4CA1-847F-F01138AD9B1D}" srcOrd="0" destOrd="0" presId="urn:microsoft.com/office/officeart/2005/8/layout/vProcess5"/>
    <dgm:cxn modelId="{D348437D-BCC8-4CE5-B883-518CDB7350A6}" type="presOf" srcId="{BD556547-C63A-4E40-9C4D-34C4B0D3B33F}" destId="{771DCAF3-D7C8-485B-9DCC-123B2DAAFD44}" srcOrd="0" destOrd="0" presId="urn:microsoft.com/office/officeart/2005/8/layout/vProcess5"/>
    <dgm:cxn modelId="{CB60D5BE-85B2-4967-B4FB-249D5008EE0E}" type="presOf" srcId="{27B6AEAE-E8AB-4692-A66E-17C5332406FC}" destId="{337ADAEC-2EA2-4A6E-8406-94B511C594D0}" srcOrd="1" destOrd="0" presId="urn:microsoft.com/office/officeart/2005/8/layout/vProcess5"/>
    <dgm:cxn modelId="{8CB41761-A28B-40BE-B5E8-FEF8B90C9341}" type="presOf" srcId="{47B3166E-36EF-4A54-9FF1-BE288674AA9F}" destId="{19494D97-F937-4F7D-967B-ACF3EED85555}" srcOrd="1" destOrd="0" presId="urn:microsoft.com/office/officeart/2005/8/layout/vProcess5"/>
    <dgm:cxn modelId="{53B3EA9C-61E7-40A4-9DD4-2451A716ADC0}" srcId="{BD556547-C63A-4E40-9C4D-34C4B0D3B33F}" destId="{47B3166E-36EF-4A54-9FF1-BE288674AA9F}" srcOrd="4" destOrd="0" parTransId="{BF325AF5-CFCE-4281-8615-161205A8ED87}" sibTransId="{34F0F2A3-D715-4CF0-8B7D-7D9DC1B9D955}"/>
    <dgm:cxn modelId="{9C4D0330-76F1-4BDA-8770-791EDD0CD097}" type="presOf" srcId="{1694ABAC-8CFF-4D58-B80E-8342A4CE3B98}" destId="{4FF21066-BD10-4C2B-9D10-661B068D1958}" srcOrd="0" destOrd="0" presId="urn:microsoft.com/office/officeart/2005/8/layout/vProcess5"/>
    <dgm:cxn modelId="{0E0D249E-E47D-4B2E-8440-942E44E80487}" type="presOf" srcId="{9E4C3B0E-BC06-4784-A6D8-D2682C5A52E9}" destId="{4CBAE297-0353-43B0-8C10-F1A2C393CB3B}" srcOrd="1" destOrd="0" presId="urn:microsoft.com/office/officeart/2005/8/layout/vProcess5"/>
    <dgm:cxn modelId="{24E27FD4-B0C0-443E-B242-ACC7098218BE}" srcId="{BD556547-C63A-4E40-9C4D-34C4B0D3B33F}" destId="{9E4C3B0E-BC06-4784-A6D8-D2682C5A52E9}" srcOrd="1" destOrd="0" parTransId="{62E5A2CF-15E4-45DC-9F49-94C14551EC2F}" sibTransId="{FA8070BC-DC41-4770-B84B-522E0A7BA6C3}"/>
    <dgm:cxn modelId="{06439C9E-7712-4FC2-8849-08C80427B073}" type="presOf" srcId="{4B9731E2-D581-48D3-B656-02358E938D39}" destId="{1FBD3041-BA95-49C2-A5F8-122DBCCAAFB5}" srcOrd="0" destOrd="0" presId="urn:microsoft.com/office/officeart/2005/8/layout/vProcess5"/>
    <dgm:cxn modelId="{12C17ECE-466E-45E7-9920-9DB8583CFDBB}" type="presOf" srcId="{FA8070BC-DC41-4770-B84B-522E0A7BA6C3}" destId="{569BD1BC-194A-49B4-B102-49792EEE287F}" srcOrd="0" destOrd="0" presId="urn:microsoft.com/office/officeart/2005/8/layout/vProcess5"/>
    <dgm:cxn modelId="{5512AC59-4FE8-4E0C-829D-256906549529}" type="presOf" srcId="{A782E827-E6D8-41E8-B01E-279676881330}" destId="{2D92AF2F-D5E5-4633-8378-1B417EA3C9E8}" srcOrd="1" destOrd="0" presId="urn:microsoft.com/office/officeart/2005/8/layout/vProcess5"/>
    <dgm:cxn modelId="{86CB9F7C-6724-4207-8974-4710B4D9A4EB}" type="presOf" srcId="{47B3166E-36EF-4A54-9FF1-BE288674AA9F}" destId="{C4DE61FC-3B0A-4276-B196-B34402839B69}" srcOrd="0" destOrd="0" presId="urn:microsoft.com/office/officeart/2005/8/layout/vProcess5"/>
    <dgm:cxn modelId="{0779658F-6DA7-412D-A783-A93D90D92EB3}" type="presOf" srcId="{9E4C3B0E-BC06-4784-A6D8-D2682C5A52E9}" destId="{C40FB8C5-FC62-414A-9DD0-8755BBB90BBE}" srcOrd="0" destOrd="0" presId="urn:microsoft.com/office/officeart/2005/8/layout/vProcess5"/>
    <dgm:cxn modelId="{95934460-C448-41F5-9A68-6F66EF7372F1}" srcId="{BD556547-C63A-4E40-9C4D-34C4B0D3B33F}" destId="{27B6AEAE-E8AB-4692-A66E-17C5332406FC}" srcOrd="2" destOrd="0" parTransId="{1B618813-C110-4BAD-850F-517E4CCC6B43}" sibTransId="{4B9731E2-D581-48D3-B656-02358E938D39}"/>
    <dgm:cxn modelId="{9B00A049-CA67-4F85-96FD-211B60D0D217}" srcId="{BD556547-C63A-4E40-9C4D-34C4B0D3B33F}" destId="{1694ABAC-8CFF-4D58-B80E-8342A4CE3B98}" srcOrd="3" destOrd="0" parTransId="{989AF72F-0938-4254-8F8E-EAEACCF0A3BA}" sibTransId="{60A47E9A-8C2C-4C97-9209-1F9EF24D3696}"/>
    <dgm:cxn modelId="{0AFD3232-FCBA-48B5-B8C4-449ADF4789FE}" type="presParOf" srcId="{771DCAF3-D7C8-485B-9DCC-123B2DAAFD44}" destId="{478B74DF-0B33-46BC-8FE6-87B6AE8D43B9}" srcOrd="0" destOrd="0" presId="urn:microsoft.com/office/officeart/2005/8/layout/vProcess5"/>
    <dgm:cxn modelId="{7753F515-113F-40EF-A1A6-091221AB2B62}" type="presParOf" srcId="{771DCAF3-D7C8-485B-9DCC-123B2DAAFD44}" destId="{E27C662E-9AD0-4D5B-ADC7-DDD40E3BB008}" srcOrd="1" destOrd="0" presId="urn:microsoft.com/office/officeart/2005/8/layout/vProcess5"/>
    <dgm:cxn modelId="{CFB9652A-E194-427D-8198-B9FB2F15FE9E}" type="presParOf" srcId="{771DCAF3-D7C8-485B-9DCC-123B2DAAFD44}" destId="{C40FB8C5-FC62-414A-9DD0-8755BBB90BBE}" srcOrd="2" destOrd="0" presId="urn:microsoft.com/office/officeart/2005/8/layout/vProcess5"/>
    <dgm:cxn modelId="{10CB956A-E32A-4F80-B9AD-9A924C6B6C5F}" type="presParOf" srcId="{771DCAF3-D7C8-485B-9DCC-123B2DAAFD44}" destId="{940A1018-3A06-4669-8E52-7E605D6C8133}" srcOrd="3" destOrd="0" presId="urn:microsoft.com/office/officeart/2005/8/layout/vProcess5"/>
    <dgm:cxn modelId="{602FAE1F-F9E9-4005-A1A8-5B328C102FD6}" type="presParOf" srcId="{771DCAF3-D7C8-485B-9DCC-123B2DAAFD44}" destId="{4FF21066-BD10-4C2B-9D10-661B068D1958}" srcOrd="4" destOrd="0" presId="urn:microsoft.com/office/officeart/2005/8/layout/vProcess5"/>
    <dgm:cxn modelId="{A624D756-5B1D-4641-B481-E3CC7568662F}" type="presParOf" srcId="{771DCAF3-D7C8-485B-9DCC-123B2DAAFD44}" destId="{C4DE61FC-3B0A-4276-B196-B34402839B69}" srcOrd="5" destOrd="0" presId="urn:microsoft.com/office/officeart/2005/8/layout/vProcess5"/>
    <dgm:cxn modelId="{DD8876B2-9689-4A61-B404-0E5BD56C111D}" type="presParOf" srcId="{771DCAF3-D7C8-485B-9DCC-123B2DAAFD44}" destId="{C1D9B767-823E-4CA1-847F-F01138AD9B1D}" srcOrd="6" destOrd="0" presId="urn:microsoft.com/office/officeart/2005/8/layout/vProcess5"/>
    <dgm:cxn modelId="{710A0546-FB06-4AF1-A790-5CC7DFBA7A03}" type="presParOf" srcId="{771DCAF3-D7C8-485B-9DCC-123B2DAAFD44}" destId="{569BD1BC-194A-49B4-B102-49792EEE287F}" srcOrd="7" destOrd="0" presId="urn:microsoft.com/office/officeart/2005/8/layout/vProcess5"/>
    <dgm:cxn modelId="{14EEAC6C-14D4-454D-AE7F-FD9917E22204}" type="presParOf" srcId="{771DCAF3-D7C8-485B-9DCC-123B2DAAFD44}" destId="{1FBD3041-BA95-49C2-A5F8-122DBCCAAFB5}" srcOrd="8" destOrd="0" presId="urn:microsoft.com/office/officeart/2005/8/layout/vProcess5"/>
    <dgm:cxn modelId="{AC4C510F-3D4C-4BE5-AF2C-BEB7D6A906AE}" type="presParOf" srcId="{771DCAF3-D7C8-485B-9DCC-123B2DAAFD44}" destId="{F36EF8FF-15F4-49C3-9118-46AA789EA2F8}" srcOrd="9" destOrd="0" presId="urn:microsoft.com/office/officeart/2005/8/layout/vProcess5"/>
    <dgm:cxn modelId="{BF9F5F2A-7F02-439D-9138-D9DBC4E9CA02}" type="presParOf" srcId="{771DCAF3-D7C8-485B-9DCC-123B2DAAFD44}" destId="{2D92AF2F-D5E5-4633-8378-1B417EA3C9E8}" srcOrd="10" destOrd="0" presId="urn:microsoft.com/office/officeart/2005/8/layout/vProcess5"/>
    <dgm:cxn modelId="{90822BF9-BDDD-4741-8D0F-AF8F924FC6F1}" type="presParOf" srcId="{771DCAF3-D7C8-485B-9DCC-123B2DAAFD44}" destId="{4CBAE297-0353-43B0-8C10-F1A2C393CB3B}" srcOrd="11" destOrd="0" presId="urn:microsoft.com/office/officeart/2005/8/layout/vProcess5"/>
    <dgm:cxn modelId="{111758D5-19A4-4FAB-BB6E-D0FFAEB0EB6A}" type="presParOf" srcId="{771DCAF3-D7C8-485B-9DCC-123B2DAAFD44}" destId="{337ADAEC-2EA2-4A6E-8406-94B511C594D0}" srcOrd="12" destOrd="0" presId="urn:microsoft.com/office/officeart/2005/8/layout/vProcess5"/>
    <dgm:cxn modelId="{B0E98E95-CDB5-42C7-8C11-90F05333D61E}" type="presParOf" srcId="{771DCAF3-D7C8-485B-9DCC-123B2DAAFD44}" destId="{E55AB773-88F4-4E7A-ABE7-0515C067DE84}" srcOrd="13" destOrd="0" presId="urn:microsoft.com/office/officeart/2005/8/layout/vProcess5"/>
    <dgm:cxn modelId="{9458D1C7-B6DE-46DE-A90F-66057B0002BD}" type="presParOf" srcId="{771DCAF3-D7C8-485B-9DCC-123B2DAAFD44}" destId="{19494D97-F937-4F7D-967B-ACF3EED85555}"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C662E-9AD0-4D5B-ADC7-DDD40E3BB008}">
      <dsp:nvSpPr>
        <dsp:cNvPr id="0" name=""/>
        <dsp:cNvSpPr/>
      </dsp:nvSpPr>
      <dsp:spPr>
        <a:xfrm>
          <a:off x="211963" y="38490"/>
          <a:ext cx="9004398" cy="90865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Evaluation of Sentinel-2 data for urban greenery periodic mapping;</a:t>
          </a:r>
          <a:endParaRPr lang="sk-SK" sz="1600" kern="1200" dirty="0"/>
        </a:p>
      </dsp:txBody>
      <dsp:txXfrm>
        <a:off x="238577" y="65104"/>
        <a:ext cx="7917573" cy="855429"/>
      </dsp:txXfrm>
    </dsp:sp>
    <dsp:sp modelId="{C40FB8C5-FC62-414A-9DD0-8755BBB90BBE}">
      <dsp:nvSpPr>
        <dsp:cNvPr id="0" name=""/>
        <dsp:cNvSpPr/>
      </dsp:nvSpPr>
      <dsp:spPr>
        <a:xfrm>
          <a:off x="672406" y="1063727"/>
          <a:ext cx="9004398" cy="90865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smtClean="0"/>
            <a:t>Generate a high-resolution virtual 3-D city model and time series of 3-D models of urban greenery;</a:t>
          </a:r>
          <a:endParaRPr lang="en-US" sz="1600" kern="1200" dirty="0"/>
        </a:p>
      </dsp:txBody>
      <dsp:txXfrm>
        <a:off x="699020" y="1090341"/>
        <a:ext cx="7688136" cy="855429"/>
      </dsp:txXfrm>
    </dsp:sp>
    <dsp:sp modelId="{940A1018-3A06-4669-8E52-7E605D6C8133}">
      <dsp:nvSpPr>
        <dsp:cNvPr id="0" name=""/>
        <dsp:cNvSpPr/>
      </dsp:nvSpPr>
      <dsp:spPr>
        <a:xfrm>
          <a:off x="1127086" y="2079341"/>
          <a:ext cx="9439851" cy="90865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Derive reference vegetation metrics based on the time series of 3-D models of urban greenery and define their correlation with vegetation metrics based on multispectral Sentinel 2 satellite imagery;</a:t>
          </a:r>
          <a:endParaRPr lang="en-US" sz="1600" kern="1200" dirty="0"/>
        </a:p>
      </dsp:txBody>
      <dsp:txXfrm>
        <a:off x="1153700" y="2105955"/>
        <a:ext cx="8062509" cy="855429"/>
      </dsp:txXfrm>
    </dsp:sp>
    <dsp:sp modelId="{4FF21066-BD10-4C2B-9D10-661B068D1958}">
      <dsp:nvSpPr>
        <dsp:cNvPr id="0" name=""/>
        <dsp:cNvSpPr/>
      </dsp:nvSpPr>
      <dsp:spPr>
        <a:xfrm>
          <a:off x="2017219" y="3114201"/>
          <a:ext cx="9004398" cy="90865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smtClean="0"/>
            <a:t>Downscale the S2 vegetation metrics to a higher resolution based on the 3-D city model and 3-D greenery time series;</a:t>
          </a:r>
          <a:endParaRPr lang="en-US" sz="1600" kern="1200" dirty="0"/>
        </a:p>
      </dsp:txBody>
      <dsp:txXfrm>
        <a:off x="2043833" y="3140815"/>
        <a:ext cx="7688136" cy="855429"/>
      </dsp:txXfrm>
    </dsp:sp>
    <dsp:sp modelId="{C4DE61FC-3B0A-4276-B196-B34402839B69}">
      <dsp:nvSpPr>
        <dsp:cNvPr id="0" name=""/>
        <dsp:cNvSpPr/>
      </dsp:nvSpPr>
      <dsp:spPr>
        <a:xfrm>
          <a:off x="2689625" y="4139437"/>
          <a:ext cx="9004398" cy="90865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Develop an algorithm to calculate land surface temperature exploiting the potential of Sentinel 2 imagery and 3D city model. Simulate the cooling effect of urban greenery in a GIS environment (proof-of-concept).</a:t>
          </a:r>
          <a:endParaRPr lang="en-US" sz="1600" kern="1200" dirty="0"/>
        </a:p>
      </dsp:txBody>
      <dsp:txXfrm>
        <a:off x="2716239" y="4166051"/>
        <a:ext cx="7688136" cy="855429"/>
      </dsp:txXfrm>
    </dsp:sp>
    <dsp:sp modelId="{C1D9B767-823E-4CA1-847F-F01138AD9B1D}">
      <dsp:nvSpPr>
        <dsp:cNvPr id="0" name=""/>
        <dsp:cNvSpPr/>
      </dsp:nvSpPr>
      <dsp:spPr>
        <a:xfrm>
          <a:off x="9097162" y="1693724"/>
          <a:ext cx="590627" cy="59062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sk-SK" sz="2700" kern="1200"/>
        </a:p>
      </dsp:txBody>
      <dsp:txXfrm>
        <a:off x="9230053" y="1693724"/>
        <a:ext cx="324845" cy="444447"/>
      </dsp:txXfrm>
    </dsp:sp>
    <dsp:sp modelId="{569BD1BC-194A-49B4-B102-49792EEE287F}">
      <dsp:nvSpPr>
        <dsp:cNvPr id="0" name=""/>
        <dsp:cNvSpPr/>
      </dsp:nvSpPr>
      <dsp:spPr>
        <a:xfrm>
          <a:off x="9086177" y="1698683"/>
          <a:ext cx="590627" cy="59062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sk-SK" sz="2800" kern="1200"/>
        </a:p>
      </dsp:txBody>
      <dsp:txXfrm>
        <a:off x="9219068" y="1698683"/>
        <a:ext cx="324845" cy="444447"/>
      </dsp:txXfrm>
    </dsp:sp>
    <dsp:sp modelId="{1FBD3041-BA95-49C2-A5F8-122DBCCAAFB5}">
      <dsp:nvSpPr>
        <dsp:cNvPr id="0" name=""/>
        <dsp:cNvSpPr/>
      </dsp:nvSpPr>
      <dsp:spPr>
        <a:xfrm>
          <a:off x="9758584" y="2718399"/>
          <a:ext cx="590627" cy="59062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sk-SK" sz="2800" kern="1200"/>
        </a:p>
      </dsp:txBody>
      <dsp:txXfrm>
        <a:off x="9891475" y="2718399"/>
        <a:ext cx="324845" cy="444447"/>
      </dsp:txXfrm>
    </dsp:sp>
    <dsp:sp modelId="{F36EF8FF-15F4-49C3-9118-46AA789EA2F8}">
      <dsp:nvSpPr>
        <dsp:cNvPr id="0" name=""/>
        <dsp:cNvSpPr/>
      </dsp:nvSpPr>
      <dsp:spPr>
        <a:xfrm>
          <a:off x="10430990" y="3763354"/>
          <a:ext cx="590627" cy="59062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sk-SK" sz="2800" kern="1200"/>
        </a:p>
      </dsp:txBody>
      <dsp:txXfrm>
        <a:off x="10563881" y="3763354"/>
        <a:ext cx="324845" cy="44444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2AE6BF9-FEAB-4A72-BDA9-D61259D4F3EB}" type="datetimeFigureOut">
              <a:rPr lang="sk-SK" smtClean="0"/>
              <a:t>22. 11. 2018</a:t>
            </a:fld>
            <a:endParaRPr lang="sk-SK"/>
          </a:p>
        </p:txBody>
      </p:sp>
      <p:sp>
        <p:nvSpPr>
          <p:cNvPr id="4" name="Zástupný objekt pre obrázok snímky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objekt pre pätu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014445E-2035-40C5-855E-C5574F36E31A}" type="slidenum">
              <a:rPr lang="sk-SK" smtClean="0"/>
              <a:t>‹#›</a:t>
            </a:fld>
            <a:endParaRPr lang="sk-SK"/>
          </a:p>
        </p:txBody>
      </p:sp>
    </p:spTree>
    <p:extLst>
      <p:ext uri="{BB962C8B-B14F-4D97-AF65-F5344CB8AC3E}">
        <p14:creationId xmlns:p14="http://schemas.microsoft.com/office/powerpoint/2010/main" val="2498295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en-GB" dirty="0"/>
          </a:p>
        </p:txBody>
      </p:sp>
      <p:sp>
        <p:nvSpPr>
          <p:cNvPr id="4" name="Zástupný symbol čísla snímky 3"/>
          <p:cNvSpPr>
            <a:spLocks noGrp="1"/>
          </p:cNvSpPr>
          <p:nvPr>
            <p:ph type="sldNum" sz="quarter" idx="10"/>
          </p:nvPr>
        </p:nvSpPr>
        <p:spPr/>
        <p:txBody>
          <a:bodyPr/>
          <a:lstStyle/>
          <a:p>
            <a:fld id="{B836BAFF-6812-4500-9DEA-293D99D7F385}" type="slidenum">
              <a:rPr lang="en-GB" smtClean="0"/>
              <a:t>15</a:t>
            </a:fld>
            <a:endParaRPr lang="en-GB"/>
          </a:p>
        </p:txBody>
      </p:sp>
    </p:spTree>
    <p:extLst>
      <p:ext uri="{BB962C8B-B14F-4D97-AF65-F5344CB8AC3E}">
        <p14:creationId xmlns:p14="http://schemas.microsoft.com/office/powerpoint/2010/main" val="80837186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jpe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19148" y="3886201"/>
            <a:ext cx="10598400" cy="531812"/>
          </a:xfrm>
        </p:spPr>
        <p:txBody>
          <a:bodyPr wrap="square">
            <a:spAutoFit/>
          </a:bodyPr>
          <a:lstStyle>
            <a:lvl1pPr marL="0" indent="0">
              <a:buFont typeface="Verdana" pitchFamily="34" charset="0"/>
              <a:buNone/>
              <a:defRPr sz="24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783168" y="2490151"/>
            <a:ext cx="10596033" cy="748988"/>
          </a:xfrm>
          <a:prstGeom prst="rect">
            <a:avLst/>
          </a:prstGeom>
        </p:spPr>
        <p:txBody>
          <a:bodyPr/>
          <a:lstStyle>
            <a:lvl1pPr>
              <a:defRPr sz="4267">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842433" y="6429377"/>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5400000">
            <a:off x="2667000" y="-2666999"/>
            <a:ext cx="6858001" cy="12192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3"/>
          <a:stretch/>
        </p:blipFill>
        <p:spPr>
          <a:xfrm>
            <a:off x="10383890" y="208265"/>
            <a:ext cx="1613941" cy="624000"/>
          </a:xfrm>
          <a:prstGeom prst="rect">
            <a:avLst/>
          </a:prstGeom>
        </p:spPr>
      </p:pic>
      <p:sp>
        <p:nvSpPr>
          <p:cNvPr id="10" name="Text Box 58"/>
          <p:cNvSpPr txBox="1">
            <a:spLocks noChangeArrowheads="1"/>
          </p:cNvSpPr>
          <p:nvPr userDrawn="1"/>
        </p:nvSpPr>
        <p:spPr bwMode="auto">
          <a:xfrm>
            <a:off x="217099" y="6124764"/>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1067" noProof="0" dirty="0" smtClean="0">
                <a:solidFill>
                  <a:schemeClr val="bg1">
                    <a:lumMod val="85000"/>
                  </a:schemeClr>
                </a:solidFill>
              </a:rPr>
              <a:t>ESA UNCLASSIFIED - For Official Use</a:t>
            </a:r>
            <a:endParaRPr lang="en-GB" sz="1067"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b="-31434"/>
          <a:stretch/>
        </p:blipFill>
        <p:spPr>
          <a:xfrm>
            <a:off x="10387200" y="6532800"/>
            <a:ext cx="1595883" cy="192000"/>
          </a:xfrm>
          <a:prstGeom prst="rect">
            <a:avLst/>
          </a:prstGeom>
        </p:spPr>
      </p:pic>
      <p:cxnSp>
        <p:nvCxnSpPr>
          <p:cNvPr id="36" name="Straight Connector 35"/>
          <p:cNvCxnSpPr/>
          <p:nvPr userDrawn="1"/>
        </p:nvCxnSpPr>
        <p:spPr>
          <a:xfrm>
            <a:off x="221243"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229692" y="6544010"/>
            <a:ext cx="9102221" cy="148692"/>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932198949"/>
      </p:ext>
    </p:extLst>
  </p:cSld>
  <p:clrMapOvr>
    <a:masterClrMapping/>
  </p:clrMapOvr>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4E13F9-AB6E-4E80-A723-996636D0C671}" type="datetimeFigureOut">
              <a:rPr lang="en-GB" smtClean="0"/>
              <a:t>22/11/2018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1DEB1D-ACB7-411A-B81E-9173170AACF8}" type="slidenum">
              <a:rPr lang="en-GB" smtClean="0"/>
              <a:t>‹#›</a:t>
            </a:fld>
            <a:endParaRPr lang="en-GB"/>
          </a:p>
        </p:txBody>
      </p:sp>
    </p:spTree>
    <p:extLst>
      <p:ext uri="{BB962C8B-B14F-4D97-AF65-F5344CB8AC3E}">
        <p14:creationId xmlns:p14="http://schemas.microsoft.com/office/powerpoint/2010/main" val="407836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9481515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90782" y="214287"/>
            <a:ext cx="9566461" cy="54367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933"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8775885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6000" y="3296484"/>
            <a:ext cx="10385400" cy="1764585"/>
          </a:xfrm>
        </p:spPr>
        <p:txBody>
          <a:bodyPr anchor="t"/>
          <a:lstStyle>
            <a:lvl1pPr algn="l">
              <a:defRPr sz="5333"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816000" y="1796295"/>
            <a:ext cx="103854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smtClean="0"/>
              <a:t>Click to edit Master text styles</a:t>
            </a:r>
          </a:p>
        </p:txBody>
      </p:sp>
    </p:spTree>
    <p:extLst>
      <p:ext uri="{BB962C8B-B14F-4D97-AF65-F5344CB8AC3E}">
        <p14:creationId xmlns:p14="http://schemas.microsoft.com/office/powerpoint/2010/main" val="18041896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821267" y="1673225"/>
            <a:ext cx="518583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6210297" y="1673225"/>
            <a:ext cx="5184000"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4459316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5497" y="1666800"/>
            <a:ext cx="5193600"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smtClean="0"/>
              <a:t>Click to edit Master text styles</a:t>
            </a:r>
          </a:p>
        </p:txBody>
      </p:sp>
      <p:sp>
        <p:nvSpPr>
          <p:cNvPr id="5" name="Text Placeholder 4"/>
          <p:cNvSpPr>
            <a:spLocks noGrp="1"/>
          </p:cNvSpPr>
          <p:nvPr>
            <p:ph type="body" sz="quarter" idx="3"/>
          </p:nvPr>
        </p:nvSpPr>
        <p:spPr>
          <a:xfrm>
            <a:off x="6193367" y="1666875"/>
            <a:ext cx="5195221"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smtClean="0"/>
              <a:t>Click to edit Master text styles</a:t>
            </a:r>
          </a:p>
        </p:txBody>
      </p:sp>
      <p:sp>
        <p:nvSpPr>
          <p:cNvPr id="6" name="Content Placeholder 5"/>
          <p:cNvSpPr>
            <a:spLocks noGrp="1"/>
          </p:cNvSpPr>
          <p:nvPr>
            <p:ph sz="quarter" idx="4"/>
          </p:nvPr>
        </p:nvSpPr>
        <p:spPr>
          <a:xfrm>
            <a:off x="6193368" y="2174877"/>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825600" y="2174402"/>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90782" y="214287"/>
            <a:ext cx="9566461" cy="543675"/>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4836430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9377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8" y="1666877"/>
            <a:ext cx="6625167"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825500" y="1666802"/>
            <a:ext cx="3795184"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smtClean="0"/>
              <a:t>Click to edit Master text styles</a:t>
            </a:r>
          </a:p>
        </p:txBody>
      </p:sp>
      <p:sp>
        <p:nvSpPr>
          <p:cNvPr id="5" name="Title 1"/>
          <p:cNvSpPr>
            <a:spLocks noGrp="1"/>
          </p:cNvSpPr>
          <p:nvPr>
            <p:ph type="title"/>
          </p:nvPr>
        </p:nvSpPr>
        <p:spPr>
          <a:xfrm>
            <a:off x="190782" y="214287"/>
            <a:ext cx="9566461" cy="543675"/>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462646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6000" y="4997210"/>
            <a:ext cx="7910400" cy="379656"/>
          </a:xfrm>
        </p:spPr>
        <p:txBody>
          <a:bodyPr anchor="b"/>
          <a:lstStyle>
            <a:lvl1pPr algn="l">
              <a:defRPr sz="1867"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2135716" y="1666875"/>
            <a:ext cx="7909984"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smtClean="0"/>
              <a:t>Click icon to add picture</a:t>
            </a:r>
            <a:endParaRPr lang="en-GB" dirty="0"/>
          </a:p>
        </p:txBody>
      </p:sp>
      <p:sp>
        <p:nvSpPr>
          <p:cNvPr id="4" name="Text Placeholder 3"/>
          <p:cNvSpPr>
            <a:spLocks noGrp="1"/>
          </p:cNvSpPr>
          <p:nvPr>
            <p:ph type="body" sz="half" idx="2"/>
          </p:nvPr>
        </p:nvSpPr>
        <p:spPr>
          <a:xfrm>
            <a:off x="2136000" y="5372102"/>
            <a:ext cx="791040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smtClean="0"/>
              <a:t>Click to edit Master text styles</a:t>
            </a:r>
          </a:p>
        </p:txBody>
      </p:sp>
    </p:spTree>
    <p:extLst>
      <p:ext uri="{BB962C8B-B14F-4D97-AF65-F5344CB8AC3E}">
        <p14:creationId xmlns:p14="http://schemas.microsoft.com/office/powerpoint/2010/main" val="23344840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230400" y="969600"/>
            <a:ext cx="11664000"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userDrawn="1"/>
        </p:nvSpPr>
        <p:spPr bwMode="auto">
          <a:xfrm>
            <a:off x="770885" y="447363"/>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sp>
        <p:nvSpPr>
          <p:cNvPr id="10" name="Rectangle 6"/>
          <p:cNvSpPr>
            <a:spLocks noGrp="1" noChangeArrowheads="1"/>
          </p:cNvSpPr>
          <p:nvPr>
            <p:ph type="title"/>
          </p:nvPr>
        </p:nvSpPr>
        <p:spPr bwMode="auto">
          <a:xfrm>
            <a:off x="190782" y="214287"/>
            <a:ext cx="9566461" cy="543675"/>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sp>
        <p:nvSpPr>
          <p:cNvPr id="14" name="Text Box 38"/>
          <p:cNvSpPr txBox="1">
            <a:spLocks noChangeArrowheads="1"/>
          </p:cNvSpPr>
          <p:nvPr userDrawn="1"/>
        </p:nvSpPr>
        <p:spPr bwMode="auto">
          <a:xfrm>
            <a:off x="220800" y="6100801"/>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1067" noProof="0" dirty="0" smtClean="0">
                <a:solidFill>
                  <a:schemeClr val="tx1">
                    <a:lumMod val="75000"/>
                    <a:lumOff val="25000"/>
                  </a:schemeClr>
                </a:solidFill>
              </a:rPr>
              <a:t>ESA UNCLASSIFIED - For Official Use</a:t>
            </a:r>
            <a:endParaRPr lang="en-GB" sz="1067" noProof="0" dirty="0">
              <a:solidFill>
                <a:schemeClr val="tx1">
                  <a:lumMod val="75000"/>
                  <a:lumOff val="25000"/>
                </a:schemeClr>
              </a:solidFill>
            </a:endParaRPr>
          </a:p>
        </p:txBody>
      </p:sp>
      <p:sp>
        <p:nvSpPr>
          <p:cNvPr id="39" name="Text Box 34"/>
          <p:cNvSpPr txBox="1">
            <a:spLocks noChangeAspect="1" noChangeArrowheads="1"/>
          </p:cNvSpPr>
          <p:nvPr userDrawn="1"/>
        </p:nvSpPr>
        <p:spPr bwMode="auto">
          <a:xfrm>
            <a:off x="5973785" y="6107603"/>
            <a:ext cx="6027299" cy="1968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1067" noProof="1" smtClean="0">
                <a:solidFill>
                  <a:schemeClr val="bg2"/>
                </a:solidFill>
              </a:rPr>
              <a:t>ESA PECS | 07/11/2018 | Slide  </a:t>
            </a:r>
            <a:fld id="{71EAD4F2-866B-304A-9A50-FC7592816342}" type="slidenum">
              <a:rPr lang="en-GB" sz="1067" noProof="1" smtClean="0">
                <a:solidFill>
                  <a:schemeClr val="bg2"/>
                </a:solidFill>
              </a:rPr>
              <a:pPr algn="r">
                <a:spcBef>
                  <a:spcPct val="50000"/>
                </a:spcBef>
              </a:pPr>
              <a:t>‹#›</a:t>
            </a:fld>
            <a:endParaRPr lang="en-GB" sz="1067" noProof="1">
              <a:solidFill>
                <a:schemeClr val="bg2"/>
              </a:solidFill>
            </a:endParaRPr>
          </a:p>
        </p:txBody>
      </p:sp>
      <p:pic>
        <p:nvPicPr>
          <p:cNvPr id="8" name="Picture 2"/>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18466" y="1693717"/>
            <a:ext cx="2024046" cy="43988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1" name="Picture 2" descr="Image result for logo upjs"/>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274839" y="90609"/>
            <a:ext cx="1511300" cy="151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8832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933" b="0" dirty="0" smtClean="0">
          <a:solidFill>
            <a:srgbClr val="0070C0"/>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xml"/><Relationship Id="rId7" Type="http://schemas.openxmlformats.org/officeDocument/2006/relationships/image" Target="../media/image57.wmf"/><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9.emf"/><Relationship Id="rId4" Type="http://schemas.openxmlformats.org/officeDocument/2006/relationships/image" Target="../media/image58.emf"/></Relationships>
</file>

<file path=ppt/slides/_rels/slide1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hyperlink" Target="https://esa-surge.science.upjs.s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3.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2.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4.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5.png"/></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 Id="rId4" Type="http://schemas.openxmlformats.org/officeDocument/2006/relationships/hyperlink" Target="https://uge.science.upjs.sk/webshared/ESA_Publish/ESA_Kosice.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0.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0" y="0"/>
            <a:ext cx="9124022" cy="1523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Title 1"/>
          <p:cNvSpPr>
            <a:spLocks noGrp="1"/>
          </p:cNvSpPr>
          <p:nvPr>
            <p:ph type="ctrTitle"/>
          </p:nvPr>
        </p:nvSpPr>
        <p:spPr>
          <a:xfrm>
            <a:off x="0" y="1523999"/>
            <a:ext cx="12191999" cy="3298258"/>
          </a:xfrm>
          <a:solidFill>
            <a:schemeClr val="accent4">
              <a:alpha val="59000"/>
            </a:schemeClr>
          </a:solidFill>
        </p:spPr>
        <p:txBody>
          <a:bodyPr>
            <a:noAutofit/>
          </a:bodyPr>
          <a:lstStyle/>
          <a:p>
            <a:pPr>
              <a:spcBef>
                <a:spcPts val="0"/>
              </a:spcBef>
              <a:spcAft>
                <a:spcPts val="0"/>
              </a:spcAft>
            </a:pPr>
            <a:r>
              <a:rPr lang="en-US" sz="3600" dirty="0">
                <a:solidFill>
                  <a:schemeClr val="bg1"/>
                </a:solidFill>
                <a:effectLst>
                  <a:outerShdw blurRad="38100" dist="38100" dir="2700000" algn="tl">
                    <a:srgbClr val="000000">
                      <a:alpha val="43137"/>
                    </a:srgbClr>
                  </a:outerShdw>
                </a:effectLst>
              </a:rPr>
              <a:t>SURGE: Simulating the cooling effect of urban greenery based on solar radiation modeling and a new generation of ESA </a:t>
            </a:r>
            <a:r>
              <a:rPr lang="en-US" sz="3600" dirty="0" smtClean="0">
                <a:solidFill>
                  <a:schemeClr val="bg1"/>
                </a:solidFill>
                <a:effectLst>
                  <a:outerShdw blurRad="38100" dist="38100" dir="2700000" algn="tl">
                    <a:srgbClr val="000000">
                      <a:alpha val="43137"/>
                    </a:srgbClr>
                  </a:outerShdw>
                </a:effectLst>
              </a:rPr>
              <a:t>sensors.</a:t>
            </a:r>
            <a:r>
              <a:rPr lang="sk-SK" sz="3600" dirty="0" smtClean="0">
                <a:solidFill>
                  <a:schemeClr val="bg1"/>
                </a:solidFill>
                <a:effectLst>
                  <a:outerShdw blurRad="38100" dist="38100" dir="2700000" algn="tl">
                    <a:srgbClr val="000000">
                      <a:alpha val="43137"/>
                    </a:srgbClr>
                  </a:outerShdw>
                </a:effectLst>
              </a:rPr>
              <a:t/>
            </a:r>
            <a:br>
              <a:rPr lang="sk-SK" sz="3600" dirty="0" smtClean="0">
                <a:solidFill>
                  <a:schemeClr val="bg1"/>
                </a:solidFill>
                <a:effectLst>
                  <a:outerShdw blurRad="38100" dist="38100" dir="2700000" algn="tl">
                    <a:srgbClr val="000000">
                      <a:alpha val="43137"/>
                    </a:srgbClr>
                  </a:outerShdw>
                </a:effectLst>
              </a:rPr>
            </a:br>
            <a:r>
              <a:rPr lang="sk-SK" sz="1000" dirty="0" smtClean="0">
                <a:solidFill>
                  <a:schemeClr val="bg1"/>
                </a:solidFill>
                <a:effectLst>
                  <a:outerShdw blurRad="38100" dist="38100" dir="2700000" algn="tl">
                    <a:srgbClr val="000000">
                      <a:alpha val="43137"/>
                    </a:srgbClr>
                  </a:outerShdw>
                </a:effectLst>
              </a:rPr>
              <a:t> </a:t>
            </a:r>
            <a:r>
              <a:rPr lang="sk-SK" sz="3600" dirty="0" smtClean="0">
                <a:solidFill>
                  <a:schemeClr val="bg1"/>
                </a:solidFill>
                <a:effectLst>
                  <a:outerShdw blurRad="38100" dist="38100" dir="2700000" algn="tl">
                    <a:srgbClr val="000000">
                      <a:alpha val="43137"/>
                    </a:srgbClr>
                  </a:outerShdw>
                </a:effectLst>
              </a:rPr>
              <a:t/>
            </a:r>
            <a:br>
              <a:rPr lang="sk-SK" sz="3600" dirty="0" smtClean="0">
                <a:solidFill>
                  <a:schemeClr val="bg1"/>
                </a:solidFill>
                <a:effectLst>
                  <a:outerShdw blurRad="38100" dist="38100" dir="2700000" algn="tl">
                    <a:srgbClr val="000000">
                      <a:alpha val="43137"/>
                    </a:srgbClr>
                  </a:outerShdw>
                </a:effectLst>
              </a:rPr>
            </a:br>
            <a:r>
              <a:rPr lang="en-US" sz="2400" dirty="0" err="1" smtClean="0">
                <a:solidFill>
                  <a:schemeClr val="bg1"/>
                </a:solidFill>
                <a:effectLst>
                  <a:outerShdw blurRad="38100" dist="38100" dir="2700000" algn="tl">
                    <a:srgbClr val="000000">
                      <a:alpha val="43137"/>
                    </a:srgbClr>
                  </a:outerShdw>
                </a:effectLst>
              </a:rPr>
              <a:t>Pavol</a:t>
            </a:r>
            <a:r>
              <a:rPr lang="en-US" sz="2400" dirty="0" smtClean="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Jozef</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Šafárik</a:t>
            </a:r>
            <a:r>
              <a:rPr lang="en-US" sz="2400" dirty="0">
                <a:solidFill>
                  <a:schemeClr val="bg1"/>
                </a:solidFill>
                <a:effectLst>
                  <a:outerShdw blurRad="38100" dist="38100" dir="2700000" algn="tl">
                    <a:srgbClr val="000000">
                      <a:alpha val="43137"/>
                    </a:srgbClr>
                  </a:outerShdw>
                </a:effectLst>
              </a:rPr>
              <a:t> University in </a:t>
            </a:r>
            <a:r>
              <a:rPr lang="en-US" sz="2400" dirty="0" err="1">
                <a:solidFill>
                  <a:schemeClr val="bg1"/>
                </a:solidFill>
                <a:effectLst>
                  <a:outerShdw blurRad="38100" dist="38100" dir="2700000" algn="tl">
                    <a:srgbClr val="000000">
                      <a:alpha val="43137"/>
                    </a:srgbClr>
                  </a:outerShdw>
                </a:effectLst>
              </a:rPr>
              <a:t>Košice</a:t>
            </a:r>
            <a:r>
              <a:rPr lang="en-US" sz="2400" dirty="0">
                <a:solidFill>
                  <a:schemeClr val="bg1"/>
                </a:solidFill>
                <a:effectLst>
                  <a:outerShdw blurRad="38100" dist="38100" dir="2700000" algn="tl">
                    <a:srgbClr val="000000">
                      <a:alpha val="43137"/>
                    </a:srgbClr>
                  </a:outerShdw>
                </a:effectLst>
              </a:rPr>
              <a:t> (UPJŠ</a:t>
            </a:r>
            <a:r>
              <a:rPr lang="en-US" sz="2400" dirty="0" smtClean="0">
                <a:solidFill>
                  <a:schemeClr val="bg1"/>
                </a:solidFill>
                <a:effectLst>
                  <a:outerShdw blurRad="38100" dist="38100" dir="2700000" algn="tl">
                    <a:srgbClr val="000000">
                      <a:alpha val="43137"/>
                    </a:srgbClr>
                  </a:outerShdw>
                </a:effectLst>
              </a:rPr>
              <a:t>), Slovakia</a:t>
            </a:r>
            <a:r>
              <a:rPr lang="en-US" sz="2400" dirty="0">
                <a:solidFill>
                  <a:schemeClr val="bg1"/>
                </a:solidFill>
                <a:effectLst>
                  <a:outerShdw blurRad="38100" dist="38100" dir="2700000" algn="tl">
                    <a:srgbClr val="000000">
                      <a:alpha val="43137"/>
                    </a:srgbClr>
                  </a:outerShdw>
                </a:effectLst>
              </a:rPr>
              <a:t/>
            </a:r>
            <a:br>
              <a:rPr lang="en-US" sz="2400" dirty="0">
                <a:solidFill>
                  <a:schemeClr val="bg1"/>
                </a:solidFill>
                <a:effectLst>
                  <a:outerShdw blurRad="38100" dist="38100" dir="2700000" algn="tl">
                    <a:srgbClr val="000000">
                      <a:alpha val="43137"/>
                    </a:srgbClr>
                  </a:outerShdw>
                </a:effectLst>
              </a:rPr>
            </a:br>
            <a:r>
              <a:rPr lang="sv-SE" sz="2400" dirty="0">
                <a:solidFill>
                  <a:schemeClr val="bg1"/>
                </a:solidFill>
                <a:effectLst>
                  <a:outerShdw blurRad="38100" dist="38100" dir="2700000" algn="tl">
                    <a:srgbClr val="000000">
                      <a:alpha val="43137"/>
                    </a:srgbClr>
                  </a:outerShdw>
                </a:effectLst>
              </a:rPr>
              <a:t>Jaroslav Hofierka , Michal Gallay</a:t>
            </a:r>
            <a:br>
              <a:rPr lang="sv-SE" sz="2400" dirty="0">
                <a:solidFill>
                  <a:schemeClr val="bg1"/>
                </a:solidFill>
                <a:effectLst>
                  <a:outerShdw blurRad="38100" dist="38100" dir="2700000" algn="tl">
                    <a:srgbClr val="000000">
                      <a:alpha val="43137"/>
                    </a:srgbClr>
                  </a:outerShdw>
                </a:effectLst>
              </a:rPr>
            </a:br>
            <a:r>
              <a:rPr lang="sk-SK" sz="2400" dirty="0" err="1" smtClean="0">
                <a:solidFill>
                  <a:schemeClr val="bg1"/>
                </a:solidFill>
                <a:effectLst>
                  <a:outerShdw blurRad="38100" dist="38100" dir="2700000" algn="tl">
                    <a:srgbClr val="000000">
                      <a:alpha val="43137"/>
                    </a:srgbClr>
                  </a:outerShdw>
                </a:effectLst>
              </a:rPr>
              <a:t>jaroslav.hofierka@upjs.sk</a:t>
            </a:r>
            <a:r>
              <a:rPr lang="sk-SK" sz="2400" dirty="0" smtClean="0">
                <a:solidFill>
                  <a:schemeClr val="bg1"/>
                </a:solidFill>
                <a:effectLst>
                  <a:outerShdw blurRad="38100" dist="38100" dir="2700000" algn="tl">
                    <a:srgbClr val="000000">
                      <a:alpha val="43137"/>
                    </a:srgbClr>
                  </a:outerShdw>
                </a:effectLst>
              </a:rPr>
              <a:t>, </a:t>
            </a:r>
            <a:r>
              <a:rPr lang="sv-SE" sz="2400" dirty="0" smtClean="0">
                <a:solidFill>
                  <a:schemeClr val="bg1"/>
                </a:solidFill>
                <a:effectLst>
                  <a:outerShdw blurRad="38100" dist="38100" dir="2700000" algn="tl">
                    <a:srgbClr val="000000">
                      <a:alpha val="43137"/>
                    </a:srgbClr>
                  </a:outerShdw>
                </a:effectLst>
              </a:rPr>
              <a:t>michal.gallay@upsj.sk</a:t>
            </a:r>
            <a:r>
              <a:rPr lang="sv-SE" sz="2400" dirty="0">
                <a:solidFill>
                  <a:schemeClr val="bg1"/>
                </a:solidFill>
                <a:effectLst>
                  <a:outerShdw blurRad="38100" dist="38100" dir="2700000" algn="tl">
                    <a:srgbClr val="000000">
                      <a:alpha val="43137"/>
                    </a:srgbClr>
                  </a:outerShdw>
                </a:effectLst>
              </a:rPr>
              <a:t>, +</a:t>
            </a:r>
            <a:r>
              <a:rPr lang="sv-SE" sz="2400" dirty="0" smtClean="0">
                <a:solidFill>
                  <a:schemeClr val="bg1"/>
                </a:solidFill>
                <a:effectLst>
                  <a:outerShdw blurRad="38100" dist="38100" dir="2700000" algn="tl">
                    <a:srgbClr val="000000">
                      <a:alpha val="43137"/>
                    </a:srgbClr>
                  </a:outerShdw>
                </a:effectLst>
              </a:rPr>
              <a:t>421</a:t>
            </a:r>
            <a:r>
              <a:rPr lang="sk-SK" sz="2400" dirty="0" smtClean="0">
                <a:solidFill>
                  <a:schemeClr val="bg1"/>
                </a:solidFill>
                <a:effectLst>
                  <a:outerShdw blurRad="38100" dist="38100" dir="2700000" algn="tl">
                    <a:srgbClr val="000000">
                      <a:alpha val="43137"/>
                    </a:srgbClr>
                  </a:outerShdw>
                </a:effectLst>
              </a:rPr>
              <a:t>552342453</a:t>
            </a:r>
            <a:endParaRPr lang="en-GB" sz="18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87648" y="4530880"/>
            <a:ext cx="6400800" cy="1752600"/>
          </a:xfrm>
        </p:spPr>
        <p:txBody>
          <a:bodyPr>
            <a:normAutofit/>
          </a:bodyPr>
          <a:lstStyle/>
          <a:p>
            <a:endParaRPr lang="en-US" sz="1800" dirty="0">
              <a:solidFill>
                <a:schemeClr val="bg1">
                  <a:lumMod val="75000"/>
                </a:schemeClr>
              </a:solidFill>
              <a:effectLst>
                <a:outerShdw blurRad="38100" dist="38100" dir="2700000" algn="tl">
                  <a:srgbClr val="000000">
                    <a:alpha val="43137"/>
                  </a:srgbClr>
                </a:outerShdw>
              </a:effectLst>
            </a:endParaRPr>
          </a:p>
          <a:p>
            <a:r>
              <a:rPr lang="en-US" sz="1800" dirty="0">
                <a:solidFill>
                  <a:schemeClr val="bg1">
                    <a:lumMod val="75000"/>
                  </a:schemeClr>
                </a:solidFill>
                <a:effectLst>
                  <a:outerShdw blurRad="38100" dist="38100" dir="2700000" algn="tl">
                    <a:srgbClr val="000000">
                      <a:alpha val="43137"/>
                    </a:srgbClr>
                  </a:outerShdw>
                </a:effectLst>
              </a:rPr>
              <a:t>PECS Progress Presentation</a:t>
            </a:r>
            <a:br>
              <a:rPr lang="en-US" sz="1800" dirty="0">
                <a:solidFill>
                  <a:schemeClr val="bg1">
                    <a:lumMod val="75000"/>
                  </a:schemeClr>
                </a:solidFill>
                <a:effectLst>
                  <a:outerShdw blurRad="38100" dist="38100" dir="2700000" algn="tl">
                    <a:srgbClr val="000000">
                      <a:alpha val="43137"/>
                    </a:srgbClr>
                  </a:outerShdw>
                </a:effectLst>
              </a:rPr>
            </a:br>
            <a:r>
              <a:rPr lang="sk-SK" sz="1800" dirty="0" err="1" smtClean="0">
                <a:solidFill>
                  <a:schemeClr val="bg1">
                    <a:lumMod val="75000"/>
                  </a:schemeClr>
                </a:solidFill>
                <a:effectLst>
                  <a:outerShdw blurRad="38100" dist="38100" dir="2700000" algn="tl">
                    <a:srgbClr val="000000">
                      <a:alpha val="43137"/>
                    </a:srgbClr>
                  </a:outerShdw>
                </a:effectLst>
              </a:rPr>
              <a:t>Final</a:t>
            </a:r>
            <a:r>
              <a:rPr lang="sk-SK" sz="1800" dirty="0" smtClean="0">
                <a:solidFill>
                  <a:schemeClr val="bg1">
                    <a:lumMod val="75000"/>
                  </a:schemeClr>
                </a:solidFill>
                <a:effectLst>
                  <a:outerShdw blurRad="38100" dist="38100" dir="2700000" algn="tl">
                    <a:srgbClr val="000000">
                      <a:alpha val="43137"/>
                    </a:srgbClr>
                  </a:outerShdw>
                </a:effectLst>
              </a:rPr>
              <a:t> </a:t>
            </a:r>
            <a:r>
              <a:rPr lang="en-US" sz="1800" dirty="0" smtClean="0">
                <a:solidFill>
                  <a:schemeClr val="bg1">
                    <a:lumMod val="75000"/>
                  </a:schemeClr>
                </a:solidFill>
                <a:effectLst>
                  <a:outerShdw blurRad="38100" dist="38100" dir="2700000" algn="tl">
                    <a:srgbClr val="000000">
                      <a:alpha val="43137"/>
                    </a:srgbClr>
                  </a:outerShdw>
                </a:effectLst>
              </a:rPr>
              <a:t>Review</a:t>
            </a:r>
            <a:endParaRPr lang="en-US" sz="1800" dirty="0">
              <a:solidFill>
                <a:schemeClr val="bg1">
                  <a:lumMod val="75000"/>
                </a:schemeClr>
              </a:solidFill>
              <a:effectLst>
                <a:outerShdw blurRad="38100" dist="38100" dir="2700000" algn="tl">
                  <a:srgbClr val="000000">
                    <a:alpha val="43137"/>
                  </a:srgbClr>
                </a:outerShdw>
              </a:effectLst>
            </a:endParaRPr>
          </a:p>
          <a:p>
            <a:r>
              <a:rPr lang="sk-SK" sz="1800" dirty="0" smtClean="0">
                <a:solidFill>
                  <a:schemeClr val="bg1">
                    <a:lumMod val="75000"/>
                  </a:schemeClr>
                </a:solidFill>
                <a:effectLst>
                  <a:outerShdw blurRad="38100" dist="38100" dir="2700000" algn="tl">
                    <a:srgbClr val="000000">
                      <a:alpha val="43137"/>
                    </a:srgbClr>
                  </a:outerShdw>
                </a:effectLst>
              </a:rPr>
              <a:t>15 November 2018</a:t>
            </a:r>
            <a:endParaRPr lang="en-GB" sz="1800" dirty="0">
              <a:solidFill>
                <a:schemeClr val="bg1">
                  <a:lumMod val="75000"/>
                </a:schemeClr>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8659" y="0"/>
            <a:ext cx="7012417" cy="152399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6" name="Picture 2" descr="Image result for logo upj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26" y="19250"/>
            <a:ext cx="1473918" cy="1468833"/>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3135085" y="184910"/>
            <a:ext cx="5988937" cy="1046440"/>
          </a:xfrm>
          <a:prstGeom prst="rect">
            <a:avLst/>
          </a:prstGeom>
          <a:solidFill>
            <a:schemeClr val="bg1"/>
          </a:solidFill>
        </p:spPr>
        <p:txBody>
          <a:bodyPr wrap="square" rtlCol="0">
            <a:spAutoFit/>
          </a:bodyPr>
          <a:lstStyle/>
          <a:p>
            <a:r>
              <a:rPr lang="sk-SK" sz="3800" b="1" dirty="0" smtClean="0">
                <a:solidFill>
                  <a:schemeClr val="tx1">
                    <a:lumMod val="65000"/>
                    <a:lumOff val="35000"/>
                  </a:schemeClr>
                </a:solidFill>
                <a:latin typeface="Segoe UI Semilight" panose="020B0402040204020203" pitchFamily="34" charset="0"/>
                <a:cs typeface="Segoe UI Semilight" panose="020B0402040204020203" pitchFamily="34" charset="0"/>
              </a:rPr>
              <a:t>INSTITUTE OF GEOGRAPHY</a:t>
            </a:r>
          </a:p>
          <a:p>
            <a:r>
              <a:rPr lang="sk-SK" sz="2400" dirty="0" err="1" smtClean="0">
                <a:solidFill>
                  <a:schemeClr val="bg1">
                    <a:lumMod val="65000"/>
                  </a:schemeClr>
                </a:solidFill>
                <a:latin typeface="Segoe UI Semilight" panose="020B0402040204020203" pitchFamily="34" charset="0"/>
                <a:cs typeface="Segoe UI Semilight" panose="020B0402040204020203" pitchFamily="34" charset="0"/>
              </a:rPr>
              <a:t>Faculty</a:t>
            </a:r>
            <a:r>
              <a:rPr lang="sk-SK" sz="2400" dirty="0" smtClean="0">
                <a:solidFill>
                  <a:schemeClr val="bg1">
                    <a:lumMod val="65000"/>
                  </a:schemeClr>
                </a:solidFill>
                <a:latin typeface="Segoe UI Semilight" panose="020B0402040204020203" pitchFamily="34" charset="0"/>
                <a:cs typeface="Segoe UI Semilight" panose="020B0402040204020203" pitchFamily="34" charset="0"/>
              </a:rPr>
              <a:t> of </a:t>
            </a:r>
            <a:r>
              <a:rPr lang="sk-SK" sz="2400" dirty="0" err="1" smtClean="0">
                <a:solidFill>
                  <a:schemeClr val="bg1">
                    <a:lumMod val="65000"/>
                  </a:schemeClr>
                </a:solidFill>
                <a:latin typeface="Segoe UI Semilight" panose="020B0402040204020203" pitchFamily="34" charset="0"/>
                <a:cs typeface="Segoe UI Semilight" panose="020B0402040204020203" pitchFamily="34" charset="0"/>
              </a:rPr>
              <a:t>Science</a:t>
            </a:r>
            <a:r>
              <a:rPr lang="sk-SK" sz="2400" dirty="0" smtClean="0">
                <a:solidFill>
                  <a:schemeClr val="bg1">
                    <a:lumMod val="65000"/>
                  </a:schemeClr>
                </a:solidFill>
                <a:latin typeface="Segoe UI Semilight" panose="020B0402040204020203" pitchFamily="34" charset="0"/>
                <a:cs typeface="Segoe UI Semilight" panose="020B0402040204020203" pitchFamily="34" charset="0"/>
              </a:rPr>
              <a:t> UPJŠ Košice</a:t>
            </a:r>
            <a:endParaRPr lang="sk-SK" sz="2400" dirty="0">
              <a:solidFill>
                <a:schemeClr val="bg1">
                  <a:lumMod val="65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21958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Technical Developments: WP2 </a:t>
            </a:r>
            <a:endParaRPr lang="en-GB" dirty="0"/>
          </a:p>
        </p:txBody>
      </p:sp>
      <p:sp>
        <p:nvSpPr>
          <p:cNvPr id="4" name="Zástupný symbol obsahu 3"/>
          <p:cNvSpPr>
            <a:spLocks noGrp="1"/>
          </p:cNvSpPr>
          <p:nvPr>
            <p:ph idx="1"/>
          </p:nvPr>
        </p:nvSpPr>
        <p:spPr>
          <a:xfrm>
            <a:off x="186410" y="1470106"/>
            <a:ext cx="9092342" cy="4525963"/>
          </a:xfrm>
        </p:spPr>
        <p:txBody>
          <a:bodyPr>
            <a:noAutofit/>
          </a:bodyPr>
          <a:lstStyle/>
          <a:p>
            <a:pPr lvl="0" indent="0"/>
            <a:r>
              <a:rPr lang="en-GB" sz="1800" dirty="0" smtClean="0"/>
              <a:t>representing of </a:t>
            </a:r>
            <a:r>
              <a:rPr lang="en-GB" sz="1800" dirty="0"/>
              <a:t>urban vegetation on </a:t>
            </a:r>
            <a:r>
              <a:rPr lang="en-GB" sz="1800" b="1" dirty="0"/>
              <a:t>four smaller sites </a:t>
            </a:r>
            <a:r>
              <a:rPr lang="en-GB" sz="1800" dirty="0"/>
              <a:t>with high resolution and high </a:t>
            </a:r>
            <a:r>
              <a:rPr lang="en-GB" sz="1800" dirty="0" smtClean="0"/>
              <a:t>accuracy. </a:t>
            </a:r>
            <a:r>
              <a:rPr lang="sk-SK" sz="1800" dirty="0" err="1" smtClean="0"/>
              <a:t>Synchronised</a:t>
            </a:r>
            <a:r>
              <a:rPr lang="sk-SK" sz="1800" dirty="0" smtClean="0"/>
              <a:t> </a:t>
            </a:r>
            <a:r>
              <a:rPr lang="sk-SK" sz="1800" dirty="0" err="1"/>
              <a:t>with</a:t>
            </a:r>
            <a:r>
              <a:rPr lang="sk-SK" sz="1800" dirty="0"/>
              <a:t> </a:t>
            </a:r>
            <a:r>
              <a:rPr lang="sk-SK" sz="1800" dirty="0" err="1"/>
              <a:t>Sentinel</a:t>
            </a:r>
            <a:r>
              <a:rPr lang="sk-SK" sz="1800" dirty="0"/>
              <a:t> 2A  +/- </a:t>
            </a:r>
            <a:r>
              <a:rPr lang="sk-SK" sz="1800" dirty="0" smtClean="0"/>
              <a:t>1-2 </a:t>
            </a:r>
            <a:r>
              <a:rPr lang="sk-SK" sz="1800" dirty="0" err="1" smtClean="0"/>
              <a:t>days</a:t>
            </a:r>
            <a:r>
              <a:rPr lang="en-GB" sz="1800" dirty="0" smtClean="0"/>
              <a:t>.</a:t>
            </a:r>
            <a:endParaRPr lang="sk-SK" sz="1800" dirty="0"/>
          </a:p>
          <a:p>
            <a:pPr lvl="0"/>
            <a:endParaRPr lang="sk-SK" sz="1800" b="1" dirty="0"/>
          </a:p>
        </p:txBody>
      </p:sp>
      <p:pic>
        <p:nvPicPr>
          <p:cNvPr id="17" name="Picture 2" descr="Z:\ESA_SURGE_Kosice\esa-obrazky\GIF\Hlavn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2779" y="2659649"/>
            <a:ext cx="5434673" cy="4105205"/>
          </a:xfrm>
          <a:prstGeom prst="rect">
            <a:avLst/>
          </a:prstGeom>
          <a:noFill/>
          <a:ln w="9525">
            <a:noFill/>
            <a:miter lim="800000"/>
            <a:headEnd/>
            <a:tailEnd/>
          </a:ln>
        </p:spPr>
      </p:pic>
      <p:cxnSp>
        <p:nvCxnSpPr>
          <p:cNvPr id="19" name="Rovná spojovacia šípka 18"/>
          <p:cNvCxnSpPr/>
          <p:nvPr/>
        </p:nvCxnSpPr>
        <p:spPr>
          <a:xfrm flipH="1">
            <a:off x="6613173" y="5516563"/>
            <a:ext cx="38576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597" y="3140969"/>
            <a:ext cx="2798813" cy="3439220"/>
          </a:xfrm>
          <a:prstGeom prst="rect">
            <a:avLst/>
          </a:prstGeom>
          <a:noFill/>
          <a:ln w="9525">
            <a:noFill/>
            <a:miter lim="800000"/>
            <a:headEnd/>
            <a:tailEnd/>
          </a:ln>
        </p:spPr>
      </p:pic>
      <p:sp>
        <p:nvSpPr>
          <p:cNvPr id="21" name="BlokTextu 20"/>
          <p:cNvSpPr txBox="1"/>
          <p:nvPr/>
        </p:nvSpPr>
        <p:spPr>
          <a:xfrm>
            <a:off x="8679274" y="3162035"/>
            <a:ext cx="1981312" cy="36933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none">
            <a:spAutoFit/>
          </a:bodyPr>
          <a:lstStyle/>
          <a:p>
            <a:pPr>
              <a:defRPr/>
            </a:pPr>
            <a:r>
              <a:rPr lang="sk-SK" dirty="0"/>
              <a:t>RIEGL VZ-1000</a:t>
            </a:r>
          </a:p>
        </p:txBody>
      </p:sp>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799" y="75916"/>
            <a:ext cx="2733575" cy="2920321"/>
          </a:xfrm>
          <a:prstGeom prst="rect">
            <a:avLst/>
          </a:prstGeom>
          <a:noFill/>
          <a:ln w="9525">
            <a:noFill/>
            <a:miter lim="800000"/>
            <a:headEnd/>
            <a:tailEnd/>
          </a:ln>
        </p:spPr>
      </p:pic>
      <p:sp>
        <p:nvSpPr>
          <p:cNvPr id="9" name="Zástupný symbol obsahu 3"/>
          <p:cNvSpPr txBox="1">
            <a:spLocks/>
          </p:cNvSpPr>
          <p:nvPr/>
        </p:nvSpPr>
        <p:spPr bwMode="auto">
          <a:xfrm>
            <a:off x="287152" y="842800"/>
            <a:ext cx="5574632" cy="468781"/>
          </a:xfrm>
          <a:prstGeom prst="rect">
            <a:avLst/>
          </a:prstGeom>
          <a:solidFill>
            <a:schemeClr val="bg1"/>
          </a:solidFill>
          <a:ln w="9525">
            <a:solidFill>
              <a:schemeClr val="bg1">
                <a:lumMod val="95000"/>
              </a:schemeClr>
            </a:solidFill>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normAutofit/>
          </a:bodyPr>
          <a:lst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a:lstStyle>
          <a:p>
            <a:r>
              <a:rPr lang="en-GB" sz="1800" dirty="0"/>
              <a:t>Time series of terrestrial laser scanning data</a:t>
            </a:r>
            <a:endParaRPr lang="en-US" sz="1800" kern="0" dirty="0"/>
          </a:p>
        </p:txBody>
      </p:sp>
    </p:spTree>
    <p:extLst>
      <p:ext uri="{BB962C8B-B14F-4D97-AF65-F5344CB8AC3E}">
        <p14:creationId xmlns:p14="http://schemas.microsoft.com/office/powerpoint/2010/main" val="2112091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Technical Developments: WP2 </a:t>
            </a:r>
            <a:endParaRPr lang="en-GB" dirty="0"/>
          </a:p>
        </p:txBody>
      </p:sp>
      <p:sp>
        <p:nvSpPr>
          <p:cNvPr id="4" name="Zástupný symbol obsahu 3"/>
          <p:cNvSpPr>
            <a:spLocks noGrp="1"/>
          </p:cNvSpPr>
          <p:nvPr>
            <p:ph idx="1"/>
          </p:nvPr>
        </p:nvSpPr>
        <p:spPr>
          <a:xfrm>
            <a:off x="353059" y="1395662"/>
            <a:ext cx="7472280" cy="4165634"/>
          </a:xfrm>
        </p:spPr>
        <p:txBody>
          <a:bodyPr>
            <a:noAutofit/>
          </a:bodyPr>
          <a:lstStyle/>
          <a:p>
            <a:r>
              <a:rPr lang="sk-SK" sz="1800" dirty="0" err="1" smtClean="0"/>
              <a:t>Simulation</a:t>
            </a:r>
            <a:r>
              <a:rPr lang="sk-SK" sz="1800" dirty="0" smtClean="0"/>
              <a:t> </a:t>
            </a:r>
            <a:r>
              <a:rPr lang="sk-SK" sz="1800" dirty="0"/>
              <a:t>of </a:t>
            </a:r>
            <a:r>
              <a:rPr lang="sk-SK" sz="1800" dirty="0" err="1"/>
              <a:t>shadowing</a:t>
            </a:r>
            <a:r>
              <a:rPr lang="sk-SK" sz="1800" dirty="0"/>
              <a:t> </a:t>
            </a:r>
            <a:r>
              <a:rPr lang="sk-SK" sz="1800" dirty="0" err="1"/>
              <a:t>effects</a:t>
            </a:r>
            <a:r>
              <a:rPr lang="sk-SK" sz="1800" dirty="0"/>
              <a:t> by 3D </a:t>
            </a:r>
            <a:r>
              <a:rPr lang="sk-SK" sz="1800" dirty="0" err="1"/>
              <a:t>tree</a:t>
            </a:r>
            <a:r>
              <a:rPr lang="sk-SK" sz="1800" dirty="0"/>
              <a:t> </a:t>
            </a:r>
            <a:r>
              <a:rPr lang="sk-SK" sz="1800" dirty="0" err="1"/>
              <a:t>models</a:t>
            </a:r>
            <a:endParaRPr lang="sk-SK" sz="1800" dirty="0"/>
          </a:p>
        </p:txBody>
      </p:sp>
      <p:grpSp>
        <p:nvGrpSpPr>
          <p:cNvPr id="3" name="Skupina 2"/>
          <p:cNvGrpSpPr/>
          <p:nvPr/>
        </p:nvGrpSpPr>
        <p:grpSpPr>
          <a:xfrm>
            <a:off x="537410" y="1774982"/>
            <a:ext cx="9289815" cy="4388071"/>
            <a:chOff x="107504" y="1286029"/>
            <a:chExt cx="10784116" cy="5545345"/>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157149" y="3855179"/>
              <a:ext cx="2784693" cy="297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Gallay\Disk Google\2017_Copernicus_Praha\PREDNASKA\shadows_Hlavna_ulica_TLS_animation.gif"/>
            <p:cNvPicPr>
              <a:picLocks noChangeAspect="1" noChangeArrowheads="1" noCrop="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504" y="2109958"/>
              <a:ext cx="5760640" cy="432048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7" name="BlokTextu 6"/>
            <p:cNvSpPr txBox="1"/>
            <p:nvPr/>
          </p:nvSpPr>
          <p:spPr>
            <a:xfrm>
              <a:off x="107504" y="1563226"/>
              <a:ext cx="4320480" cy="466737"/>
            </a:xfrm>
            <a:prstGeom prst="rect">
              <a:avLst/>
            </a:prstGeom>
            <a:noFill/>
          </p:spPr>
          <p:txBody>
            <a:bodyPr wrap="square" rtlCol="0">
              <a:spAutoFit/>
            </a:bodyPr>
            <a:lstStyle/>
            <a:p>
              <a:r>
                <a:rPr lang="en-US" dirty="0"/>
                <a:t>Time of area in shadow</a:t>
              </a:r>
              <a:endParaRPr lang="sk-SK" dirty="0"/>
            </a:p>
          </p:txBody>
        </p:sp>
        <p:pic>
          <p:nvPicPr>
            <p:cNvPr id="9" name="Obrázok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657" y="1286029"/>
              <a:ext cx="4782963" cy="228694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ovná spojovacia šípka 9"/>
            <p:cNvCxnSpPr/>
            <p:nvPr/>
          </p:nvCxnSpPr>
          <p:spPr>
            <a:xfrm flipH="1" flipV="1">
              <a:off x="5413452" y="5367348"/>
              <a:ext cx="2288385" cy="5760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Rovná spojovacia šípka 10"/>
            <p:cNvCxnSpPr/>
            <p:nvPr/>
          </p:nvCxnSpPr>
          <p:spPr>
            <a:xfrm flipH="1" flipV="1">
              <a:off x="7613952" y="3639112"/>
              <a:ext cx="175760" cy="20882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ál 11"/>
            <p:cNvSpPr/>
            <p:nvPr/>
          </p:nvSpPr>
          <p:spPr>
            <a:xfrm>
              <a:off x="7701831" y="5799395"/>
              <a:ext cx="231896" cy="21602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8" name="BlokTextu 7"/>
            <p:cNvSpPr txBox="1"/>
            <p:nvPr/>
          </p:nvSpPr>
          <p:spPr>
            <a:xfrm>
              <a:off x="4796839" y="3440763"/>
              <a:ext cx="2623635" cy="4278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sk-SK" sz="1600" dirty="0"/>
                <a:t>Hlavná ulica, Košice</a:t>
              </a:r>
            </a:p>
          </p:txBody>
        </p:sp>
      </p:grpSp>
      <p:sp>
        <p:nvSpPr>
          <p:cNvPr id="13" name="Obdĺžnik 12"/>
          <p:cNvSpPr/>
          <p:nvPr/>
        </p:nvSpPr>
        <p:spPr>
          <a:xfrm>
            <a:off x="8311855" y="3916944"/>
            <a:ext cx="3762413" cy="1600438"/>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en-US" sz="1400" dirty="0">
                <a:solidFill>
                  <a:schemeClr val="tx1">
                    <a:lumMod val="65000"/>
                    <a:lumOff val="35000"/>
                  </a:schemeClr>
                </a:solidFill>
              </a:rPr>
              <a:t>HOFIERKA, J., GALLAY, M., KAŇUK, J., ŠUPINSKÝ, J., ŠAŠAK, J. (2017). High-resolution urban greenery mapping for micro-climate modelling based on 3D city models. </a:t>
            </a:r>
            <a:r>
              <a:rPr lang="en-US" sz="1400" b="1" i="1" dirty="0" smtClean="0">
                <a:solidFill>
                  <a:schemeClr val="tx1">
                    <a:lumMod val="65000"/>
                    <a:lumOff val="35000"/>
                  </a:schemeClr>
                </a:solidFill>
              </a:rPr>
              <a:t>ISPRS Archives</a:t>
            </a:r>
            <a:r>
              <a:rPr lang="en-US" sz="1400" dirty="0" smtClean="0">
                <a:solidFill>
                  <a:schemeClr val="tx1">
                    <a:lumMod val="65000"/>
                    <a:lumOff val="35000"/>
                  </a:schemeClr>
                </a:solidFill>
              </a:rPr>
              <a:t>, </a:t>
            </a:r>
            <a:r>
              <a:rPr lang="en-US" sz="1400" dirty="0">
                <a:solidFill>
                  <a:schemeClr val="tx1">
                    <a:lumMod val="65000"/>
                    <a:lumOff val="35000"/>
                  </a:schemeClr>
                </a:solidFill>
              </a:rPr>
              <a:t>XLII-4/W7, 7-12. (3D </a:t>
            </a:r>
            <a:r>
              <a:rPr lang="en-US" sz="1400" dirty="0" err="1">
                <a:solidFill>
                  <a:schemeClr val="tx1">
                    <a:lumMod val="65000"/>
                    <a:lumOff val="35000"/>
                  </a:schemeClr>
                </a:solidFill>
              </a:rPr>
              <a:t>Geoinfo</a:t>
            </a:r>
            <a:r>
              <a:rPr lang="en-US" sz="1400" dirty="0">
                <a:solidFill>
                  <a:schemeClr val="tx1">
                    <a:lumMod val="65000"/>
                    <a:lumOff val="35000"/>
                  </a:schemeClr>
                </a:solidFill>
              </a:rPr>
              <a:t> Conference, Melbourne, Australia)</a:t>
            </a:r>
          </a:p>
        </p:txBody>
      </p:sp>
      <p:sp>
        <p:nvSpPr>
          <p:cNvPr id="14" name="Zástupný symbol obsahu 3"/>
          <p:cNvSpPr txBox="1">
            <a:spLocks/>
          </p:cNvSpPr>
          <p:nvPr/>
        </p:nvSpPr>
        <p:spPr bwMode="auto">
          <a:xfrm>
            <a:off x="287152" y="842800"/>
            <a:ext cx="5574632" cy="468781"/>
          </a:xfrm>
          <a:prstGeom prst="rect">
            <a:avLst/>
          </a:prstGeom>
          <a:solidFill>
            <a:schemeClr val="bg1"/>
          </a:solidFill>
          <a:ln w="9525">
            <a:solidFill>
              <a:schemeClr val="bg1">
                <a:lumMod val="95000"/>
              </a:schemeClr>
            </a:solidFill>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normAutofit/>
          </a:bodyPr>
          <a:lst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a:lstStyle>
          <a:p>
            <a:r>
              <a:rPr lang="en-GB" sz="1800" dirty="0"/>
              <a:t>Time series of terrestrial laser scanning data</a:t>
            </a:r>
            <a:endParaRPr lang="en-US" sz="1800" kern="0" dirty="0"/>
          </a:p>
        </p:txBody>
      </p:sp>
    </p:spTree>
    <p:extLst>
      <p:ext uri="{BB962C8B-B14F-4D97-AF65-F5344CB8AC3E}">
        <p14:creationId xmlns:p14="http://schemas.microsoft.com/office/powerpoint/2010/main" val="3404111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obsahu 3"/>
          <p:cNvSpPr>
            <a:spLocks noGrp="1"/>
          </p:cNvSpPr>
          <p:nvPr>
            <p:ph idx="1"/>
          </p:nvPr>
        </p:nvSpPr>
        <p:spPr>
          <a:xfrm>
            <a:off x="1263753" y="3934415"/>
            <a:ext cx="5699760" cy="406579"/>
          </a:xfrm>
        </p:spPr>
        <p:txBody>
          <a:bodyPr>
            <a:noAutofit/>
          </a:bodyPr>
          <a:lstStyle/>
          <a:p>
            <a:r>
              <a:rPr lang="sk-SK" sz="1200" dirty="0" err="1" smtClean="0"/>
              <a:t>Sentinel</a:t>
            </a:r>
            <a:r>
              <a:rPr lang="sk-SK" sz="1200" dirty="0" smtClean="0"/>
              <a:t> </a:t>
            </a:r>
            <a:r>
              <a:rPr lang="sk-SK" sz="1200" dirty="0"/>
              <a:t>2 </a:t>
            </a:r>
            <a:r>
              <a:rPr lang="sk-SK" sz="1200" dirty="0" err="1"/>
              <a:t>data</a:t>
            </a:r>
            <a:r>
              <a:rPr lang="sk-SK" sz="1200" dirty="0"/>
              <a:t> </a:t>
            </a:r>
            <a:r>
              <a:rPr lang="sk-SK" sz="1200" dirty="0" err="1"/>
              <a:t>time</a:t>
            </a:r>
            <a:r>
              <a:rPr lang="sk-SK" sz="1200" dirty="0"/>
              <a:t> </a:t>
            </a:r>
            <a:r>
              <a:rPr lang="sk-SK" sz="1200" dirty="0" err="1"/>
              <a:t>series</a:t>
            </a:r>
            <a:r>
              <a:rPr lang="sk-SK" sz="1200" dirty="0"/>
              <a:t> </a:t>
            </a:r>
            <a:r>
              <a:rPr lang="sk-SK" sz="1200" dirty="0" err="1"/>
              <a:t>for</a:t>
            </a:r>
            <a:r>
              <a:rPr lang="sk-SK" sz="1200" dirty="0"/>
              <a:t> </a:t>
            </a:r>
            <a:r>
              <a:rPr lang="sk-SK" sz="1200" dirty="0" err="1"/>
              <a:t>vegetation</a:t>
            </a:r>
            <a:r>
              <a:rPr lang="sk-SK" sz="1200" dirty="0"/>
              <a:t> </a:t>
            </a:r>
            <a:r>
              <a:rPr lang="sk-SK" sz="1200" dirty="0" err="1"/>
              <a:t>metrics</a:t>
            </a:r>
            <a:r>
              <a:rPr lang="sk-SK" sz="1200" dirty="0"/>
              <a:t> </a:t>
            </a:r>
            <a:r>
              <a:rPr lang="sk-SK" sz="1200" dirty="0" err="1"/>
              <a:t>calculation</a:t>
            </a:r>
            <a:r>
              <a:rPr lang="sk-SK" sz="1200" dirty="0"/>
              <a:t>.</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4568" y="155814"/>
            <a:ext cx="5560728" cy="68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Obrázok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677" y="2050012"/>
            <a:ext cx="5999780" cy="1699563"/>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90782" y="214287"/>
            <a:ext cx="9566461" cy="543675"/>
          </a:xfrm>
        </p:spPr>
        <p:txBody>
          <a:bodyPr/>
          <a:lstStyle/>
          <a:p>
            <a:r>
              <a:rPr lang="en-US" dirty="0" smtClean="0"/>
              <a:t>Main Technical Developments: WP2 </a:t>
            </a:r>
            <a:endParaRPr lang="en-GB" dirty="0"/>
          </a:p>
        </p:txBody>
      </p:sp>
      <p:sp>
        <p:nvSpPr>
          <p:cNvPr id="10" name="Zástupný symbol obsahu 3"/>
          <p:cNvSpPr txBox="1">
            <a:spLocks/>
          </p:cNvSpPr>
          <p:nvPr/>
        </p:nvSpPr>
        <p:spPr bwMode="auto">
          <a:xfrm>
            <a:off x="263020" y="965353"/>
            <a:ext cx="6503540" cy="750829"/>
          </a:xfrm>
          <a:prstGeom prst="rect">
            <a:avLst/>
          </a:prstGeom>
          <a:solidFill>
            <a:schemeClr val="bg1"/>
          </a:solidFill>
          <a:ln w="9525">
            <a:solidFill>
              <a:schemeClr val="bg1">
                <a:lumMod val="95000"/>
              </a:schemeClr>
            </a:solidFill>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noAutofit/>
          </a:bodyPr>
          <a:lst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a:lstStyle>
          <a:p>
            <a:pPr indent="0"/>
            <a:r>
              <a:rPr lang="en-GB" sz="1800" dirty="0"/>
              <a:t>Multispectral data products of the Sentinel 2A and Landsat 8 sensors downloaded, applicability analysed.</a:t>
            </a:r>
          </a:p>
        </p:txBody>
      </p:sp>
      <p:sp>
        <p:nvSpPr>
          <p:cNvPr id="3" name="BlokTextu 2"/>
          <p:cNvSpPr txBox="1"/>
          <p:nvPr/>
        </p:nvSpPr>
        <p:spPr>
          <a:xfrm>
            <a:off x="9070716" y="780687"/>
            <a:ext cx="918970" cy="36933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none" rtlCol="0">
            <a:spAutoFit/>
          </a:bodyPr>
          <a:lstStyle/>
          <a:p>
            <a:r>
              <a:rPr lang="en-US" dirty="0" err="1"/>
              <a:t>Ko</a:t>
            </a:r>
            <a:r>
              <a:rPr lang="sk-SK" dirty="0" err="1"/>
              <a:t>šice</a:t>
            </a:r>
            <a:endParaRPr lang="en-GB" dirty="0"/>
          </a:p>
        </p:txBody>
      </p:sp>
    </p:spTree>
    <p:extLst>
      <p:ext uri="{BB962C8B-B14F-4D97-AF65-F5344CB8AC3E}">
        <p14:creationId xmlns:p14="http://schemas.microsoft.com/office/powerpoint/2010/main" val="1546723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p:cNvPicPr/>
          <p:nvPr/>
        </p:nvPicPr>
        <p:blipFill>
          <a:blip r:embed="rId2" cstate="print">
            <a:extLst>
              <a:ext uri="{28A0092B-C50C-407E-A947-70E740481C1C}">
                <a14:useLocalDpi xmlns:a14="http://schemas.microsoft.com/office/drawing/2010/main" val="0"/>
              </a:ext>
            </a:extLst>
          </a:blip>
          <a:stretch>
            <a:fillRect/>
          </a:stretch>
        </p:blipFill>
        <p:spPr>
          <a:xfrm>
            <a:off x="7857990" y="99837"/>
            <a:ext cx="4233082" cy="5078556"/>
          </a:xfrm>
          <a:prstGeom prst="rect">
            <a:avLst/>
          </a:prstGeom>
          <a:effectLst>
            <a:outerShdw blurRad="50800" dist="38100" dir="2700000" algn="tl" rotWithShape="0">
              <a:prstClr val="black">
                <a:alpha val="40000"/>
              </a:prstClr>
            </a:outerShdw>
          </a:effectLst>
        </p:spPr>
      </p:pic>
      <p:sp>
        <p:nvSpPr>
          <p:cNvPr id="3" name="BlokTextu 2"/>
          <p:cNvSpPr txBox="1"/>
          <p:nvPr/>
        </p:nvSpPr>
        <p:spPr>
          <a:xfrm>
            <a:off x="8170562" y="868070"/>
            <a:ext cx="918970" cy="36933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none" rtlCol="0">
            <a:spAutoFit/>
          </a:bodyPr>
          <a:lstStyle/>
          <a:p>
            <a:r>
              <a:rPr lang="en-US" dirty="0" err="1"/>
              <a:t>Ko</a:t>
            </a:r>
            <a:r>
              <a:rPr lang="sk-SK" dirty="0" err="1"/>
              <a:t>šice</a:t>
            </a:r>
            <a:endParaRPr lang="en-GB" dirty="0"/>
          </a:p>
        </p:txBody>
      </p:sp>
      <p:pic>
        <p:nvPicPr>
          <p:cNvPr id="10" name="Obrázok 9"/>
          <p:cNvPicPr/>
          <p:nvPr/>
        </p:nvPicPr>
        <p:blipFill>
          <a:blip r:embed="rId3" cstate="print">
            <a:extLst>
              <a:ext uri="{28A0092B-C50C-407E-A947-70E740481C1C}">
                <a14:useLocalDpi xmlns:a14="http://schemas.microsoft.com/office/drawing/2010/main" val="0"/>
              </a:ext>
            </a:extLst>
          </a:blip>
          <a:stretch>
            <a:fillRect/>
          </a:stretch>
        </p:blipFill>
        <p:spPr>
          <a:xfrm>
            <a:off x="190782" y="2403328"/>
            <a:ext cx="5840576" cy="3633543"/>
          </a:xfrm>
          <a:prstGeom prst="rect">
            <a:avLst/>
          </a:prstGeom>
          <a:effectLst>
            <a:outerShdw blurRad="50800" dist="38100" dir="2700000" algn="tl" rotWithShape="0">
              <a:prstClr val="black">
                <a:alpha val="40000"/>
              </a:prstClr>
            </a:outerShdw>
          </a:effectLst>
        </p:spPr>
      </p:pic>
      <p:sp>
        <p:nvSpPr>
          <p:cNvPr id="5" name="Obdĺžnik 4"/>
          <p:cNvSpPr/>
          <p:nvPr/>
        </p:nvSpPr>
        <p:spPr>
          <a:xfrm>
            <a:off x="245465" y="1685901"/>
            <a:ext cx="6954232" cy="64633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pPr algn="just"/>
            <a:r>
              <a:rPr lang="en-US" sz="1200" dirty="0">
                <a:solidFill>
                  <a:schemeClr val="tx1">
                    <a:lumMod val="65000"/>
                    <a:lumOff val="35000"/>
                  </a:schemeClr>
                </a:solidFill>
              </a:rPr>
              <a:t>ONAČILLOVÁ, K., GALLAY, M. 2018. </a:t>
            </a:r>
            <a:r>
              <a:rPr lang="en-US" sz="1200" dirty="0" err="1">
                <a:solidFill>
                  <a:schemeClr val="tx1">
                    <a:lumMod val="65000"/>
                    <a:lumOff val="35000"/>
                  </a:schemeClr>
                </a:solidFill>
              </a:rPr>
              <a:t>Spatio</a:t>
            </a:r>
            <a:r>
              <a:rPr lang="en-US" sz="1200" dirty="0">
                <a:solidFill>
                  <a:schemeClr val="tx1">
                    <a:lumMod val="65000"/>
                    <a:lumOff val="35000"/>
                  </a:schemeClr>
                </a:solidFill>
              </a:rPr>
              <a:t>-temporal analysis of surface urban heat island based on LANDSAT ETM+ and OLI/TIRS imagery in the city of </a:t>
            </a:r>
            <a:r>
              <a:rPr lang="en-US" sz="1200" dirty="0" err="1">
                <a:solidFill>
                  <a:schemeClr val="tx1">
                    <a:lumMod val="65000"/>
                    <a:lumOff val="35000"/>
                  </a:schemeClr>
                </a:solidFill>
              </a:rPr>
              <a:t>Košice</a:t>
            </a:r>
            <a:r>
              <a:rPr lang="en-US" sz="1200" dirty="0">
                <a:solidFill>
                  <a:schemeClr val="tx1">
                    <a:lumMod val="65000"/>
                    <a:lumOff val="35000"/>
                  </a:schemeClr>
                </a:solidFill>
              </a:rPr>
              <a:t>, Slovakia. </a:t>
            </a:r>
            <a:r>
              <a:rPr lang="en-US" sz="1200" b="1" i="1" dirty="0">
                <a:solidFill>
                  <a:schemeClr val="tx1">
                    <a:lumMod val="65000"/>
                    <a:lumOff val="35000"/>
                  </a:schemeClr>
                </a:solidFill>
              </a:rPr>
              <a:t>Carpathian Journal of Earth and Environmental Sciences</a:t>
            </a:r>
            <a:r>
              <a:rPr lang="en-US" sz="1200" dirty="0">
                <a:solidFill>
                  <a:schemeClr val="tx1">
                    <a:lumMod val="65000"/>
                    <a:lumOff val="35000"/>
                  </a:schemeClr>
                </a:solidFill>
              </a:rPr>
              <a:t>. 13(2), 395 - 408. </a:t>
            </a:r>
          </a:p>
        </p:txBody>
      </p:sp>
      <p:sp>
        <p:nvSpPr>
          <p:cNvPr id="9" name="Title 1"/>
          <p:cNvSpPr>
            <a:spLocks noGrp="1"/>
          </p:cNvSpPr>
          <p:nvPr>
            <p:ph type="title"/>
          </p:nvPr>
        </p:nvSpPr>
        <p:spPr>
          <a:xfrm>
            <a:off x="190782" y="214287"/>
            <a:ext cx="9566461" cy="543675"/>
          </a:xfrm>
        </p:spPr>
        <p:txBody>
          <a:bodyPr/>
          <a:lstStyle/>
          <a:p>
            <a:r>
              <a:rPr lang="en-US" dirty="0" smtClean="0"/>
              <a:t>Main Technical Developments: WP2</a:t>
            </a:r>
            <a:endParaRPr lang="en-GB" dirty="0"/>
          </a:p>
        </p:txBody>
      </p:sp>
      <p:sp>
        <p:nvSpPr>
          <p:cNvPr id="11" name="Zástupný symbol obsahu 3"/>
          <p:cNvSpPr txBox="1">
            <a:spLocks/>
          </p:cNvSpPr>
          <p:nvPr/>
        </p:nvSpPr>
        <p:spPr bwMode="auto">
          <a:xfrm>
            <a:off x="245465" y="846517"/>
            <a:ext cx="6503540" cy="750829"/>
          </a:xfrm>
          <a:prstGeom prst="rect">
            <a:avLst/>
          </a:prstGeom>
          <a:solidFill>
            <a:schemeClr val="bg1"/>
          </a:solidFill>
          <a:ln w="9525">
            <a:solidFill>
              <a:schemeClr val="bg1">
                <a:lumMod val="95000"/>
              </a:schemeClr>
            </a:solidFill>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noAutofit/>
          </a:bodyPr>
          <a:lst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a:lstStyle>
          <a:p>
            <a:pPr indent="0"/>
            <a:r>
              <a:rPr lang="en-GB" sz="1800" dirty="0"/>
              <a:t>Multispectral data products of the Sentinel 2A and Landsat 8 sensors downloaded, applicability analysed.</a:t>
            </a: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582" y="4186989"/>
            <a:ext cx="4303233" cy="267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816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obsahu 3"/>
          <p:cNvSpPr>
            <a:spLocks noGrp="1"/>
          </p:cNvSpPr>
          <p:nvPr>
            <p:ph idx="1"/>
          </p:nvPr>
        </p:nvSpPr>
        <p:spPr>
          <a:xfrm>
            <a:off x="190782" y="1732299"/>
            <a:ext cx="4304689" cy="3971527"/>
          </a:xfrm>
        </p:spPr>
        <p:txBody>
          <a:bodyPr>
            <a:noAutofit/>
          </a:bodyPr>
          <a:lstStyle/>
          <a:p>
            <a:pPr marL="171450" lvl="0" indent="-171450">
              <a:buFont typeface="Arial" panose="020B0604020202020204" pitchFamily="34" charset="0"/>
              <a:buChar char="•"/>
            </a:pPr>
            <a:r>
              <a:rPr lang="en-US" sz="1600" dirty="0" smtClean="0"/>
              <a:t>procedure </a:t>
            </a:r>
            <a:r>
              <a:rPr lang="en-US" sz="1600" dirty="0"/>
              <a:t>is based on the Stefan-Boltzmann Law, which describes the power radiated from a black body in terms of its temperature. </a:t>
            </a:r>
            <a:endParaRPr lang="en-GB" sz="1600" dirty="0" smtClean="0"/>
          </a:p>
          <a:p>
            <a:pPr marL="171450" lvl="0" indent="-171450">
              <a:buFont typeface="Arial" panose="020B0604020202020204" pitchFamily="34" charset="0"/>
              <a:buChar char="•"/>
            </a:pPr>
            <a:r>
              <a:rPr lang="en-US" sz="1600" dirty="0" smtClean="0"/>
              <a:t>The </a:t>
            </a:r>
            <a:r>
              <a:rPr lang="en-US" sz="1600" dirty="0"/>
              <a:t>key inputs of the LST calculation comprise spatially distributed global solar irradiation of a DSM, convective heat transfer coefficient of the surface material, albedo of the surface and the emissivity of the material. </a:t>
            </a:r>
            <a:endParaRPr lang="en-GB" sz="1600" dirty="0" smtClean="0"/>
          </a:p>
          <a:p>
            <a:pPr marL="171450" lvl="0" indent="-171450">
              <a:buFont typeface="Arial" panose="020B0604020202020204" pitchFamily="34" charset="0"/>
              <a:buChar char="•"/>
            </a:pPr>
            <a:r>
              <a:rPr lang="en-US" sz="1600" dirty="0" smtClean="0"/>
              <a:t>We </a:t>
            </a:r>
            <a:r>
              <a:rPr lang="en-US" sz="1600" dirty="0"/>
              <a:t>assumed ideal atmospheric conditions for deriving LST in various scenarios with and without urban greenery. </a:t>
            </a:r>
            <a:endParaRPr lang="sk-SK" sz="1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988502" y="587123"/>
            <a:ext cx="4440959" cy="769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190782" y="214287"/>
            <a:ext cx="9566461" cy="543675"/>
          </a:xfrm>
        </p:spPr>
        <p:txBody>
          <a:bodyPr/>
          <a:lstStyle/>
          <a:p>
            <a:r>
              <a:rPr lang="en-US" dirty="0" smtClean="0"/>
              <a:t>Main Technical Developments:WP3 </a:t>
            </a:r>
            <a:endParaRPr lang="en-GB" dirty="0"/>
          </a:p>
        </p:txBody>
      </p:sp>
      <p:sp>
        <p:nvSpPr>
          <p:cNvPr id="5" name="Obdĺžnik 4"/>
          <p:cNvSpPr/>
          <p:nvPr/>
        </p:nvSpPr>
        <p:spPr>
          <a:xfrm>
            <a:off x="190782" y="859402"/>
            <a:ext cx="9318978" cy="64633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en-US" dirty="0" smtClean="0">
                <a:solidFill>
                  <a:schemeClr val="tx1">
                    <a:lumMod val="65000"/>
                    <a:lumOff val="35000"/>
                  </a:schemeClr>
                </a:solidFill>
              </a:rPr>
              <a:t>Novel algorithmic </a:t>
            </a:r>
            <a:r>
              <a:rPr lang="en-US" dirty="0">
                <a:solidFill>
                  <a:schemeClr val="tx1">
                    <a:lumMod val="65000"/>
                    <a:lumOff val="35000"/>
                  </a:schemeClr>
                </a:solidFill>
              </a:rPr>
              <a:t>structure for spatial modelling of land surface temperature and simulating the cooling effect of vegetation</a:t>
            </a:r>
            <a:r>
              <a:rPr lang="sk-SK" dirty="0">
                <a:solidFill>
                  <a:schemeClr val="tx1">
                    <a:lumMod val="65000"/>
                    <a:lumOff val="35000"/>
                  </a:schemeClr>
                </a:solidFill>
              </a:rPr>
              <a:t> </a:t>
            </a:r>
          </a:p>
        </p:txBody>
      </p:sp>
    </p:spTree>
    <p:extLst>
      <p:ext uri="{BB962C8B-B14F-4D97-AF65-F5344CB8AC3E}">
        <p14:creationId xmlns:p14="http://schemas.microsoft.com/office/powerpoint/2010/main" val="2187324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Rovná spojovacia šípka 25"/>
          <p:cNvCxnSpPr/>
          <p:nvPr/>
        </p:nvCxnSpPr>
        <p:spPr>
          <a:xfrm flipH="1">
            <a:off x="6888088" y="4149081"/>
            <a:ext cx="1296144" cy="9780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Rovná spojovacia šípka 21"/>
          <p:cNvCxnSpPr/>
          <p:nvPr/>
        </p:nvCxnSpPr>
        <p:spPr>
          <a:xfrm flipH="1">
            <a:off x="7464152" y="4149081"/>
            <a:ext cx="1728192" cy="9780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Obdĺžnik 7"/>
          <p:cNvSpPr/>
          <p:nvPr/>
        </p:nvSpPr>
        <p:spPr>
          <a:xfrm>
            <a:off x="227099" y="5243446"/>
            <a:ext cx="3803441" cy="1107996"/>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numCol="1">
            <a:spAutoFit/>
          </a:bodyPr>
          <a:lstStyle/>
          <a:p>
            <a:pPr marL="87313"/>
            <a:r>
              <a:rPr lang="sk-SK" sz="1100" b="1" dirty="0" err="1">
                <a:solidFill>
                  <a:schemeClr val="tx1">
                    <a:lumMod val="65000"/>
                    <a:lumOff val="35000"/>
                  </a:schemeClr>
                </a:solidFill>
              </a:rPr>
              <a:t>Inputs</a:t>
            </a:r>
            <a:r>
              <a:rPr lang="sk-SK" sz="1100" b="1" dirty="0">
                <a:solidFill>
                  <a:schemeClr val="tx1">
                    <a:lumMod val="65000"/>
                    <a:lumOff val="35000"/>
                  </a:schemeClr>
                </a:solidFill>
              </a:rPr>
              <a:t>: </a:t>
            </a:r>
            <a:r>
              <a:rPr lang="en-US" sz="1100" dirty="0">
                <a:solidFill>
                  <a:schemeClr val="tx1">
                    <a:lumMod val="65000"/>
                    <a:lumOff val="35000"/>
                  </a:schemeClr>
                </a:solidFill>
              </a:rPr>
              <a:t>Lidar based digital surface model (DSM) of the area of </a:t>
            </a:r>
            <a:r>
              <a:rPr lang="en-US" sz="1100" dirty="0" err="1">
                <a:solidFill>
                  <a:schemeClr val="tx1">
                    <a:lumMod val="65000"/>
                    <a:lumOff val="35000"/>
                  </a:schemeClr>
                </a:solidFill>
              </a:rPr>
              <a:t>Moyzesova</a:t>
            </a:r>
            <a:r>
              <a:rPr lang="en-US" sz="1100" dirty="0">
                <a:solidFill>
                  <a:schemeClr val="tx1">
                    <a:lumMod val="65000"/>
                    <a:lumOff val="35000"/>
                  </a:schemeClr>
                </a:solidFill>
              </a:rPr>
              <a:t> street in </a:t>
            </a:r>
            <a:r>
              <a:rPr lang="en-US" sz="1100" dirty="0" err="1">
                <a:solidFill>
                  <a:schemeClr val="tx1">
                    <a:lumMod val="65000"/>
                    <a:lumOff val="35000"/>
                  </a:schemeClr>
                </a:solidFill>
              </a:rPr>
              <a:t>Košice</a:t>
            </a:r>
            <a:r>
              <a:rPr lang="en-US" sz="1100" dirty="0">
                <a:solidFill>
                  <a:schemeClr val="tx1">
                    <a:lumMod val="65000"/>
                    <a:lumOff val="35000"/>
                  </a:schemeClr>
                </a:solidFill>
              </a:rPr>
              <a:t> (site 1 in Fig. 1) including buildings (upper row) and vegetation (bottom row) which was used to calculate global solar irradiance. The area size is 200 m by 400 m. DSM cell size  0.50 m.</a:t>
            </a:r>
            <a:endParaRPr lang="sk-SK" sz="1100" dirty="0">
              <a:solidFill>
                <a:schemeClr val="tx1">
                  <a:lumMod val="65000"/>
                  <a:lumOff val="35000"/>
                </a:schemeClr>
              </a:solidFill>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035" y="2004685"/>
            <a:ext cx="5460734" cy="357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4032" y="1352647"/>
            <a:ext cx="5807968" cy="315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dĺžnik 8"/>
          <p:cNvSpPr/>
          <p:nvPr/>
        </p:nvSpPr>
        <p:spPr>
          <a:xfrm>
            <a:off x="7748024" y="4047619"/>
            <a:ext cx="3564904" cy="600164"/>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numCol="1">
            <a:spAutoFit/>
          </a:bodyPr>
          <a:lstStyle/>
          <a:p>
            <a:pPr marL="87313"/>
            <a:r>
              <a:rPr lang="en-US" sz="1100" dirty="0">
                <a:solidFill>
                  <a:schemeClr val="tx1">
                    <a:lumMod val="65000"/>
                    <a:lumOff val="35000"/>
                  </a:schemeClr>
                </a:solidFill>
              </a:rPr>
              <a:t>Surface albedo and surface emissivity derived from Sentinel 2 Level 1C product for the site 1 for 14 September 2016.</a:t>
            </a:r>
          </a:p>
        </p:txBody>
      </p:sp>
      <p:sp>
        <p:nvSpPr>
          <p:cNvPr id="5" name="Rectangle 5"/>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6" name="Objekt 5"/>
          <p:cNvGraphicFramePr>
            <a:graphicFrameLocks noChangeAspect="1"/>
          </p:cNvGraphicFramePr>
          <p:nvPr>
            <p:extLst/>
          </p:nvPr>
        </p:nvGraphicFramePr>
        <p:xfrm>
          <a:off x="6384032" y="5080001"/>
          <a:ext cx="3484575" cy="407288"/>
        </p:xfrm>
        <a:graphic>
          <a:graphicData uri="http://schemas.openxmlformats.org/presentationml/2006/ole">
            <mc:AlternateContent xmlns:mc="http://schemas.openxmlformats.org/markup-compatibility/2006">
              <mc:Choice xmlns:v="urn:schemas-microsoft-com:vml" Requires="v">
                <p:oleObj spid="_x0000_s1051" r:id="rId6" imgW="2247900" imgH="254000" progId="Equation.3">
                  <p:embed/>
                </p:oleObj>
              </mc:Choice>
              <mc:Fallback>
                <p:oleObj r:id="rId6" imgW="2247900" imgH="254000" progId="Equation.3">
                  <p:embed/>
                  <p:pic>
                    <p:nvPicPr>
                      <p:cNvPr id="6" name="Objek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4032" y="5080001"/>
                        <a:ext cx="3484575" cy="407288"/>
                      </a:xfrm>
                      <a:prstGeom prst="rect">
                        <a:avLst/>
                      </a:prstGeom>
                      <a:noFill/>
                    </p:spPr>
                  </p:pic>
                </p:oleObj>
              </mc:Fallback>
            </mc:AlternateContent>
          </a:graphicData>
        </a:graphic>
      </p:graphicFrame>
      <p:pic>
        <p:nvPicPr>
          <p:cNvPr id="12" name="Obrázok 11"/>
          <p:cNvPicPr/>
          <p:nvPr/>
        </p:nvPicPr>
        <p:blipFill>
          <a:blip r:embed="rId8" cstate="print">
            <a:extLst>
              <a:ext uri="{28A0092B-C50C-407E-A947-70E740481C1C}">
                <a14:useLocalDpi xmlns:a14="http://schemas.microsoft.com/office/drawing/2010/main" val="0"/>
              </a:ext>
            </a:extLst>
          </a:blip>
          <a:srcRect l="19215" r="28665"/>
          <a:stretch>
            <a:fillRect/>
          </a:stretch>
        </p:blipFill>
        <p:spPr bwMode="auto">
          <a:xfrm>
            <a:off x="4951588" y="4509120"/>
            <a:ext cx="1296144" cy="1549050"/>
          </a:xfrm>
          <a:prstGeom prst="rect">
            <a:avLst/>
          </a:prstGeom>
          <a:noFill/>
          <a:ln>
            <a:noFill/>
          </a:ln>
        </p:spPr>
      </p:pic>
      <p:sp>
        <p:nvSpPr>
          <p:cNvPr id="7" name="Obdĺžnik 6"/>
          <p:cNvSpPr/>
          <p:nvPr/>
        </p:nvSpPr>
        <p:spPr>
          <a:xfrm>
            <a:off x="4286979" y="6201189"/>
            <a:ext cx="2787943" cy="26161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none">
            <a:spAutoFit/>
          </a:bodyPr>
          <a:lstStyle/>
          <a:p>
            <a:r>
              <a:rPr lang="en-US" sz="1100" dirty="0">
                <a:solidFill>
                  <a:schemeClr val="tx1">
                    <a:lumMod val="65000"/>
                    <a:lumOff val="35000"/>
                  </a:schemeClr>
                </a:solidFill>
              </a:rPr>
              <a:t>Global clear-sky irradiance [</a:t>
            </a:r>
            <a:r>
              <a:rPr lang="en-US" sz="1100" dirty="0" err="1">
                <a:solidFill>
                  <a:schemeClr val="tx1">
                    <a:lumMod val="65000"/>
                    <a:lumOff val="35000"/>
                  </a:schemeClr>
                </a:solidFill>
              </a:rPr>
              <a:t>W.m</a:t>
            </a:r>
            <a:r>
              <a:rPr lang="en-US" sz="1100" dirty="0">
                <a:solidFill>
                  <a:schemeClr val="tx1">
                    <a:lumMod val="65000"/>
                    <a:lumOff val="35000"/>
                  </a:schemeClr>
                </a:solidFill>
              </a:rPr>
              <a:t> -2]</a:t>
            </a:r>
            <a:endParaRPr lang="en-GB" sz="1100" dirty="0">
              <a:solidFill>
                <a:schemeClr val="tx1">
                  <a:lumMod val="65000"/>
                  <a:lumOff val="35000"/>
                </a:schemeClr>
              </a:solidFill>
            </a:endParaRPr>
          </a:p>
        </p:txBody>
      </p:sp>
      <p:cxnSp>
        <p:nvCxnSpPr>
          <p:cNvPr id="11" name="Rovná spojovacia šípka 10"/>
          <p:cNvCxnSpPr/>
          <p:nvPr/>
        </p:nvCxnSpPr>
        <p:spPr>
          <a:xfrm>
            <a:off x="5807968" y="4265322"/>
            <a:ext cx="72008" cy="42557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Rovná spojovacia šípka 15"/>
          <p:cNvCxnSpPr/>
          <p:nvPr/>
        </p:nvCxnSpPr>
        <p:spPr>
          <a:xfrm flipV="1">
            <a:off x="6243874" y="5373217"/>
            <a:ext cx="788231" cy="4833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bdĺžnik 24"/>
          <p:cNvSpPr/>
          <p:nvPr/>
        </p:nvSpPr>
        <p:spPr>
          <a:xfrm>
            <a:off x="7204132" y="5581600"/>
            <a:ext cx="2806025" cy="369332"/>
          </a:xfrm>
          <a:prstGeom prst="rect">
            <a:avLst/>
          </a:prstGeom>
        </p:spPr>
        <p:txBody>
          <a:bodyPr wrap="none">
            <a:spAutoFit/>
          </a:bodyPr>
          <a:lstStyle/>
          <a:p>
            <a:r>
              <a:rPr lang="en-US" dirty="0">
                <a:solidFill>
                  <a:schemeClr val="tx1">
                    <a:lumMod val="65000"/>
                    <a:lumOff val="35000"/>
                  </a:schemeClr>
                </a:solidFill>
              </a:rPr>
              <a:t>Stefan-Boltzmann Law</a:t>
            </a:r>
            <a:endParaRPr lang="en-GB" dirty="0">
              <a:solidFill>
                <a:schemeClr val="tx1">
                  <a:lumMod val="65000"/>
                  <a:lumOff val="35000"/>
                </a:schemeClr>
              </a:solidFill>
            </a:endParaRPr>
          </a:p>
        </p:txBody>
      </p:sp>
      <p:sp>
        <p:nvSpPr>
          <p:cNvPr id="19" name="Title 1"/>
          <p:cNvSpPr>
            <a:spLocks noGrp="1"/>
          </p:cNvSpPr>
          <p:nvPr>
            <p:ph type="title"/>
          </p:nvPr>
        </p:nvSpPr>
        <p:spPr>
          <a:xfrm>
            <a:off x="190782" y="214287"/>
            <a:ext cx="9566461" cy="543675"/>
          </a:xfrm>
        </p:spPr>
        <p:txBody>
          <a:bodyPr/>
          <a:lstStyle/>
          <a:p>
            <a:r>
              <a:rPr lang="en-US" dirty="0" smtClean="0"/>
              <a:t>Main Technical Developments: WP3</a:t>
            </a:r>
            <a:endParaRPr lang="en-GB" dirty="0"/>
          </a:p>
        </p:txBody>
      </p:sp>
      <p:sp>
        <p:nvSpPr>
          <p:cNvPr id="20" name="Obdĺžnik 19"/>
          <p:cNvSpPr/>
          <p:nvPr/>
        </p:nvSpPr>
        <p:spPr>
          <a:xfrm>
            <a:off x="190782" y="859402"/>
            <a:ext cx="5905220" cy="92333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en-US" dirty="0" smtClean="0">
                <a:solidFill>
                  <a:schemeClr val="tx1">
                    <a:lumMod val="65000"/>
                    <a:lumOff val="35000"/>
                  </a:schemeClr>
                </a:solidFill>
              </a:rPr>
              <a:t>Novel algorithmic </a:t>
            </a:r>
            <a:r>
              <a:rPr lang="en-US" dirty="0">
                <a:solidFill>
                  <a:schemeClr val="tx1">
                    <a:lumMod val="65000"/>
                    <a:lumOff val="35000"/>
                  </a:schemeClr>
                </a:solidFill>
              </a:rPr>
              <a:t>structure for spatial modelling of land surface temperature and simulating the cooling effect of vegetation</a:t>
            </a:r>
            <a:r>
              <a:rPr lang="sk-SK" dirty="0">
                <a:solidFill>
                  <a:schemeClr val="tx1">
                    <a:lumMod val="65000"/>
                    <a:lumOff val="35000"/>
                  </a:schemeClr>
                </a:solidFill>
              </a:rPr>
              <a:t> </a:t>
            </a:r>
          </a:p>
        </p:txBody>
      </p:sp>
    </p:spTree>
    <p:extLst>
      <p:ext uri="{BB962C8B-B14F-4D97-AF65-F5344CB8AC3E}">
        <p14:creationId xmlns:p14="http://schemas.microsoft.com/office/powerpoint/2010/main" val="41809607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8" y="1857431"/>
            <a:ext cx="8861352" cy="4407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bdĺžnik 7"/>
          <p:cNvSpPr/>
          <p:nvPr/>
        </p:nvSpPr>
        <p:spPr>
          <a:xfrm>
            <a:off x="8816741" y="2233188"/>
            <a:ext cx="3311090" cy="3046988"/>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numCol="1">
            <a:spAutoFit/>
          </a:bodyPr>
          <a:lstStyle/>
          <a:p>
            <a:pPr marL="87313"/>
            <a:r>
              <a:rPr lang="en-GB" sz="1200" b="1" dirty="0">
                <a:solidFill>
                  <a:schemeClr val="tx1">
                    <a:lumMod val="65000"/>
                    <a:lumOff val="35000"/>
                  </a:schemeClr>
                </a:solidFill>
              </a:rPr>
              <a:t>Modelled temperature of ground surface (kelvins) </a:t>
            </a:r>
            <a:r>
              <a:rPr lang="en-GB" sz="1200" dirty="0">
                <a:solidFill>
                  <a:schemeClr val="tx1">
                    <a:lumMod val="65000"/>
                    <a:lumOff val="35000"/>
                  </a:schemeClr>
                </a:solidFill>
              </a:rPr>
              <a:t>in site 1 - </a:t>
            </a:r>
            <a:r>
              <a:rPr lang="en-GB" sz="1200" dirty="0" err="1">
                <a:solidFill>
                  <a:schemeClr val="tx1">
                    <a:lumMod val="65000"/>
                    <a:lumOff val="35000"/>
                  </a:schemeClr>
                </a:solidFill>
              </a:rPr>
              <a:t>Moyzesova</a:t>
            </a:r>
            <a:r>
              <a:rPr lang="en-GB" sz="1200" dirty="0">
                <a:solidFill>
                  <a:schemeClr val="tx1">
                    <a:lumMod val="65000"/>
                    <a:lumOff val="35000"/>
                  </a:schemeClr>
                </a:solidFill>
              </a:rPr>
              <a:t> street, without and with implementing vegetation transmittance downscaled from linear regression model </a:t>
            </a:r>
            <a:r>
              <a:rPr lang="en-GB" sz="1200" dirty="0" err="1">
                <a:solidFill>
                  <a:schemeClr val="tx1">
                    <a:lumMod val="65000"/>
                    <a:lumOff val="35000"/>
                  </a:schemeClr>
                </a:solidFill>
              </a:rPr>
              <a:t>os</a:t>
            </a:r>
            <a:r>
              <a:rPr lang="en-GB" sz="1200" dirty="0">
                <a:solidFill>
                  <a:schemeClr val="tx1">
                    <a:lumMod val="65000"/>
                    <a:lumOff val="35000"/>
                  </a:schemeClr>
                </a:solidFill>
              </a:rPr>
              <a:t> S2_NDVI vs. LAI_TLS for 30 June 2016 at 9:20 AM of UTC, 10:20 zonal time</a:t>
            </a:r>
            <a:r>
              <a:rPr lang="en-GB" sz="1200" dirty="0" smtClean="0">
                <a:solidFill>
                  <a:schemeClr val="tx1">
                    <a:lumMod val="65000"/>
                    <a:lumOff val="35000"/>
                  </a:schemeClr>
                </a:solidFill>
              </a:rPr>
              <a:t>.</a:t>
            </a:r>
          </a:p>
          <a:p>
            <a:pPr marL="87313"/>
            <a:endParaRPr lang="en-GB" sz="1200" dirty="0">
              <a:solidFill>
                <a:schemeClr val="tx1">
                  <a:lumMod val="65000"/>
                  <a:lumOff val="35000"/>
                </a:schemeClr>
              </a:solidFill>
            </a:endParaRPr>
          </a:p>
          <a:p>
            <a:pPr marL="87313"/>
            <a:r>
              <a:rPr lang="en-GB" sz="1200" dirty="0" smtClean="0">
                <a:solidFill>
                  <a:schemeClr val="tx1">
                    <a:lumMod val="65000"/>
                    <a:lumOff val="35000"/>
                  </a:schemeClr>
                </a:solidFill>
              </a:rPr>
              <a:t>In </a:t>
            </a:r>
            <a:r>
              <a:rPr lang="en-GB" sz="1200" dirty="0">
                <a:solidFill>
                  <a:schemeClr val="tx1">
                    <a:lumMod val="65000"/>
                    <a:lumOff val="35000"/>
                  </a:schemeClr>
                </a:solidFill>
              </a:rPr>
              <a:t>the first two images DSM of terrain and building surface is used and albedo is derived for the ground land cover below the trees. In the latter two images, DSM of terrain, buildings and trees is used and albedo of the land cover canopy surface was used.</a:t>
            </a:r>
            <a:endParaRPr lang="sk-SK" sz="1200" dirty="0">
              <a:solidFill>
                <a:schemeClr val="tx1">
                  <a:lumMod val="65000"/>
                  <a:lumOff val="35000"/>
                </a:schemeClr>
              </a:solidFill>
            </a:endParaRPr>
          </a:p>
        </p:txBody>
      </p:sp>
      <p:sp>
        <p:nvSpPr>
          <p:cNvPr id="9" name="Title 1"/>
          <p:cNvSpPr>
            <a:spLocks noGrp="1"/>
          </p:cNvSpPr>
          <p:nvPr>
            <p:ph type="title"/>
          </p:nvPr>
        </p:nvSpPr>
        <p:spPr>
          <a:xfrm>
            <a:off x="190782" y="214287"/>
            <a:ext cx="9566461" cy="543675"/>
          </a:xfrm>
        </p:spPr>
        <p:txBody>
          <a:bodyPr/>
          <a:lstStyle/>
          <a:p>
            <a:r>
              <a:rPr lang="en-US" dirty="0" smtClean="0"/>
              <a:t>Main Technical Developments: WP3</a:t>
            </a:r>
            <a:endParaRPr lang="en-GB" dirty="0"/>
          </a:p>
        </p:txBody>
      </p:sp>
      <p:sp>
        <p:nvSpPr>
          <p:cNvPr id="10" name="Obdĺžnik 9"/>
          <p:cNvSpPr/>
          <p:nvPr/>
        </p:nvSpPr>
        <p:spPr>
          <a:xfrm>
            <a:off x="190782" y="859402"/>
            <a:ext cx="9318978" cy="64633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en-US" dirty="0" smtClean="0">
                <a:solidFill>
                  <a:schemeClr val="tx1">
                    <a:lumMod val="65000"/>
                    <a:lumOff val="35000"/>
                  </a:schemeClr>
                </a:solidFill>
              </a:rPr>
              <a:t>Novel algorithmic </a:t>
            </a:r>
            <a:r>
              <a:rPr lang="en-US" dirty="0">
                <a:solidFill>
                  <a:schemeClr val="tx1">
                    <a:lumMod val="65000"/>
                    <a:lumOff val="35000"/>
                  </a:schemeClr>
                </a:solidFill>
              </a:rPr>
              <a:t>structure for spatial modelling of land surface temperature and simulating the cooling effect of vegetation</a:t>
            </a:r>
            <a:r>
              <a:rPr lang="sk-SK" dirty="0">
                <a:solidFill>
                  <a:schemeClr val="tx1">
                    <a:lumMod val="65000"/>
                    <a:lumOff val="35000"/>
                  </a:schemeClr>
                </a:solidFill>
              </a:rPr>
              <a:t> </a:t>
            </a:r>
          </a:p>
        </p:txBody>
      </p:sp>
      <p:sp>
        <p:nvSpPr>
          <p:cNvPr id="7" name="Obdĺžnik 6"/>
          <p:cNvSpPr/>
          <p:nvPr/>
        </p:nvSpPr>
        <p:spPr>
          <a:xfrm>
            <a:off x="2217452" y="6007631"/>
            <a:ext cx="7222157" cy="46166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sk-SK" sz="1200" dirty="0" smtClean="0">
                <a:solidFill>
                  <a:schemeClr val="tx1">
                    <a:lumMod val="65000"/>
                    <a:lumOff val="35000"/>
                  </a:schemeClr>
                </a:solidFill>
              </a:rPr>
              <a:t>HOFIERKA</a:t>
            </a:r>
            <a:r>
              <a:rPr lang="sk-SK" sz="1200" dirty="0">
                <a:solidFill>
                  <a:schemeClr val="tx1">
                    <a:lumMod val="65000"/>
                    <a:lumOff val="35000"/>
                  </a:schemeClr>
                </a:solidFill>
              </a:rPr>
              <a:t>, GALLAY, ... 2019: New </a:t>
            </a:r>
            <a:r>
              <a:rPr lang="sk-SK" sz="1200" dirty="0" err="1">
                <a:solidFill>
                  <a:schemeClr val="tx1">
                    <a:lumMod val="65000"/>
                    <a:lumOff val="35000"/>
                  </a:schemeClr>
                </a:solidFill>
              </a:rPr>
              <a:t>tool</a:t>
            </a:r>
            <a:r>
              <a:rPr lang="sk-SK" sz="1200" dirty="0">
                <a:solidFill>
                  <a:schemeClr val="tx1">
                    <a:lumMod val="65000"/>
                    <a:lumOff val="35000"/>
                  </a:schemeClr>
                </a:solidFill>
              </a:rPr>
              <a:t> </a:t>
            </a:r>
            <a:r>
              <a:rPr lang="sk-SK" sz="1200" dirty="0" err="1">
                <a:solidFill>
                  <a:schemeClr val="tx1">
                    <a:lumMod val="65000"/>
                    <a:lumOff val="35000"/>
                  </a:schemeClr>
                </a:solidFill>
              </a:rPr>
              <a:t>for</a:t>
            </a:r>
            <a:r>
              <a:rPr lang="sk-SK" sz="1200" dirty="0">
                <a:solidFill>
                  <a:schemeClr val="tx1">
                    <a:lumMod val="65000"/>
                    <a:lumOff val="35000"/>
                  </a:schemeClr>
                </a:solidFill>
              </a:rPr>
              <a:t> </a:t>
            </a:r>
            <a:r>
              <a:rPr lang="sk-SK" sz="1200" dirty="0" err="1">
                <a:solidFill>
                  <a:schemeClr val="tx1">
                    <a:lumMod val="65000"/>
                    <a:lumOff val="35000"/>
                  </a:schemeClr>
                </a:solidFill>
              </a:rPr>
              <a:t>physically</a:t>
            </a:r>
            <a:r>
              <a:rPr lang="sk-SK" sz="1200" dirty="0">
                <a:solidFill>
                  <a:schemeClr val="tx1">
                    <a:lumMod val="65000"/>
                    <a:lumOff val="35000"/>
                  </a:schemeClr>
                </a:solidFill>
              </a:rPr>
              <a:t> </a:t>
            </a:r>
            <a:r>
              <a:rPr lang="sk-SK" sz="1200" dirty="0" err="1">
                <a:solidFill>
                  <a:schemeClr val="tx1">
                    <a:lumMod val="65000"/>
                    <a:lumOff val="35000"/>
                  </a:schemeClr>
                </a:solidFill>
              </a:rPr>
              <a:t>based</a:t>
            </a:r>
            <a:r>
              <a:rPr lang="sk-SK" sz="1200" dirty="0">
                <a:solidFill>
                  <a:schemeClr val="tx1">
                    <a:lumMod val="65000"/>
                    <a:lumOff val="35000"/>
                  </a:schemeClr>
                </a:solidFill>
              </a:rPr>
              <a:t> </a:t>
            </a:r>
            <a:r>
              <a:rPr lang="sk-SK" sz="1200" dirty="0" err="1">
                <a:solidFill>
                  <a:schemeClr val="tx1">
                    <a:lumMod val="65000"/>
                    <a:lumOff val="35000"/>
                  </a:schemeClr>
                </a:solidFill>
              </a:rPr>
              <a:t>land</a:t>
            </a:r>
            <a:r>
              <a:rPr lang="sk-SK" sz="1200" dirty="0">
                <a:solidFill>
                  <a:schemeClr val="tx1">
                    <a:lumMod val="65000"/>
                    <a:lumOff val="35000"/>
                  </a:schemeClr>
                </a:solidFill>
              </a:rPr>
              <a:t> </a:t>
            </a:r>
            <a:r>
              <a:rPr lang="sk-SK" sz="1200" dirty="0" err="1">
                <a:solidFill>
                  <a:schemeClr val="tx1">
                    <a:lumMod val="65000"/>
                    <a:lumOff val="35000"/>
                  </a:schemeClr>
                </a:solidFill>
              </a:rPr>
              <a:t>surface</a:t>
            </a:r>
            <a:r>
              <a:rPr lang="sk-SK" sz="1200" dirty="0">
                <a:solidFill>
                  <a:schemeClr val="tx1">
                    <a:lumMod val="65000"/>
                    <a:lumOff val="35000"/>
                  </a:schemeClr>
                </a:solidFill>
              </a:rPr>
              <a:t> </a:t>
            </a:r>
            <a:r>
              <a:rPr lang="sk-SK" sz="1200" dirty="0" err="1">
                <a:solidFill>
                  <a:schemeClr val="tx1">
                    <a:lumMod val="65000"/>
                    <a:lumOff val="35000"/>
                  </a:schemeClr>
                </a:solidFill>
              </a:rPr>
              <a:t>temperature</a:t>
            </a:r>
            <a:r>
              <a:rPr lang="sk-SK" sz="1200" dirty="0">
                <a:solidFill>
                  <a:schemeClr val="tx1">
                    <a:lumMod val="65000"/>
                    <a:lumOff val="35000"/>
                  </a:schemeClr>
                </a:solidFill>
              </a:rPr>
              <a:t> </a:t>
            </a:r>
            <a:r>
              <a:rPr lang="sk-SK" sz="1200" dirty="0" err="1">
                <a:solidFill>
                  <a:schemeClr val="tx1">
                    <a:lumMod val="65000"/>
                    <a:lumOff val="35000"/>
                  </a:schemeClr>
                </a:solidFill>
              </a:rPr>
              <a:t>modelling</a:t>
            </a:r>
            <a:r>
              <a:rPr lang="sk-SK" sz="1200" dirty="0">
                <a:solidFill>
                  <a:schemeClr val="tx1">
                    <a:lumMod val="65000"/>
                    <a:lumOff val="35000"/>
                  </a:schemeClr>
                </a:solidFill>
              </a:rPr>
              <a:t> in GIS. </a:t>
            </a:r>
            <a:r>
              <a:rPr lang="sk-SK" sz="1200" i="1" dirty="0" smtClean="0">
                <a:solidFill>
                  <a:schemeClr val="tx1">
                    <a:lumMod val="65000"/>
                    <a:lumOff val="35000"/>
                  </a:schemeClr>
                </a:solidFill>
              </a:rPr>
              <a:t>IEEE </a:t>
            </a:r>
            <a:r>
              <a:rPr lang="sk-SK" sz="1200" i="1" dirty="0" err="1">
                <a:solidFill>
                  <a:schemeClr val="tx1">
                    <a:lumMod val="65000"/>
                    <a:lumOff val="35000"/>
                  </a:schemeClr>
                </a:solidFill>
              </a:rPr>
              <a:t>Geoscience</a:t>
            </a:r>
            <a:r>
              <a:rPr lang="sk-SK" sz="1200" i="1" dirty="0">
                <a:solidFill>
                  <a:schemeClr val="tx1">
                    <a:lumMod val="65000"/>
                    <a:lumOff val="35000"/>
                  </a:schemeClr>
                </a:solidFill>
              </a:rPr>
              <a:t> and </a:t>
            </a:r>
            <a:r>
              <a:rPr lang="sk-SK" sz="1200" i="1" dirty="0" err="1">
                <a:solidFill>
                  <a:schemeClr val="tx1">
                    <a:lumMod val="65000"/>
                    <a:lumOff val="35000"/>
                  </a:schemeClr>
                </a:solidFill>
              </a:rPr>
              <a:t>Remote</a:t>
            </a:r>
            <a:r>
              <a:rPr lang="sk-SK" sz="1200" i="1" dirty="0">
                <a:solidFill>
                  <a:schemeClr val="tx1">
                    <a:lumMod val="65000"/>
                    <a:lumOff val="35000"/>
                  </a:schemeClr>
                </a:solidFill>
              </a:rPr>
              <a:t> </a:t>
            </a:r>
            <a:r>
              <a:rPr lang="sk-SK" sz="1200" i="1" dirty="0" err="1">
                <a:solidFill>
                  <a:schemeClr val="tx1">
                    <a:lumMod val="65000"/>
                    <a:lumOff val="35000"/>
                  </a:schemeClr>
                </a:solidFill>
              </a:rPr>
              <a:t>Sensing</a:t>
            </a:r>
            <a:r>
              <a:rPr lang="sk-SK" sz="1200" i="1" dirty="0">
                <a:solidFill>
                  <a:schemeClr val="tx1">
                    <a:lumMod val="65000"/>
                    <a:lumOff val="35000"/>
                  </a:schemeClr>
                </a:solidFill>
              </a:rPr>
              <a:t> </a:t>
            </a:r>
            <a:r>
              <a:rPr lang="sk-SK" sz="1200" i="1" dirty="0" err="1">
                <a:solidFill>
                  <a:schemeClr val="tx1">
                    <a:lumMod val="65000"/>
                    <a:lumOff val="35000"/>
                  </a:schemeClr>
                </a:solidFill>
              </a:rPr>
              <a:t>Letters</a:t>
            </a:r>
            <a:r>
              <a:rPr lang="sk-SK" sz="1200" dirty="0">
                <a:solidFill>
                  <a:schemeClr val="tx1">
                    <a:lumMod val="65000"/>
                    <a:lumOff val="35000"/>
                  </a:schemeClr>
                </a:solidFill>
              </a:rPr>
              <a:t>. In </a:t>
            </a:r>
            <a:r>
              <a:rPr lang="sk-SK" sz="1200" dirty="0" err="1">
                <a:solidFill>
                  <a:schemeClr val="tx1">
                    <a:lumMod val="65000"/>
                    <a:lumOff val="35000"/>
                  </a:schemeClr>
                </a:solidFill>
              </a:rPr>
              <a:t>preparation</a:t>
            </a:r>
            <a:r>
              <a:rPr lang="sk-SK" sz="1200" dirty="0">
                <a:solidFill>
                  <a:schemeClr val="tx1">
                    <a:lumMod val="65000"/>
                    <a:lumOff val="35000"/>
                  </a:schemeClr>
                </a:solidFill>
              </a:rPr>
              <a:t>.</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4015460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3982"/>
          <a:stretch/>
        </p:blipFill>
        <p:spPr bwMode="auto">
          <a:xfrm>
            <a:off x="-115504" y="1607173"/>
            <a:ext cx="10214582" cy="490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bdĺžnik 7"/>
          <p:cNvSpPr/>
          <p:nvPr/>
        </p:nvSpPr>
        <p:spPr>
          <a:xfrm>
            <a:off x="4042611" y="6022411"/>
            <a:ext cx="7254241" cy="64633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numCol="1">
            <a:spAutoFit/>
          </a:bodyPr>
          <a:lstStyle/>
          <a:p>
            <a:r>
              <a:rPr lang="en-GB" sz="1200" dirty="0">
                <a:solidFill>
                  <a:schemeClr val="tx1">
                    <a:lumMod val="65000"/>
                    <a:lumOff val="35000"/>
                  </a:schemeClr>
                </a:solidFill>
              </a:rPr>
              <a:t>Modelled temperature of ground surface (kelvins) in the entire study area of </a:t>
            </a:r>
            <a:r>
              <a:rPr lang="en-GB" sz="1200" dirty="0" err="1">
                <a:solidFill>
                  <a:schemeClr val="tx1">
                    <a:lumMod val="65000"/>
                    <a:lumOff val="35000"/>
                  </a:schemeClr>
                </a:solidFill>
              </a:rPr>
              <a:t>Košice</a:t>
            </a:r>
            <a:r>
              <a:rPr lang="en-GB" sz="1200" dirty="0">
                <a:solidFill>
                  <a:schemeClr val="tx1">
                    <a:lumMod val="65000"/>
                    <a:lumOff val="35000"/>
                  </a:schemeClr>
                </a:solidFill>
              </a:rPr>
              <a:t> without and with implementing vegetation transmittance downscaled from linear regression model </a:t>
            </a:r>
            <a:r>
              <a:rPr lang="en-GB" sz="1200" dirty="0" err="1">
                <a:solidFill>
                  <a:schemeClr val="tx1">
                    <a:lumMod val="65000"/>
                    <a:lumOff val="35000"/>
                  </a:schemeClr>
                </a:solidFill>
              </a:rPr>
              <a:t>os</a:t>
            </a:r>
            <a:r>
              <a:rPr lang="en-GB" sz="1200" dirty="0">
                <a:solidFill>
                  <a:schemeClr val="tx1">
                    <a:lumMod val="65000"/>
                    <a:lumOff val="35000"/>
                  </a:schemeClr>
                </a:solidFill>
              </a:rPr>
              <a:t> S2_NDVI vs. LAI_TLS for 30 June 2016 at 9:20 AM of UTC, 10:20 zonal time.</a:t>
            </a:r>
            <a:endParaRPr lang="sk-SK" sz="1200" dirty="0">
              <a:solidFill>
                <a:schemeClr val="tx1">
                  <a:lumMod val="65000"/>
                  <a:lumOff val="35000"/>
                </a:schemeClr>
              </a:solidFill>
            </a:endParaRPr>
          </a:p>
        </p:txBody>
      </p:sp>
      <p:sp>
        <p:nvSpPr>
          <p:cNvPr id="9" name="Title 1"/>
          <p:cNvSpPr>
            <a:spLocks noGrp="1"/>
          </p:cNvSpPr>
          <p:nvPr>
            <p:ph type="title"/>
          </p:nvPr>
        </p:nvSpPr>
        <p:spPr>
          <a:xfrm>
            <a:off x="190782" y="214287"/>
            <a:ext cx="9566461" cy="543675"/>
          </a:xfrm>
        </p:spPr>
        <p:txBody>
          <a:bodyPr/>
          <a:lstStyle/>
          <a:p>
            <a:r>
              <a:rPr lang="en-US" dirty="0" smtClean="0"/>
              <a:t>Main Technical Developments: </a:t>
            </a:r>
            <a:r>
              <a:rPr lang="en-US" dirty="0"/>
              <a:t>WP3</a:t>
            </a:r>
            <a:endParaRPr lang="en-GB" dirty="0"/>
          </a:p>
        </p:txBody>
      </p:sp>
      <p:sp>
        <p:nvSpPr>
          <p:cNvPr id="10" name="Obdĺžnik 9"/>
          <p:cNvSpPr/>
          <p:nvPr/>
        </p:nvSpPr>
        <p:spPr>
          <a:xfrm>
            <a:off x="190782" y="859402"/>
            <a:ext cx="9299727" cy="64633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en-US" dirty="0" smtClean="0">
                <a:solidFill>
                  <a:schemeClr val="tx1">
                    <a:lumMod val="65000"/>
                    <a:lumOff val="35000"/>
                  </a:schemeClr>
                </a:solidFill>
              </a:rPr>
              <a:t>Novel algorithmic </a:t>
            </a:r>
            <a:r>
              <a:rPr lang="en-US" dirty="0">
                <a:solidFill>
                  <a:schemeClr val="tx1">
                    <a:lumMod val="65000"/>
                    <a:lumOff val="35000"/>
                  </a:schemeClr>
                </a:solidFill>
              </a:rPr>
              <a:t>structure for spatial modelling of land surface temperature and simulating the cooling effect of vegetation</a:t>
            </a:r>
            <a:r>
              <a:rPr lang="sk-SK" dirty="0">
                <a:solidFill>
                  <a:schemeClr val="tx1">
                    <a:lumMod val="65000"/>
                    <a:lumOff val="35000"/>
                  </a:schemeClr>
                </a:solidFill>
              </a:rPr>
              <a:t> </a:t>
            </a:r>
          </a:p>
        </p:txBody>
      </p:sp>
    </p:spTree>
    <p:extLst>
      <p:ext uri="{BB962C8B-B14F-4D97-AF65-F5344CB8AC3E}">
        <p14:creationId xmlns:p14="http://schemas.microsoft.com/office/powerpoint/2010/main" val="4127389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90782" y="214287"/>
            <a:ext cx="9566461" cy="543675"/>
          </a:xfrm>
        </p:spPr>
        <p:txBody>
          <a:bodyPr/>
          <a:lstStyle/>
          <a:p>
            <a:r>
              <a:rPr lang="en-US" dirty="0" smtClean="0"/>
              <a:t>Main Technical Developments: WP4</a:t>
            </a:r>
            <a:endParaRPr lang="en-GB" dirty="0"/>
          </a:p>
        </p:txBody>
      </p:sp>
      <p:sp>
        <p:nvSpPr>
          <p:cNvPr id="10" name="Obdĺžnik 9"/>
          <p:cNvSpPr/>
          <p:nvPr/>
        </p:nvSpPr>
        <p:spPr>
          <a:xfrm>
            <a:off x="190782" y="1167411"/>
            <a:ext cx="9299727" cy="64633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en-US" dirty="0" smtClean="0">
                <a:solidFill>
                  <a:schemeClr val="tx1">
                    <a:lumMod val="65000"/>
                    <a:lumOff val="35000"/>
                  </a:schemeClr>
                </a:solidFill>
              </a:rPr>
              <a:t>Roadmap for </a:t>
            </a:r>
            <a:r>
              <a:rPr lang="en-US" dirty="0">
                <a:solidFill>
                  <a:schemeClr val="tx1">
                    <a:lumMod val="65000"/>
                    <a:lumOff val="35000"/>
                  </a:schemeClr>
                </a:solidFill>
              </a:rPr>
              <a:t>a future GRASS GIS module that will simulate land surface temperature using the methodology developed in this project.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82" y="2069431"/>
            <a:ext cx="10038607" cy="455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0623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4036" y="252417"/>
            <a:ext cx="10579887" cy="461665"/>
          </a:xfrm>
        </p:spPr>
        <p:txBody>
          <a:bodyPr/>
          <a:lstStyle/>
          <a:p>
            <a:r>
              <a:rPr lang="en-US" sz="2400" dirty="0" smtClean="0"/>
              <a:t>Main Technical Developments </a:t>
            </a:r>
            <a:r>
              <a:rPr lang="sk-SK" sz="2400" dirty="0" smtClean="0"/>
              <a:t>WP1</a:t>
            </a:r>
            <a:r>
              <a:rPr lang="sk-SK" sz="2400" dirty="0"/>
              <a:t>: Study management</a:t>
            </a:r>
            <a:endParaRPr lang="en-GB" sz="2400" dirty="0"/>
          </a:p>
        </p:txBody>
      </p:sp>
      <p:pic>
        <p:nvPicPr>
          <p:cNvPr id="5" name="Obrázok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1519" y="2164302"/>
            <a:ext cx="9001000" cy="123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Rovná spojovacia šípka 5"/>
          <p:cNvCxnSpPr/>
          <p:nvPr/>
        </p:nvCxnSpPr>
        <p:spPr>
          <a:xfrm flipV="1">
            <a:off x="8892479" y="2746576"/>
            <a:ext cx="0" cy="165618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91703" y="5343417"/>
            <a:ext cx="2744592" cy="1333913"/>
          </a:xfrm>
          <a:prstGeom prst="rect">
            <a:avLst/>
          </a:prstGeom>
          <a:noFill/>
          <a:ln w="9525">
            <a:solidFill>
              <a:srgbClr val="7030A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8" name="Rovná spojovacia šípka 7"/>
          <p:cNvCxnSpPr/>
          <p:nvPr/>
        </p:nvCxnSpPr>
        <p:spPr>
          <a:xfrm rot="10800000" flipV="1">
            <a:off x="395535" y="1594448"/>
            <a:ext cx="0" cy="5400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Rovná spojovacia šípka 8"/>
          <p:cNvCxnSpPr/>
          <p:nvPr/>
        </p:nvCxnSpPr>
        <p:spPr>
          <a:xfrm rot="10800000" flipV="1">
            <a:off x="1403647" y="1594448"/>
            <a:ext cx="0" cy="5400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Rovná spojovacia šípka 9"/>
          <p:cNvCxnSpPr/>
          <p:nvPr/>
        </p:nvCxnSpPr>
        <p:spPr>
          <a:xfrm rot="10800000" flipV="1">
            <a:off x="2771799" y="1594448"/>
            <a:ext cx="0" cy="5400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Rovná spojovacia šípka 10"/>
          <p:cNvCxnSpPr/>
          <p:nvPr/>
        </p:nvCxnSpPr>
        <p:spPr>
          <a:xfrm rot="10800000" flipV="1">
            <a:off x="4283967" y="1594448"/>
            <a:ext cx="0" cy="5400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BlokTextu 11"/>
          <p:cNvSpPr txBox="1"/>
          <p:nvPr/>
        </p:nvSpPr>
        <p:spPr>
          <a:xfrm>
            <a:off x="323527" y="1090392"/>
            <a:ext cx="8712968" cy="369332"/>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rtlCol="0">
            <a:spAutoFit/>
          </a:bodyPr>
          <a:lstStyle/>
          <a:p>
            <a:pPr algn="ctr"/>
            <a:r>
              <a:rPr lang="sk-SK" dirty="0" smtClean="0"/>
              <a:t>Team </a:t>
            </a:r>
            <a:r>
              <a:rPr lang="sk-SK" dirty="0" err="1" smtClean="0"/>
              <a:t>meetings</a:t>
            </a:r>
            <a:endParaRPr lang="en-GB" dirty="0"/>
          </a:p>
        </p:txBody>
      </p:sp>
      <p:sp>
        <p:nvSpPr>
          <p:cNvPr id="13" name="BlokTextu 12"/>
          <p:cNvSpPr txBox="1"/>
          <p:nvPr/>
        </p:nvSpPr>
        <p:spPr>
          <a:xfrm>
            <a:off x="5292079" y="3612413"/>
            <a:ext cx="1944216" cy="954107"/>
          </a:xfrm>
          <a:prstGeom prst="rect">
            <a:avLst/>
          </a:prstGeom>
          <a:solidFill>
            <a:schemeClr val="bg1"/>
          </a:solidFill>
          <a:ln>
            <a:solidFill>
              <a:srgbClr val="00B050"/>
            </a:solidFill>
          </a:ln>
          <a:effectLst>
            <a:outerShdw blurRad="50800" dist="38100" dir="2700000" algn="tl" rotWithShape="0">
              <a:prstClr val="black">
                <a:alpha val="40000"/>
              </a:prstClr>
            </a:outerShdw>
          </a:effectLst>
        </p:spPr>
        <p:txBody>
          <a:bodyPr wrap="square" rtlCol="0">
            <a:spAutoFit/>
          </a:bodyPr>
          <a:lstStyle/>
          <a:p>
            <a:pPr algn="ctr"/>
            <a:r>
              <a:rPr lang="sk-SK" sz="1400" dirty="0" smtClean="0"/>
              <a:t>3D </a:t>
            </a:r>
            <a:r>
              <a:rPr lang="sk-SK" sz="1400" dirty="0" err="1" smtClean="0"/>
              <a:t>geoInfo</a:t>
            </a:r>
            <a:r>
              <a:rPr lang="sk-SK" sz="1400" dirty="0" smtClean="0"/>
              <a:t> </a:t>
            </a:r>
            <a:r>
              <a:rPr lang="sk-SK" sz="1400" dirty="0" err="1" smtClean="0"/>
              <a:t>Conference</a:t>
            </a:r>
            <a:endParaRPr lang="sk-SK" sz="1400" dirty="0" smtClean="0"/>
          </a:p>
          <a:p>
            <a:pPr algn="ctr"/>
            <a:r>
              <a:rPr lang="sk-SK" sz="1400" dirty="0" smtClean="0"/>
              <a:t>Melbourne, </a:t>
            </a:r>
            <a:r>
              <a:rPr lang="sk-SK" sz="1400" dirty="0" err="1" smtClean="0"/>
              <a:t>Australia</a:t>
            </a:r>
            <a:endParaRPr lang="en-GB" sz="1400" dirty="0"/>
          </a:p>
        </p:txBody>
      </p:sp>
      <p:cxnSp>
        <p:nvCxnSpPr>
          <p:cNvPr id="14" name="Rovná spojovacia šípka 13"/>
          <p:cNvCxnSpPr/>
          <p:nvPr/>
        </p:nvCxnSpPr>
        <p:spPr>
          <a:xfrm flipV="1">
            <a:off x="3527883" y="2746579"/>
            <a:ext cx="0" cy="82808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Rovná spojovacia šípka 14"/>
          <p:cNvCxnSpPr/>
          <p:nvPr/>
        </p:nvCxnSpPr>
        <p:spPr>
          <a:xfrm flipV="1">
            <a:off x="6228183" y="2746576"/>
            <a:ext cx="0" cy="86409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Rovná spojovacia šípka 15"/>
          <p:cNvCxnSpPr/>
          <p:nvPr/>
        </p:nvCxnSpPr>
        <p:spPr>
          <a:xfrm flipV="1">
            <a:off x="4283967" y="2746577"/>
            <a:ext cx="0" cy="165618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BlokTextu 16"/>
          <p:cNvSpPr txBox="1"/>
          <p:nvPr/>
        </p:nvSpPr>
        <p:spPr>
          <a:xfrm>
            <a:off x="3203846" y="4409403"/>
            <a:ext cx="2109145" cy="738664"/>
          </a:xfrm>
          <a:prstGeom prst="rect">
            <a:avLst/>
          </a:prstGeom>
          <a:solidFill>
            <a:schemeClr val="bg1"/>
          </a:solidFill>
          <a:ln>
            <a:solidFill>
              <a:srgbClr val="00B050"/>
            </a:solidFill>
          </a:ln>
          <a:effectLst>
            <a:outerShdw blurRad="50800" dist="38100" dir="2700000" algn="tl" rotWithShape="0">
              <a:prstClr val="black">
                <a:alpha val="40000"/>
              </a:prstClr>
            </a:outerShdw>
          </a:effectLst>
        </p:spPr>
        <p:txBody>
          <a:bodyPr wrap="square" rtlCol="0">
            <a:spAutoFit/>
          </a:bodyPr>
          <a:lstStyle/>
          <a:p>
            <a:pPr algn="ctr"/>
            <a:r>
              <a:rPr lang="sk-SK" sz="1400" dirty="0" err="1" smtClean="0"/>
              <a:t>Copernicus</a:t>
            </a:r>
            <a:r>
              <a:rPr lang="sk-SK" sz="1400" dirty="0" smtClean="0"/>
              <a:t> </a:t>
            </a:r>
            <a:r>
              <a:rPr lang="sk-SK" sz="1400" dirty="0" err="1" smtClean="0"/>
              <a:t>Users</a:t>
            </a:r>
            <a:r>
              <a:rPr lang="sk-SK" sz="1400" dirty="0" smtClean="0"/>
              <a:t> </a:t>
            </a:r>
            <a:r>
              <a:rPr lang="sk-SK" sz="1400" dirty="0" err="1" smtClean="0"/>
              <a:t>Forum</a:t>
            </a:r>
            <a:r>
              <a:rPr lang="sk-SK" sz="1400" dirty="0" smtClean="0"/>
              <a:t> </a:t>
            </a:r>
            <a:r>
              <a:rPr lang="sk-SK" sz="1400" dirty="0" err="1" smtClean="0"/>
              <a:t>May</a:t>
            </a:r>
            <a:r>
              <a:rPr lang="sk-SK" sz="1400" dirty="0" smtClean="0"/>
              <a:t> 2017, </a:t>
            </a:r>
            <a:r>
              <a:rPr lang="sk-SK" sz="1400" dirty="0" err="1" smtClean="0"/>
              <a:t>Prague</a:t>
            </a:r>
            <a:r>
              <a:rPr lang="sk-SK" sz="1400" dirty="0" smtClean="0"/>
              <a:t>, CZE</a:t>
            </a:r>
            <a:endParaRPr lang="en-GB" sz="1400" dirty="0"/>
          </a:p>
        </p:txBody>
      </p:sp>
      <p:cxnSp>
        <p:nvCxnSpPr>
          <p:cNvPr id="18" name="Rovná spojovacia šípka 17"/>
          <p:cNvCxnSpPr/>
          <p:nvPr/>
        </p:nvCxnSpPr>
        <p:spPr>
          <a:xfrm rot="10800000" flipV="1">
            <a:off x="5796135" y="1594448"/>
            <a:ext cx="0" cy="5400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BlokTextu 18"/>
          <p:cNvSpPr txBox="1"/>
          <p:nvPr/>
        </p:nvSpPr>
        <p:spPr>
          <a:xfrm>
            <a:off x="5312991" y="1527342"/>
            <a:ext cx="1111202" cy="292388"/>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none" rtlCol="0">
            <a:spAutoFit/>
          </a:bodyPr>
          <a:lstStyle/>
          <a:p>
            <a:r>
              <a:rPr lang="sk-SK" sz="1300" dirty="0" err="1" smtClean="0"/>
              <a:t>Sept</a:t>
            </a:r>
            <a:r>
              <a:rPr lang="sk-SK" sz="1300" dirty="0" smtClean="0"/>
              <a:t>. 2017</a:t>
            </a:r>
            <a:endParaRPr lang="en-GB" sz="1300" dirty="0"/>
          </a:p>
        </p:txBody>
      </p:sp>
      <p:sp>
        <p:nvSpPr>
          <p:cNvPr id="20" name="BlokTextu 19"/>
          <p:cNvSpPr txBox="1"/>
          <p:nvPr/>
        </p:nvSpPr>
        <p:spPr>
          <a:xfrm>
            <a:off x="3779911" y="1547087"/>
            <a:ext cx="1005725" cy="292388"/>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none" rtlCol="0">
            <a:spAutoFit/>
          </a:bodyPr>
          <a:lstStyle/>
          <a:p>
            <a:r>
              <a:rPr lang="sk-SK" sz="1300" dirty="0" err="1" smtClean="0"/>
              <a:t>May</a:t>
            </a:r>
            <a:r>
              <a:rPr lang="sk-SK" sz="1300" dirty="0" smtClean="0"/>
              <a:t> 2017</a:t>
            </a:r>
            <a:endParaRPr lang="en-GB" sz="1300" dirty="0"/>
          </a:p>
        </p:txBody>
      </p:sp>
      <p:sp>
        <p:nvSpPr>
          <p:cNvPr id="21" name="BlokTextu 20"/>
          <p:cNvSpPr txBox="1"/>
          <p:nvPr/>
        </p:nvSpPr>
        <p:spPr>
          <a:xfrm>
            <a:off x="2267743" y="1547087"/>
            <a:ext cx="1008609" cy="292388"/>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none" rtlCol="0">
            <a:spAutoFit/>
          </a:bodyPr>
          <a:lstStyle/>
          <a:p>
            <a:r>
              <a:rPr lang="sk-SK" sz="1300" dirty="0" err="1" smtClean="0"/>
              <a:t>Jan</a:t>
            </a:r>
            <a:r>
              <a:rPr lang="sk-SK" sz="1300" dirty="0" smtClean="0"/>
              <a:t>. 2017</a:t>
            </a:r>
            <a:endParaRPr lang="en-GB" sz="1300" dirty="0"/>
          </a:p>
        </p:txBody>
      </p:sp>
      <p:sp>
        <p:nvSpPr>
          <p:cNvPr id="22" name="BlokTextu 21"/>
          <p:cNvSpPr txBox="1"/>
          <p:nvPr/>
        </p:nvSpPr>
        <p:spPr>
          <a:xfrm>
            <a:off x="1063242" y="1547087"/>
            <a:ext cx="1050288" cy="292388"/>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none" rtlCol="0">
            <a:spAutoFit/>
          </a:bodyPr>
          <a:lstStyle/>
          <a:p>
            <a:r>
              <a:rPr lang="sk-SK" sz="1300" dirty="0" err="1" smtClean="0"/>
              <a:t>Sept</a:t>
            </a:r>
            <a:r>
              <a:rPr lang="sk-SK" sz="1300" dirty="0" smtClean="0"/>
              <a:t> 2017</a:t>
            </a:r>
            <a:endParaRPr lang="en-GB" sz="1300" dirty="0"/>
          </a:p>
        </p:txBody>
      </p:sp>
      <p:sp>
        <p:nvSpPr>
          <p:cNvPr id="23" name="BlokTextu 22"/>
          <p:cNvSpPr txBox="1"/>
          <p:nvPr/>
        </p:nvSpPr>
        <p:spPr>
          <a:xfrm>
            <a:off x="44742" y="1547087"/>
            <a:ext cx="1053494" cy="292388"/>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none" rtlCol="0">
            <a:spAutoFit/>
          </a:bodyPr>
          <a:lstStyle/>
          <a:p>
            <a:r>
              <a:rPr lang="sk-SK" sz="1300" dirty="0" err="1" smtClean="0"/>
              <a:t>June</a:t>
            </a:r>
            <a:r>
              <a:rPr lang="sk-SK" sz="1300" dirty="0" smtClean="0"/>
              <a:t> 2016</a:t>
            </a:r>
            <a:endParaRPr lang="en-GB" sz="1300" dirty="0"/>
          </a:p>
        </p:txBody>
      </p:sp>
      <p:cxnSp>
        <p:nvCxnSpPr>
          <p:cNvPr id="24" name="Rovná spojovacia šípka 23"/>
          <p:cNvCxnSpPr/>
          <p:nvPr/>
        </p:nvCxnSpPr>
        <p:spPr>
          <a:xfrm flipV="1">
            <a:off x="2267743" y="2746576"/>
            <a:ext cx="0" cy="172819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5" name="BlokTextu 24"/>
          <p:cNvSpPr txBox="1"/>
          <p:nvPr/>
        </p:nvSpPr>
        <p:spPr>
          <a:xfrm>
            <a:off x="2555775" y="3538664"/>
            <a:ext cx="1872208" cy="523220"/>
          </a:xfrm>
          <a:prstGeom prst="rect">
            <a:avLst/>
          </a:prstGeom>
          <a:solidFill>
            <a:schemeClr val="bg1"/>
          </a:solidFill>
          <a:ln>
            <a:solidFill>
              <a:srgbClr val="00B050"/>
            </a:solidFill>
          </a:ln>
          <a:effectLst>
            <a:outerShdw blurRad="50800" dist="38100" dir="2700000" algn="tl" rotWithShape="0">
              <a:prstClr val="black">
                <a:alpha val="40000"/>
              </a:prstClr>
            </a:outerShdw>
          </a:effectLst>
        </p:spPr>
        <p:txBody>
          <a:bodyPr wrap="square" rtlCol="0">
            <a:spAutoFit/>
          </a:bodyPr>
          <a:lstStyle/>
          <a:p>
            <a:pPr algn="ctr"/>
            <a:r>
              <a:rPr lang="sk-SK" sz="1400" dirty="0" smtClean="0"/>
              <a:t>GIS Ostrava 2017</a:t>
            </a:r>
          </a:p>
          <a:p>
            <a:pPr algn="ctr"/>
            <a:r>
              <a:rPr lang="sk-SK" sz="1400" dirty="0" err="1" smtClean="0"/>
              <a:t>Conference</a:t>
            </a:r>
            <a:r>
              <a:rPr lang="sk-SK" sz="1400" dirty="0" smtClean="0"/>
              <a:t>, CZE</a:t>
            </a:r>
            <a:endParaRPr lang="en-GB" sz="1400" dirty="0"/>
          </a:p>
        </p:txBody>
      </p:sp>
      <p:cxnSp>
        <p:nvCxnSpPr>
          <p:cNvPr id="26" name="Rovná spojovacia šípka 25"/>
          <p:cNvCxnSpPr/>
          <p:nvPr/>
        </p:nvCxnSpPr>
        <p:spPr>
          <a:xfrm flipV="1">
            <a:off x="467543" y="2746576"/>
            <a:ext cx="0" cy="172819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7" name="Obdĺžnik 26"/>
          <p:cNvSpPr/>
          <p:nvPr/>
        </p:nvSpPr>
        <p:spPr>
          <a:xfrm>
            <a:off x="1505361" y="5641042"/>
            <a:ext cx="3078514" cy="738664"/>
          </a:xfrm>
          <a:prstGeom prst="rect">
            <a:avLst/>
          </a:prstGeom>
          <a:solidFill>
            <a:schemeClr val="bg1"/>
          </a:solidFill>
          <a:ln>
            <a:solidFill>
              <a:srgbClr val="7030A0"/>
            </a:solidFill>
          </a:ln>
          <a:effectLst>
            <a:outerShdw blurRad="50800" dist="38100" dir="2700000" algn="tl" rotWithShape="0">
              <a:prstClr val="black">
                <a:alpha val="40000"/>
              </a:prstClr>
            </a:outerShdw>
          </a:effectLst>
        </p:spPr>
        <p:txBody>
          <a:bodyPr wrap="square">
            <a:spAutoFit/>
          </a:bodyPr>
          <a:lstStyle/>
          <a:p>
            <a:r>
              <a:rPr lang="sk-SK" sz="1400" dirty="0" smtClean="0"/>
              <a:t>Project </a:t>
            </a:r>
            <a:r>
              <a:rPr lang="sk-SK" sz="1400" dirty="0" err="1" smtClean="0"/>
              <a:t>web-site</a:t>
            </a:r>
            <a:endParaRPr lang="sk-SK" sz="1400" dirty="0" smtClean="0"/>
          </a:p>
          <a:p>
            <a:r>
              <a:rPr lang="en-GB" sz="1400" dirty="0" smtClean="0">
                <a:hlinkClick r:id="rId4"/>
              </a:rPr>
              <a:t>https</a:t>
            </a:r>
            <a:r>
              <a:rPr lang="en-GB" sz="1400" dirty="0">
                <a:hlinkClick r:id="rId4"/>
              </a:rPr>
              <a:t>://</a:t>
            </a:r>
            <a:r>
              <a:rPr lang="en-GB" sz="1400" dirty="0" smtClean="0">
                <a:hlinkClick r:id="rId4"/>
              </a:rPr>
              <a:t>esa-surge.science.upjs.sk</a:t>
            </a:r>
            <a:r>
              <a:rPr lang="sk-SK" sz="1400" dirty="0" smtClean="0"/>
              <a:t> </a:t>
            </a:r>
            <a:endParaRPr lang="en-GB" sz="1400" dirty="0"/>
          </a:p>
        </p:txBody>
      </p:sp>
      <p:cxnSp>
        <p:nvCxnSpPr>
          <p:cNvPr id="28" name="Rovná spojovacia šípka 27"/>
          <p:cNvCxnSpPr/>
          <p:nvPr/>
        </p:nvCxnSpPr>
        <p:spPr>
          <a:xfrm flipH="1" flipV="1">
            <a:off x="1785486" y="2674568"/>
            <a:ext cx="0" cy="296647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9" name="BlokTextu 28"/>
          <p:cNvSpPr txBox="1"/>
          <p:nvPr/>
        </p:nvSpPr>
        <p:spPr>
          <a:xfrm>
            <a:off x="107503" y="4474768"/>
            <a:ext cx="2736304" cy="738664"/>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txBody>
          <a:bodyPr wrap="square" rtlCol="0">
            <a:spAutoFit/>
          </a:bodyPr>
          <a:lstStyle/>
          <a:p>
            <a:pPr algn="ctr"/>
            <a:r>
              <a:rPr lang="sk-SK" sz="1400" dirty="0" err="1" smtClean="0"/>
              <a:t>Order</a:t>
            </a:r>
            <a:r>
              <a:rPr lang="sk-SK" sz="1400" dirty="0" smtClean="0"/>
              <a:t>/</a:t>
            </a:r>
            <a:r>
              <a:rPr lang="sk-SK" sz="1400" dirty="0" err="1" smtClean="0"/>
              <a:t>Delivery</a:t>
            </a:r>
            <a:r>
              <a:rPr lang="sk-SK" sz="1400" dirty="0" smtClean="0"/>
              <a:t> </a:t>
            </a:r>
            <a:r>
              <a:rPr lang="sk-SK" sz="1400" dirty="0" err="1" smtClean="0"/>
              <a:t>of</a:t>
            </a:r>
            <a:r>
              <a:rPr lang="sk-SK" sz="1400" dirty="0" smtClean="0"/>
              <a:t> </a:t>
            </a:r>
            <a:r>
              <a:rPr lang="sk-SK" sz="1400" dirty="0" err="1" smtClean="0"/>
              <a:t>airborne</a:t>
            </a:r>
            <a:r>
              <a:rPr lang="sk-SK" sz="1400" dirty="0" smtClean="0"/>
              <a:t> </a:t>
            </a:r>
            <a:r>
              <a:rPr lang="sk-SK" sz="1400" dirty="0" err="1" smtClean="0"/>
              <a:t>lidar</a:t>
            </a:r>
            <a:r>
              <a:rPr lang="sk-SK" sz="1400" dirty="0" smtClean="0"/>
              <a:t>/</a:t>
            </a:r>
            <a:r>
              <a:rPr lang="sk-SK" sz="1400" dirty="0" err="1" smtClean="0"/>
              <a:t>photogrammetry</a:t>
            </a:r>
            <a:r>
              <a:rPr lang="sk-SK" sz="1400" dirty="0" smtClean="0"/>
              <a:t> </a:t>
            </a:r>
            <a:r>
              <a:rPr lang="sk-SK" sz="1400" dirty="0" err="1" smtClean="0"/>
              <a:t>data</a:t>
            </a:r>
            <a:r>
              <a:rPr lang="sk-SK" sz="1400" dirty="0" smtClean="0"/>
              <a:t> </a:t>
            </a:r>
            <a:r>
              <a:rPr lang="sk-SK" sz="1400" dirty="0" err="1" smtClean="0"/>
              <a:t>for</a:t>
            </a:r>
            <a:r>
              <a:rPr lang="sk-SK" sz="1400" dirty="0" smtClean="0"/>
              <a:t> 3D city </a:t>
            </a:r>
            <a:r>
              <a:rPr lang="sk-SK" sz="1400" dirty="0" err="1" smtClean="0"/>
              <a:t>modelling</a:t>
            </a:r>
            <a:endParaRPr lang="en-GB" sz="1400" dirty="0"/>
          </a:p>
        </p:txBody>
      </p:sp>
      <p:cxnSp>
        <p:nvCxnSpPr>
          <p:cNvPr id="30" name="Rovná spojovacia šípka 29"/>
          <p:cNvCxnSpPr/>
          <p:nvPr/>
        </p:nvCxnSpPr>
        <p:spPr>
          <a:xfrm rot="10800000" flipV="1">
            <a:off x="8539884" y="1589546"/>
            <a:ext cx="0" cy="5400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BlokTextu 30"/>
          <p:cNvSpPr txBox="1"/>
          <p:nvPr/>
        </p:nvSpPr>
        <p:spPr>
          <a:xfrm>
            <a:off x="8056740" y="1522440"/>
            <a:ext cx="1109599" cy="292388"/>
          </a:xfrm>
          <a:prstGeom prst="rect">
            <a:avLst/>
          </a:prstGeom>
          <a:solidFill>
            <a:schemeClr val="accent3">
              <a:lumMod val="40000"/>
              <a:lumOff val="60000"/>
            </a:schemeClr>
          </a:solidFill>
          <a:ln>
            <a:solidFill>
              <a:srgbClr val="FF0000"/>
            </a:solidFill>
          </a:ln>
          <a:effectLst>
            <a:outerShdw blurRad="50800" dist="38100" dir="2700000" algn="tl" rotWithShape="0">
              <a:prstClr val="black">
                <a:alpha val="40000"/>
              </a:prstClr>
            </a:outerShdw>
          </a:effectLst>
        </p:spPr>
        <p:txBody>
          <a:bodyPr wrap="none" rtlCol="0">
            <a:spAutoFit/>
          </a:bodyPr>
          <a:lstStyle/>
          <a:p>
            <a:r>
              <a:rPr lang="sk-SK" sz="1300" dirty="0" err="1" smtClean="0"/>
              <a:t>April</a:t>
            </a:r>
            <a:r>
              <a:rPr lang="sk-SK" sz="1300" dirty="0" smtClean="0"/>
              <a:t>. 2018</a:t>
            </a:r>
            <a:endParaRPr lang="en-GB" sz="1300" dirty="0"/>
          </a:p>
        </p:txBody>
      </p:sp>
      <p:sp>
        <p:nvSpPr>
          <p:cNvPr id="32" name="BlokTextu 31"/>
          <p:cNvSpPr txBox="1"/>
          <p:nvPr/>
        </p:nvSpPr>
        <p:spPr>
          <a:xfrm>
            <a:off x="7596334" y="3613590"/>
            <a:ext cx="1963305" cy="523220"/>
          </a:xfrm>
          <a:prstGeom prst="rect">
            <a:avLst/>
          </a:prstGeom>
          <a:solidFill>
            <a:schemeClr val="accent3">
              <a:lumMod val="40000"/>
              <a:lumOff val="60000"/>
            </a:schemeClr>
          </a:solidFill>
          <a:ln>
            <a:solidFill>
              <a:srgbClr val="00B050"/>
            </a:solidFill>
          </a:ln>
          <a:effectLst>
            <a:outerShdw blurRad="50800" dist="38100" dir="2700000" algn="tl" rotWithShape="0">
              <a:prstClr val="black">
                <a:alpha val="40000"/>
              </a:prstClr>
            </a:outerShdw>
          </a:effectLst>
        </p:spPr>
        <p:txBody>
          <a:bodyPr wrap="square" rtlCol="0">
            <a:spAutoFit/>
          </a:bodyPr>
          <a:lstStyle/>
          <a:p>
            <a:pPr algn="ctr"/>
            <a:r>
              <a:rPr lang="sk-SK" sz="1400" dirty="0"/>
              <a:t>GIS Ostrava </a:t>
            </a:r>
            <a:r>
              <a:rPr lang="sk-SK" sz="1400" dirty="0" smtClean="0"/>
              <a:t>2018</a:t>
            </a:r>
            <a:endParaRPr lang="sk-SK" sz="1400" dirty="0"/>
          </a:p>
          <a:p>
            <a:pPr algn="ctr"/>
            <a:r>
              <a:rPr lang="sk-SK" sz="1400" dirty="0" err="1"/>
              <a:t>Conference</a:t>
            </a:r>
            <a:r>
              <a:rPr lang="sk-SK" sz="1400" dirty="0"/>
              <a:t>, CZE</a:t>
            </a:r>
            <a:endParaRPr lang="en-GB" sz="1400" dirty="0"/>
          </a:p>
        </p:txBody>
      </p:sp>
      <p:cxnSp>
        <p:nvCxnSpPr>
          <p:cNvPr id="33" name="Rovná spojovacia šípka 32"/>
          <p:cNvCxnSpPr/>
          <p:nvPr/>
        </p:nvCxnSpPr>
        <p:spPr>
          <a:xfrm flipV="1">
            <a:off x="8159773" y="2747753"/>
            <a:ext cx="0" cy="86409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4" name="BlokTextu 33"/>
          <p:cNvSpPr txBox="1"/>
          <p:nvPr/>
        </p:nvSpPr>
        <p:spPr>
          <a:xfrm>
            <a:off x="7198071" y="4409402"/>
            <a:ext cx="2147810" cy="523220"/>
          </a:xfrm>
          <a:prstGeom prst="rect">
            <a:avLst/>
          </a:prstGeom>
          <a:solidFill>
            <a:schemeClr val="accent3">
              <a:lumMod val="40000"/>
              <a:lumOff val="60000"/>
            </a:schemeClr>
          </a:solidFill>
          <a:ln>
            <a:solidFill>
              <a:srgbClr val="00B050"/>
            </a:solidFill>
          </a:ln>
          <a:effectLst>
            <a:outerShdw blurRad="50800" dist="38100" dir="2700000" algn="tl" rotWithShape="0">
              <a:prstClr val="black">
                <a:alpha val="40000"/>
              </a:prstClr>
            </a:outerShdw>
          </a:effectLst>
        </p:spPr>
        <p:txBody>
          <a:bodyPr wrap="square" rtlCol="0">
            <a:spAutoFit/>
          </a:bodyPr>
          <a:lstStyle/>
          <a:p>
            <a:pPr algn="ctr"/>
            <a:r>
              <a:rPr lang="sk-SK" sz="1400" dirty="0" err="1" smtClean="0"/>
              <a:t>Copernicus</a:t>
            </a:r>
            <a:r>
              <a:rPr lang="sk-SK" sz="1400" dirty="0" smtClean="0"/>
              <a:t> </a:t>
            </a:r>
            <a:r>
              <a:rPr lang="sk-SK" sz="1400" dirty="0" err="1" smtClean="0"/>
              <a:t>Day</a:t>
            </a:r>
            <a:r>
              <a:rPr lang="sk-SK" sz="1400" dirty="0" smtClean="0"/>
              <a:t> </a:t>
            </a:r>
          </a:p>
          <a:p>
            <a:pPr algn="ctr"/>
            <a:r>
              <a:rPr lang="sk-SK" sz="1400" dirty="0" smtClean="0"/>
              <a:t>Bratislava 2018, SVK</a:t>
            </a:r>
            <a:endParaRPr lang="en-GB" sz="1400" dirty="0"/>
          </a:p>
        </p:txBody>
      </p:sp>
      <p:sp>
        <p:nvSpPr>
          <p:cNvPr id="35" name="Šípka doprava 34"/>
          <p:cNvSpPr/>
          <p:nvPr/>
        </p:nvSpPr>
        <p:spPr>
          <a:xfrm>
            <a:off x="9038001" y="1035224"/>
            <a:ext cx="521638" cy="446498"/>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32119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ctrTitle"/>
          </p:nvPr>
        </p:nvSpPr>
        <p:spPr/>
        <p:txBody>
          <a:bodyPr vert="horz" wrap="square" lIns="36000" tIns="45720" rIns="72000" bIns="45720" numCol="1" anchor="ctr" anchorCtr="0" compatLnSpc="1">
            <a:prstTxWarp prst="textNoShape">
              <a:avLst/>
            </a:prstTxWarp>
            <a:spAutoFit/>
          </a:bodyPr>
          <a:lstStyle/>
          <a:p>
            <a:r>
              <a:rPr lang="en-US" dirty="0" smtClean="0"/>
              <a:t>&lt;Insert Project Name&gt;</a:t>
            </a:r>
            <a:endParaRPr lang="en-US" dirty="0"/>
          </a:p>
        </p:txBody>
      </p:sp>
      <p:sp>
        <p:nvSpPr>
          <p:cNvPr id="5" name="Rectangle 4"/>
          <p:cNvSpPr/>
          <p:nvPr/>
        </p:nvSpPr>
        <p:spPr>
          <a:xfrm>
            <a:off x="224688" y="623460"/>
            <a:ext cx="5985636" cy="427834"/>
          </a:xfrm>
          <a:prstGeom prst="rect">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ormAutofit/>
          </a:bodyPr>
          <a:lstStyle/>
          <a:p>
            <a:r>
              <a:rPr lang="en-US" sz="1100" b="1" dirty="0" err="1">
                <a:solidFill>
                  <a:schemeClr val="bg1"/>
                </a:solidFill>
              </a:rPr>
              <a:t>Pavol</a:t>
            </a:r>
            <a:r>
              <a:rPr lang="en-US" sz="1100" b="1" dirty="0">
                <a:solidFill>
                  <a:schemeClr val="bg1"/>
                </a:solidFill>
              </a:rPr>
              <a:t> </a:t>
            </a:r>
            <a:r>
              <a:rPr lang="en-US" sz="1100" b="1" dirty="0" err="1">
                <a:solidFill>
                  <a:schemeClr val="bg1"/>
                </a:solidFill>
              </a:rPr>
              <a:t>Jozef</a:t>
            </a:r>
            <a:r>
              <a:rPr lang="en-US" sz="1100" b="1" dirty="0">
                <a:solidFill>
                  <a:schemeClr val="bg1"/>
                </a:solidFill>
              </a:rPr>
              <a:t> </a:t>
            </a:r>
            <a:r>
              <a:rPr lang="en-US" sz="1100" b="1" dirty="0" err="1">
                <a:solidFill>
                  <a:schemeClr val="bg1"/>
                </a:solidFill>
              </a:rPr>
              <a:t>Šafárik</a:t>
            </a:r>
            <a:r>
              <a:rPr lang="en-US" sz="1100" b="1" dirty="0">
                <a:solidFill>
                  <a:schemeClr val="bg1"/>
                </a:solidFill>
              </a:rPr>
              <a:t> University in </a:t>
            </a:r>
            <a:r>
              <a:rPr lang="en-US" sz="1100" b="1" dirty="0" err="1">
                <a:solidFill>
                  <a:schemeClr val="bg1"/>
                </a:solidFill>
              </a:rPr>
              <a:t>Košice</a:t>
            </a:r>
            <a:r>
              <a:rPr lang="en-US" sz="1100" b="1" dirty="0">
                <a:solidFill>
                  <a:schemeClr val="bg1"/>
                </a:solidFill>
              </a:rPr>
              <a:t>, </a:t>
            </a:r>
            <a:r>
              <a:rPr lang="en-US" sz="1100" b="1" dirty="0" err="1">
                <a:solidFill>
                  <a:schemeClr val="bg1"/>
                </a:solidFill>
              </a:rPr>
              <a:t>Šrobárova</a:t>
            </a:r>
            <a:r>
              <a:rPr lang="en-US" sz="1100" b="1" dirty="0">
                <a:solidFill>
                  <a:schemeClr val="bg1"/>
                </a:solidFill>
              </a:rPr>
              <a:t> 2, 041 54</a:t>
            </a:r>
          </a:p>
          <a:p>
            <a:r>
              <a:rPr lang="en-US" sz="1100" b="1" dirty="0" err="1">
                <a:solidFill>
                  <a:schemeClr val="bg1"/>
                </a:solidFill>
              </a:rPr>
              <a:t>Košice</a:t>
            </a:r>
            <a:r>
              <a:rPr lang="en-US" sz="1100" b="1" dirty="0">
                <a:solidFill>
                  <a:schemeClr val="bg1"/>
                </a:solidFill>
              </a:rPr>
              <a:t>, Slovakia, fax: +421-55-6222124, tel.: +421-55-234-2453</a:t>
            </a:r>
          </a:p>
        </p:txBody>
      </p:sp>
      <p:sp>
        <p:nvSpPr>
          <p:cNvPr id="19" name="Rectangle 18"/>
          <p:cNvSpPr/>
          <p:nvPr/>
        </p:nvSpPr>
        <p:spPr>
          <a:xfrm>
            <a:off x="229984" y="1044712"/>
            <a:ext cx="3376101" cy="258055"/>
          </a:xfrm>
          <a:prstGeom prst="rect">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ormAutofit fontScale="62500" lnSpcReduction="20000"/>
          </a:bodyPr>
          <a:lstStyle/>
          <a:p>
            <a:pPr>
              <a:defRPr/>
            </a:pPr>
            <a:r>
              <a:rPr lang="en-US" sz="1100" b="1" dirty="0" smtClean="0">
                <a:solidFill>
                  <a:schemeClr val="bg1"/>
                </a:solidFill>
              </a:rPr>
              <a:t>Contract No.: </a:t>
            </a:r>
            <a:r>
              <a:rPr lang="sk-SK" sz="1100" b="1" dirty="0" smtClean="0">
                <a:solidFill>
                  <a:schemeClr val="bg1"/>
                </a:solidFill>
              </a:rPr>
              <a:t>4</a:t>
            </a:r>
            <a:r>
              <a:rPr lang="en-US" sz="1100" b="1" dirty="0" smtClean="0">
                <a:solidFill>
                  <a:schemeClr val="bg1"/>
                </a:solidFill>
              </a:rPr>
              <a:t>000117034/16/NL/</a:t>
            </a:r>
            <a:r>
              <a:rPr lang="en-US" sz="1100" b="1" dirty="0" err="1" smtClean="0">
                <a:solidFill>
                  <a:schemeClr val="bg1"/>
                </a:solidFill>
              </a:rPr>
              <a:t>Nde</a:t>
            </a:r>
            <a:r>
              <a:rPr lang="en-US" sz="1100" b="1" dirty="0" smtClean="0">
                <a:solidFill>
                  <a:schemeClr val="bg1"/>
                </a:solidFill>
              </a:rPr>
              <a:t> </a:t>
            </a:r>
            <a:r>
              <a:rPr lang="en-US" sz="1100" b="1" dirty="0">
                <a:solidFill>
                  <a:schemeClr val="bg1"/>
                </a:solidFill>
              </a:rPr>
              <a:t>/ Proposal: </a:t>
            </a:r>
            <a:r>
              <a:rPr lang="en-US" sz="1100" b="1" dirty="0" smtClean="0">
                <a:solidFill>
                  <a:schemeClr val="bg1"/>
                </a:solidFill>
              </a:rPr>
              <a:t>SK</a:t>
            </a:r>
            <a:r>
              <a:rPr lang="sk-SK" sz="1100" b="1" dirty="0" smtClean="0">
                <a:solidFill>
                  <a:schemeClr val="bg1"/>
                </a:solidFill>
              </a:rPr>
              <a:t>1</a:t>
            </a:r>
            <a:r>
              <a:rPr lang="en-US" sz="1100" b="1" dirty="0" smtClean="0">
                <a:solidFill>
                  <a:schemeClr val="bg1"/>
                </a:solidFill>
              </a:rPr>
              <a:t>-</a:t>
            </a:r>
            <a:r>
              <a:rPr lang="sk-SK" sz="1100" b="1" dirty="0" smtClean="0">
                <a:solidFill>
                  <a:schemeClr val="bg1"/>
                </a:solidFill>
              </a:rPr>
              <a:t>04</a:t>
            </a:r>
            <a:endParaRPr lang="en-US" sz="1100" b="1" dirty="0">
              <a:solidFill>
                <a:schemeClr val="bg1"/>
              </a:solidFill>
            </a:endParaRPr>
          </a:p>
        </p:txBody>
      </p:sp>
      <p:sp>
        <p:nvSpPr>
          <p:cNvPr id="20" name="Rectangle 19"/>
          <p:cNvSpPr/>
          <p:nvPr/>
        </p:nvSpPr>
        <p:spPr>
          <a:xfrm>
            <a:off x="6210326" y="623460"/>
            <a:ext cx="1711560" cy="427834"/>
          </a:xfrm>
          <a:prstGeom prst="rect">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ormAutofit/>
          </a:bodyPr>
          <a:lstStyle/>
          <a:p>
            <a:r>
              <a:rPr lang="en-US" sz="1100" b="1" dirty="0" smtClean="0">
                <a:solidFill>
                  <a:schemeClr val="bg1"/>
                </a:solidFill>
              </a:rPr>
              <a:t>ESA Budget:</a:t>
            </a:r>
          </a:p>
          <a:p>
            <a:r>
              <a:rPr lang="en-US" sz="1100" b="1" dirty="0" smtClean="0">
                <a:solidFill>
                  <a:schemeClr val="bg1"/>
                </a:solidFill>
              </a:rPr>
              <a:t>Co-funded Budget:</a:t>
            </a:r>
            <a:endParaRPr lang="en-US" sz="1100" b="1" dirty="0">
              <a:solidFill>
                <a:schemeClr val="bg1"/>
              </a:solidFill>
            </a:endParaRPr>
          </a:p>
        </p:txBody>
      </p:sp>
      <p:sp>
        <p:nvSpPr>
          <p:cNvPr id="21" name="Rectangle 20"/>
          <p:cNvSpPr/>
          <p:nvPr/>
        </p:nvSpPr>
        <p:spPr>
          <a:xfrm>
            <a:off x="7921886" y="621991"/>
            <a:ext cx="1091482" cy="429303"/>
          </a:xfrm>
          <a:prstGeom prst="rect">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ormAutofit/>
          </a:bodyPr>
          <a:lstStyle/>
          <a:p>
            <a:pPr lvl="0" algn="ctr">
              <a:defRPr/>
            </a:pPr>
            <a:r>
              <a:rPr lang="sk-SK" sz="1100" b="1" dirty="0" smtClean="0">
                <a:solidFill>
                  <a:schemeClr val="bg1"/>
                </a:solidFill>
              </a:rPr>
              <a:t>50</a:t>
            </a:r>
            <a:r>
              <a:rPr lang="en-US" sz="1100" b="1" dirty="0" smtClean="0">
                <a:solidFill>
                  <a:schemeClr val="bg1"/>
                </a:solidFill>
              </a:rPr>
              <a:t> k€</a:t>
            </a:r>
          </a:p>
          <a:p>
            <a:pPr lvl="0" algn="ctr">
              <a:defRPr/>
            </a:pPr>
            <a:r>
              <a:rPr lang="sk-SK" sz="1100" b="1" dirty="0" smtClean="0">
                <a:solidFill>
                  <a:schemeClr val="bg1"/>
                </a:solidFill>
              </a:rPr>
              <a:t>0</a:t>
            </a:r>
            <a:r>
              <a:rPr lang="en-US" sz="1100" b="1" dirty="0" smtClean="0">
                <a:solidFill>
                  <a:schemeClr val="bg1"/>
                </a:solidFill>
              </a:rPr>
              <a:t> k€</a:t>
            </a:r>
            <a:endParaRPr lang="en-US" sz="1100" b="1" dirty="0">
              <a:solidFill>
                <a:schemeClr val="bg1"/>
              </a:solidFill>
            </a:endParaRPr>
          </a:p>
        </p:txBody>
      </p:sp>
      <p:sp>
        <p:nvSpPr>
          <p:cNvPr id="23" name="Rectangle 22"/>
          <p:cNvSpPr/>
          <p:nvPr/>
        </p:nvSpPr>
        <p:spPr>
          <a:xfrm>
            <a:off x="224685" y="1563502"/>
            <a:ext cx="8788687" cy="934694"/>
          </a:xfrm>
          <a:prstGeom prst="rect">
            <a:avLst/>
          </a:prstGeom>
          <a:solidFill>
            <a:schemeClr val="bg1">
              <a:lumMod val="9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rmAutofit fontScale="92500" lnSpcReduction="20000"/>
          </a:bodyPr>
          <a:lstStyle/>
          <a:p>
            <a:pPr algn="just"/>
            <a:r>
              <a:rPr lang="en-US" sz="1200" b="1" dirty="0" smtClean="0">
                <a:solidFill>
                  <a:schemeClr val="bg2"/>
                </a:solidFill>
              </a:rPr>
              <a:t>Background </a:t>
            </a:r>
            <a:r>
              <a:rPr lang="en-US" sz="1200" b="1" dirty="0">
                <a:solidFill>
                  <a:schemeClr val="bg2"/>
                </a:solidFill>
              </a:rPr>
              <a:t>and justification</a:t>
            </a:r>
            <a:r>
              <a:rPr lang="en-US" sz="1200" b="1" dirty="0" smtClean="0">
                <a:solidFill>
                  <a:schemeClr val="bg2"/>
                </a:solidFill>
              </a:rPr>
              <a:t>:</a:t>
            </a:r>
            <a:r>
              <a:rPr lang="sk-SK" sz="1200" b="1" dirty="0" smtClean="0">
                <a:solidFill>
                  <a:schemeClr val="bg2"/>
                </a:solidFill>
              </a:rPr>
              <a:t> </a:t>
            </a:r>
            <a:r>
              <a:rPr lang="en-US" sz="1200" dirty="0">
                <a:solidFill>
                  <a:schemeClr val="bg2"/>
                </a:solidFill>
              </a:rPr>
              <a:t>Estimating heat transfer in complex urban environment is a highly demanded task for urban planning while the contemporary climate changes on global scale. Urban greenery has a considerable effect on cooling the urban environment during heat waves. Sentinel 2 (S2) mission could become a potential means for quantified assessment of different urban scenarios where vegetation plays essential role as the S2 data provide higher spatial and temporal resolution than is enabled by other similar missions. This feasibility study </a:t>
            </a:r>
            <a:r>
              <a:rPr lang="sk-SK" sz="1200" dirty="0" err="1" smtClean="0">
                <a:solidFill>
                  <a:schemeClr val="bg2"/>
                </a:solidFill>
              </a:rPr>
              <a:t>is</a:t>
            </a:r>
            <a:r>
              <a:rPr lang="sk-SK" sz="1200" dirty="0" smtClean="0">
                <a:solidFill>
                  <a:schemeClr val="bg2"/>
                </a:solidFill>
              </a:rPr>
              <a:t> na </a:t>
            </a:r>
            <a:r>
              <a:rPr lang="sk-SK" sz="1200" dirty="0" err="1" smtClean="0">
                <a:solidFill>
                  <a:schemeClr val="bg2"/>
                </a:solidFill>
              </a:rPr>
              <a:t>important</a:t>
            </a:r>
            <a:r>
              <a:rPr lang="sk-SK" sz="1200" dirty="0" smtClean="0">
                <a:solidFill>
                  <a:schemeClr val="bg2"/>
                </a:solidFill>
              </a:rPr>
              <a:t> step </a:t>
            </a:r>
            <a:r>
              <a:rPr lang="sk-SK" sz="1200" dirty="0" err="1" smtClean="0">
                <a:solidFill>
                  <a:schemeClr val="bg2"/>
                </a:solidFill>
              </a:rPr>
              <a:t>towards</a:t>
            </a:r>
            <a:r>
              <a:rPr lang="sk-SK" sz="1200" dirty="0" smtClean="0">
                <a:solidFill>
                  <a:schemeClr val="bg2"/>
                </a:solidFill>
              </a:rPr>
              <a:t> </a:t>
            </a:r>
            <a:r>
              <a:rPr lang="en-US" sz="1200" dirty="0" smtClean="0">
                <a:solidFill>
                  <a:schemeClr val="bg2"/>
                </a:solidFill>
              </a:rPr>
              <a:t>exploit</a:t>
            </a:r>
            <a:r>
              <a:rPr lang="sk-SK" sz="1200" dirty="0" err="1" smtClean="0">
                <a:solidFill>
                  <a:schemeClr val="bg2"/>
                </a:solidFill>
              </a:rPr>
              <a:t>ing</a:t>
            </a:r>
            <a:r>
              <a:rPr lang="sk-SK" sz="1200" dirty="0" smtClean="0">
                <a:solidFill>
                  <a:schemeClr val="bg2"/>
                </a:solidFill>
              </a:rPr>
              <a:t> </a:t>
            </a:r>
            <a:r>
              <a:rPr lang="en-US" sz="1200" dirty="0" smtClean="0">
                <a:solidFill>
                  <a:schemeClr val="bg2"/>
                </a:solidFill>
              </a:rPr>
              <a:t> </a:t>
            </a:r>
            <a:r>
              <a:rPr lang="en-US" sz="1200" dirty="0">
                <a:solidFill>
                  <a:schemeClr val="bg2"/>
                </a:solidFill>
              </a:rPr>
              <a:t>the potential of </a:t>
            </a:r>
            <a:r>
              <a:rPr lang="en-US" sz="1200" dirty="0" smtClean="0">
                <a:solidFill>
                  <a:schemeClr val="bg2"/>
                </a:solidFill>
              </a:rPr>
              <a:t>S2</a:t>
            </a:r>
            <a:r>
              <a:rPr lang="sk-SK" sz="1200" dirty="0">
                <a:solidFill>
                  <a:schemeClr val="bg2"/>
                </a:solidFill>
              </a:rPr>
              <a:t> </a:t>
            </a:r>
            <a:r>
              <a:rPr lang="sk-SK" sz="1200" dirty="0" smtClean="0">
                <a:solidFill>
                  <a:schemeClr val="bg2"/>
                </a:solidFill>
              </a:rPr>
              <a:t>in </a:t>
            </a:r>
            <a:r>
              <a:rPr lang="sk-SK" sz="1200" dirty="0" err="1" smtClean="0">
                <a:solidFill>
                  <a:schemeClr val="bg2"/>
                </a:solidFill>
              </a:rPr>
              <a:t>connection</a:t>
            </a:r>
            <a:r>
              <a:rPr lang="sk-SK" sz="1200" dirty="0" smtClean="0">
                <a:solidFill>
                  <a:schemeClr val="bg2"/>
                </a:solidFill>
              </a:rPr>
              <a:t> </a:t>
            </a:r>
            <a:r>
              <a:rPr lang="sk-SK" sz="1200" dirty="0" err="1" smtClean="0">
                <a:solidFill>
                  <a:schemeClr val="bg2"/>
                </a:solidFill>
              </a:rPr>
              <a:t>with</a:t>
            </a:r>
            <a:r>
              <a:rPr lang="sk-SK" sz="1200" dirty="0" smtClean="0">
                <a:solidFill>
                  <a:schemeClr val="bg2"/>
                </a:solidFill>
              </a:rPr>
              <a:t> </a:t>
            </a:r>
            <a:r>
              <a:rPr lang="sk-SK" sz="1200" dirty="0" err="1" smtClean="0">
                <a:solidFill>
                  <a:schemeClr val="bg2"/>
                </a:solidFill>
              </a:rPr>
              <a:t>virtual</a:t>
            </a:r>
            <a:r>
              <a:rPr lang="sk-SK" sz="1200" dirty="0" smtClean="0">
                <a:solidFill>
                  <a:schemeClr val="bg2"/>
                </a:solidFill>
              </a:rPr>
              <a:t> 3D city </a:t>
            </a:r>
            <a:r>
              <a:rPr lang="sk-SK" sz="1200" dirty="0" err="1" smtClean="0">
                <a:solidFill>
                  <a:schemeClr val="bg2"/>
                </a:solidFill>
              </a:rPr>
              <a:t>models</a:t>
            </a:r>
            <a:r>
              <a:rPr lang="sk-SK" sz="1200" dirty="0" smtClean="0">
                <a:solidFill>
                  <a:schemeClr val="bg2"/>
                </a:solidFill>
              </a:rPr>
              <a:t> </a:t>
            </a:r>
            <a:r>
              <a:rPr lang="sk-SK" sz="1200" dirty="0" err="1" smtClean="0">
                <a:solidFill>
                  <a:schemeClr val="bg2"/>
                </a:solidFill>
              </a:rPr>
              <a:t>for</a:t>
            </a:r>
            <a:r>
              <a:rPr lang="en-US" sz="1200" dirty="0" smtClean="0">
                <a:solidFill>
                  <a:schemeClr val="bg2"/>
                </a:solidFill>
              </a:rPr>
              <a:t> simulating </a:t>
            </a:r>
            <a:r>
              <a:rPr lang="en-US" sz="1200" dirty="0">
                <a:solidFill>
                  <a:schemeClr val="bg2"/>
                </a:solidFill>
              </a:rPr>
              <a:t>the cooling effect of urban greenery. </a:t>
            </a:r>
            <a:r>
              <a:rPr lang="en-US" sz="1200" b="1" dirty="0" smtClean="0">
                <a:solidFill>
                  <a:schemeClr val="bg2"/>
                </a:solidFill>
              </a:rPr>
              <a:t> </a:t>
            </a:r>
            <a:endParaRPr lang="en-US" sz="1200" b="1" dirty="0" smtClean="0">
              <a:solidFill>
                <a:schemeClr val="bg2"/>
              </a:solidFill>
            </a:endParaRPr>
          </a:p>
        </p:txBody>
      </p:sp>
      <p:sp>
        <p:nvSpPr>
          <p:cNvPr id="31" name="Rectangle 30"/>
          <p:cNvSpPr/>
          <p:nvPr/>
        </p:nvSpPr>
        <p:spPr>
          <a:xfrm>
            <a:off x="222306" y="2498195"/>
            <a:ext cx="8788686" cy="743057"/>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rmAutofit fontScale="85000" lnSpcReduction="20000"/>
          </a:bodyPr>
          <a:lstStyle/>
          <a:p>
            <a:pPr algn="just"/>
            <a:r>
              <a:rPr lang="en-US" sz="1200" b="1" dirty="0" smtClean="0">
                <a:solidFill>
                  <a:schemeClr val="bg2"/>
                </a:solidFill>
              </a:rPr>
              <a:t>Objective(s): </a:t>
            </a:r>
            <a:r>
              <a:rPr lang="en-US" sz="1200" dirty="0">
                <a:solidFill>
                  <a:schemeClr val="tx1"/>
                </a:solidFill>
              </a:rPr>
              <a:t>The main objective was to define a methodical approach for spatial modelling of land surface temperature based on modelling the solar irradiation and parameterizing the land cover properties from S2 data. While solar irradiation can be precisely calculated on a fine scale using virtual 3D city models other important parameters for land surface temperature modelling are difficult to ascertain, such as surface thermal emissivity, broad-band albedo and evapotranspiration. The approach was tested in an area comprising 4 sq. km of the central part of the </a:t>
            </a:r>
            <a:r>
              <a:rPr lang="en-US" sz="1200" dirty="0" err="1">
                <a:solidFill>
                  <a:schemeClr val="tx1"/>
                </a:solidFill>
              </a:rPr>
              <a:t>Košice</a:t>
            </a:r>
            <a:r>
              <a:rPr lang="en-US" sz="1200" dirty="0">
                <a:solidFill>
                  <a:schemeClr val="tx1"/>
                </a:solidFill>
              </a:rPr>
              <a:t> City in Slovakia. </a:t>
            </a:r>
            <a:endParaRPr lang="en-US" sz="1200" dirty="0">
              <a:solidFill>
                <a:schemeClr val="tx1"/>
              </a:solidFill>
            </a:endParaRPr>
          </a:p>
        </p:txBody>
      </p:sp>
      <p:sp>
        <p:nvSpPr>
          <p:cNvPr id="32" name="Rectangle 31"/>
          <p:cNvSpPr/>
          <p:nvPr/>
        </p:nvSpPr>
        <p:spPr>
          <a:xfrm>
            <a:off x="224685" y="3242722"/>
            <a:ext cx="8788686" cy="1193958"/>
          </a:xfrm>
          <a:prstGeom prst="rect">
            <a:avLst/>
          </a:prstGeom>
          <a:solidFill>
            <a:schemeClr val="bg1">
              <a:lumMod val="9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rmAutofit/>
          </a:bodyPr>
          <a:lstStyle/>
          <a:p>
            <a:r>
              <a:rPr lang="en-US" sz="1100" b="1" dirty="0" smtClean="0">
                <a:solidFill>
                  <a:schemeClr val="bg2"/>
                </a:solidFill>
              </a:rPr>
              <a:t>Achievements and status: </a:t>
            </a:r>
            <a:r>
              <a:rPr lang="en-US" sz="1000" dirty="0">
                <a:solidFill>
                  <a:schemeClr val="bg2"/>
                </a:solidFill>
              </a:rPr>
              <a:t>Virtual 3D city model of the study area was generated from airborne </a:t>
            </a:r>
            <a:r>
              <a:rPr lang="en-US" sz="1000" dirty="0" err="1">
                <a:solidFill>
                  <a:schemeClr val="bg2"/>
                </a:solidFill>
              </a:rPr>
              <a:t>lidar</a:t>
            </a:r>
            <a:r>
              <a:rPr lang="en-US" sz="1000" dirty="0">
                <a:solidFill>
                  <a:schemeClr val="bg2"/>
                </a:solidFill>
              </a:rPr>
              <a:t> and </a:t>
            </a:r>
            <a:r>
              <a:rPr lang="en-US" sz="1000" dirty="0" err="1" smtClean="0">
                <a:solidFill>
                  <a:schemeClr val="bg2"/>
                </a:solidFill>
              </a:rPr>
              <a:t>photogrammetr</a:t>
            </a:r>
            <a:r>
              <a:rPr lang="sk-SK" sz="1000" dirty="0" err="1" smtClean="0">
                <a:solidFill>
                  <a:schemeClr val="bg2"/>
                </a:solidFill>
              </a:rPr>
              <a:t>ic</a:t>
            </a:r>
            <a:r>
              <a:rPr lang="en-US" sz="1000" dirty="0" smtClean="0">
                <a:solidFill>
                  <a:schemeClr val="bg2"/>
                </a:solidFill>
              </a:rPr>
              <a:t> </a:t>
            </a:r>
            <a:r>
              <a:rPr lang="en-US" sz="1000" dirty="0">
                <a:solidFill>
                  <a:schemeClr val="bg2"/>
                </a:solidFill>
              </a:rPr>
              <a:t>data acquired in a single mission. A time-series of Sentinel 2 data was gathered to be compared with a reference time-series of terrestrial </a:t>
            </a:r>
            <a:r>
              <a:rPr lang="en-US" sz="1000" dirty="0" err="1">
                <a:solidFill>
                  <a:schemeClr val="bg2"/>
                </a:solidFill>
              </a:rPr>
              <a:t>lidar</a:t>
            </a:r>
            <a:r>
              <a:rPr lang="en-US" sz="1000" dirty="0">
                <a:solidFill>
                  <a:schemeClr val="bg2"/>
                </a:solidFill>
              </a:rPr>
              <a:t> </a:t>
            </a:r>
            <a:r>
              <a:rPr lang="sk-SK" sz="1000" dirty="0" smtClean="0">
                <a:solidFill>
                  <a:schemeClr val="bg2"/>
                </a:solidFill>
              </a:rPr>
              <a:t>(TLS) </a:t>
            </a:r>
            <a:r>
              <a:rPr lang="en-US" sz="1000" dirty="0" smtClean="0">
                <a:solidFill>
                  <a:schemeClr val="bg2"/>
                </a:solidFill>
              </a:rPr>
              <a:t>data </a:t>
            </a:r>
            <a:r>
              <a:rPr lang="en-US" sz="1000" dirty="0">
                <a:solidFill>
                  <a:schemeClr val="bg2"/>
                </a:solidFill>
              </a:rPr>
              <a:t>of urban greenery on 4 small sites</a:t>
            </a:r>
            <a:r>
              <a:rPr lang="en-US" sz="1000" dirty="0" smtClean="0">
                <a:solidFill>
                  <a:schemeClr val="bg2"/>
                </a:solidFill>
              </a:rPr>
              <a:t>.</a:t>
            </a:r>
            <a:r>
              <a:rPr lang="sk-SK" sz="1000" dirty="0" smtClean="0">
                <a:solidFill>
                  <a:schemeClr val="bg2"/>
                </a:solidFill>
              </a:rPr>
              <a:t> </a:t>
            </a:r>
            <a:r>
              <a:rPr lang="en-US" sz="1000" dirty="0" smtClean="0">
                <a:solidFill>
                  <a:schemeClr val="bg2"/>
                </a:solidFill>
              </a:rPr>
              <a:t>Statist</a:t>
            </a:r>
            <a:r>
              <a:rPr lang="sk-SK" sz="1000" dirty="0" smtClean="0">
                <a:solidFill>
                  <a:schemeClr val="bg2"/>
                </a:solidFill>
              </a:rPr>
              <a:t>i</a:t>
            </a:r>
            <a:r>
              <a:rPr lang="en-US" sz="1000" dirty="0" err="1" smtClean="0">
                <a:solidFill>
                  <a:schemeClr val="bg2"/>
                </a:solidFill>
              </a:rPr>
              <a:t>cal</a:t>
            </a:r>
            <a:r>
              <a:rPr lang="en-US" sz="1000" dirty="0" smtClean="0">
                <a:solidFill>
                  <a:schemeClr val="bg2"/>
                </a:solidFill>
              </a:rPr>
              <a:t> </a:t>
            </a:r>
            <a:r>
              <a:rPr lang="en-US" sz="1000" dirty="0">
                <a:solidFill>
                  <a:schemeClr val="bg2"/>
                </a:solidFill>
              </a:rPr>
              <a:t>linear </a:t>
            </a:r>
            <a:r>
              <a:rPr lang="en-US" sz="1000" dirty="0" smtClean="0">
                <a:solidFill>
                  <a:schemeClr val="bg2"/>
                </a:solidFill>
              </a:rPr>
              <a:t>relationship </a:t>
            </a:r>
            <a:r>
              <a:rPr lang="sk-SK" sz="1000" dirty="0" err="1" smtClean="0">
                <a:solidFill>
                  <a:schemeClr val="bg2"/>
                </a:solidFill>
              </a:rPr>
              <a:t>was</a:t>
            </a:r>
            <a:r>
              <a:rPr lang="sk-SK" sz="1000" dirty="0" smtClean="0">
                <a:solidFill>
                  <a:schemeClr val="bg2"/>
                </a:solidFill>
              </a:rPr>
              <a:t> </a:t>
            </a:r>
            <a:r>
              <a:rPr lang="en-US" sz="1000" dirty="0" smtClean="0">
                <a:solidFill>
                  <a:schemeClr val="bg2"/>
                </a:solidFill>
              </a:rPr>
              <a:t>defined </a:t>
            </a:r>
            <a:r>
              <a:rPr lang="en-US" sz="1000" dirty="0">
                <a:solidFill>
                  <a:schemeClr val="bg2"/>
                </a:solidFill>
              </a:rPr>
              <a:t>between </a:t>
            </a:r>
            <a:r>
              <a:rPr lang="sk-SK" sz="1000" dirty="0" err="1" smtClean="0">
                <a:solidFill>
                  <a:schemeClr val="bg2"/>
                </a:solidFill>
              </a:rPr>
              <a:t>the</a:t>
            </a:r>
            <a:r>
              <a:rPr lang="sk-SK" sz="1000" dirty="0" smtClean="0">
                <a:solidFill>
                  <a:schemeClr val="bg2"/>
                </a:solidFill>
              </a:rPr>
              <a:t> </a:t>
            </a:r>
            <a:r>
              <a:rPr lang="en-US" sz="1000" dirty="0" smtClean="0">
                <a:solidFill>
                  <a:schemeClr val="bg2"/>
                </a:solidFill>
              </a:rPr>
              <a:t>vegetation </a:t>
            </a:r>
            <a:r>
              <a:rPr lang="en-US" sz="1000" dirty="0">
                <a:solidFill>
                  <a:schemeClr val="bg2"/>
                </a:solidFill>
              </a:rPr>
              <a:t>metrics derived from Sentinel 2 and TLS data. A </a:t>
            </a:r>
            <a:r>
              <a:rPr lang="en-US" sz="1000" dirty="0" err="1">
                <a:solidFill>
                  <a:schemeClr val="bg2"/>
                </a:solidFill>
              </a:rPr>
              <a:t>geobotanical</a:t>
            </a:r>
            <a:r>
              <a:rPr lang="en-US" sz="1000" dirty="0">
                <a:solidFill>
                  <a:schemeClr val="bg2"/>
                </a:solidFill>
              </a:rPr>
              <a:t> database of urban trees was generated based on field survey. Algorithmic structure of a toolbox for modelling the land surface temperature in GRASS GIS was developed based on the Stefan-Boltzmann law and </a:t>
            </a:r>
            <a:r>
              <a:rPr lang="en-US" sz="1000" dirty="0" smtClean="0">
                <a:solidFill>
                  <a:schemeClr val="bg2"/>
                </a:solidFill>
              </a:rPr>
              <a:t>Kirchhoff</a:t>
            </a:r>
            <a:r>
              <a:rPr lang="sk-SK" sz="1000" dirty="0" smtClean="0">
                <a:solidFill>
                  <a:schemeClr val="bg2"/>
                </a:solidFill>
              </a:rPr>
              <a:t> </a:t>
            </a:r>
            <a:r>
              <a:rPr lang="en-US" sz="1000" dirty="0" smtClean="0">
                <a:solidFill>
                  <a:schemeClr val="bg2"/>
                </a:solidFill>
              </a:rPr>
              <a:t>rule</a:t>
            </a:r>
            <a:r>
              <a:rPr lang="en-US" sz="1000" dirty="0">
                <a:solidFill>
                  <a:schemeClr val="bg2"/>
                </a:solidFill>
              </a:rPr>
              <a:t>. </a:t>
            </a:r>
            <a:r>
              <a:rPr lang="sk-SK" sz="1000" dirty="0" err="1" smtClean="0">
                <a:solidFill>
                  <a:schemeClr val="bg2"/>
                </a:solidFill>
              </a:rPr>
              <a:t>The</a:t>
            </a:r>
            <a:r>
              <a:rPr lang="sk-SK" sz="1000" dirty="0" smtClean="0">
                <a:solidFill>
                  <a:schemeClr val="bg2"/>
                </a:solidFill>
              </a:rPr>
              <a:t> </a:t>
            </a:r>
            <a:r>
              <a:rPr lang="sk-SK" sz="1000" dirty="0" err="1" smtClean="0">
                <a:solidFill>
                  <a:schemeClr val="bg2"/>
                </a:solidFill>
              </a:rPr>
              <a:t>use</a:t>
            </a:r>
            <a:r>
              <a:rPr lang="sk-SK" sz="1000" dirty="0" smtClean="0">
                <a:solidFill>
                  <a:schemeClr val="bg2"/>
                </a:solidFill>
              </a:rPr>
              <a:t> of </a:t>
            </a:r>
            <a:r>
              <a:rPr lang="sk-SK" sz="1000" dirty="0" err="1" smtClean="0">
                <a:solidFill>
                  <a:schemeClr val="bg2"/>
                </a:solidFill>
              </a:rPr>
              <a:t>Sentinel</a:t>
            </a:r>
            <a:r>
              <a:rPr lang="sk-SK" sz="1000" dirty="0" smtClean="0">
                <a:solidFill>
                  <a:schemeClr val="bg2"/>
                </a:solidFill>
              </a:rPr>
              <a:t> 2 </a:t>
            </a:r>
            <a:r>
              <a:rPr lang="sk-SK" sz="1000" dirty="0" err="1" smtClean="0">
                <a:solidFill>
                  <a:schemeClr val="bg2"/>
                </a:solidFill>
              </a:rPr>
              <a:t>data</a:t>
            </a:r>
            <a:r>
              <a:rPr lang="sk-SK" sz="1000" dirty="0" smtClean="0">
                <a:solidFill>
                  <a:schemeClr val="bg2"/>
                </a:solidFill>
              </a:rPr>
              <a:t> </a:t>
            </a:r>
            <a:r>
              <a:rPr lang="sk-SK" sz="1000" dirty="0" err="1" smtClean="0">
                <a:solidFill>
                  <a:schemeClr val="bg2"/>
                </a:solidFill>
              </a:rPr>
              <a:t>for</a:t>
            </a:r>
            <a:r>
              <a:rPr lang="sk-SK" sz="1000" dirty="0" smtClean="0">
                <a:solidFill>
                  <a:schemeClr val="bg2"/>
                </a:solidFill>
              </a:rPr>
              <a:t> </a:t>
            </a:r>
            <a:r>
              <a:rPr lang="sk-SK" sz="1000" dirty="0" err="1" smtClean="0">
                <a:solidFill>
                  <a:schemeClr val="bg2"/>
                </a:solidFill>
              </a:rPr>
              <a:t>estimating</a:t>
            </a:r>
            <a:r>
              <a:rPr lang="sk-SK" sz="1000" dirty="0" smtClean="0">
                <a:solidFill>
                  <a:schemeClr val="bg2"/>
                </a:solidFill>
              </a:rPr>
              <a:t> </a:t>
            </a:r>
            <a:r>
              <a:rPr lang="sk-SK" sz="1000" dirty="0" err="1" smtClean="0">
                <a:solidFill>
                  <a:schemeClr val="bg2"/>
                </a:solidFill>
              </a:rPr>
              <a:t>albedo</a:t>
            </a:r>
            <a:r>
              <a:rPr lang="sk-SK" sz="1000" dirty="0" smtClean="0">
                <a:solidFill>
                  <a:schemeClr val="bg2"/>
                </a:solidFill>
              </a:rPr>
              <a:t>, </a:t>
            </a:r>
            <a:r>
              <a:rPr lang="sk-SK" sz="1000" dirty="0" err="1" smtClean="0">
                <a:solidFill>
                  <a:schemeClr val="bg2"/>
                </a:solidFill>
              </a:rPr>
              <a:t>emissivity</a:t>
            </a:r>
            <a:r>
              <a:rPr lang="sk-SK" sz="1000" dirty="0" smtClean="0">
                <a:solidFill>
                  <a:schemeClr val="bg2"/>
                </a:solidFill>
              </a:rPr>
              <a:t> and </a:t>
            </a:r>
            <a:r>
              <a:rPr lang="sk-SK" sz="1000" dirty="0" err="1" smtClean="0">
                <a:solidFill>
                  <a:schemeClr val="bg2"/>
                </a:solidFill>
              </a:rPr>
              <a:t>solar</a:t>
            </a:r>
            <a:r>
              <a:rPr lang="sk-SK" sz="1000" dirty="0" smtClean="0">
                <a:solidFill>
                  <a:schemeClr val="bg2"/>
                </a:solidFill>
              </a:rPr>
              <a:t> </a:t>
            </a:r>
            <a:r>
              <a:rPr lang="sk-SK" sz="1000" dirty="0" err="1" smtClean="0">
                <a:solidFill>
                  <a:schemeClr val="bg2"/>
                </a:solidFill>
              </a:rPr>
              <a:t>transmittance</a:t>
            </a:r>
            <a:r>
              <a:rPr lang="sk-SK" sz="1000" dirty="0" smtClean="0">
                <a:solidFill>
                  <a:schemeClr val="bg2"/>
                </a:solidFill>
              </a:rPr>
              <a:t> </a:t>
            </a:r>
            <a:r>
              <a:rPr lang="sk-SK" sz="1000" dirty="0" err="1" smtClean="0">
                <a:solidFill>
                  <a:schemeClr val="bg2"/>
                </a:solidFill>
              </a:rPr>
              <a:t>was</a:t>
            </a:r>
            <a:r>
              <a:rPr lang="sk-SK" sz="1000" dirty="0" smtClean="0">
                <a:solidFill>
                  <a:schemeClr val="bg2"/>
                </a:solidFill>
              </a:rPr>
              <a:t> </a:t>
            </a:r>
            <a:r>
              <a:rPr lang="sk-SK" sz="1000" dirty="0" err="1" smtClean="0">
                <a:solidFill>
                  <a:schemeClr val="bg2"/>
                </a:solidFill>
              </a:rPr>
              <a:t>demonstrated</a:t>
            </a:r>
            <a:r>
              <a:rPr lang="sk-SK" sz="1000" dirty="0" smtClean="0">
                <a:solidFill>
                  <a:schemeClr val="bg2"/>
                </a:solidFill>
              </a:rPr>
              <a:t>. </a:t>
            </a:r>
            <a:r>
              <a:rPr lang="en-US" sz="1000" dirty="0" smtClean="0">
                <a:solidFill>
                  <a:schemeClr val="bg2"/>
                </a:solidFill>
              </a:rPr>
              <a:t>Roadmap </a:t>
            </a:r>
            <a:r>
              <a:rPr lang="en-US" sz="1000" dirty="0">
                <a:solidFill>
                  <a:schemeClr val="bg2"/>
                </a:solidFill>
              </a:rPr>
              <a:t>for implementing the toolbox into the open-source GRASS GIS was proposed.</a:t>
            </a:r>
          </a:p>
        </p:txBody>
      </p:sp>
      <p:sp>
        <p:nvSpPr>
          <p:cNvPr id="33" name="Rectangle 32"/>
          <p:cNvSpPr/>
          <p:nvPr/>
        </p:nvSpPr>
        <p:spPr>
          <a:xfrm>
            <a:off x="224685" y="4436681"/>
            <a:ext cx="8788686" cy="616982"/>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rmAutofit/>
          </a:bodyPr>
          <a:lstStyle/>
          <a:p>
            <a:r>
              <a:rPr lang="en-US" sz="1100" b="1" dirty="0" smtClean="0">
                <a:solidFill>
                  <a:schemeClr val="bg2"/>
                </a:solidFill>
              </a:rPr>
              <a:t>Benefits: </a:t>
            </a:r>
            <a:r>
              <a:rPr lang="en-US" sz="1000" dirty="0" smtClean="0">
                <a:solidFill>
                  <a:schemeClr val="bg2"/>
                </a:solidFill>
              </a:rPr>
              <a:t>The primary benefits are</a:t>
            </a:r>
            <a:r>
              <a:rPr lang="sk-SK" sz="1000" dirty="0">
                <a:solidFill>
                  <a:schemeClr val="bg2"/>
                </a:solidFill>
              </a:rPr>
              <a:t> </a:t>
            </a:r>
            <a:r>
              <a:rPr lang="sk-SK" sz="1000" dirty="0" smtClean="0">
                <a:solidFill>
                  <a:schemeClr val="bg2"/>
                </a:solidFill>
              </a:rPr>
              <a:t>in </a:t>
            </a:r>
            <a:r>
              <a:rPr lang="sk-SK" sz="1000" dirty="0" err="1" smtClean="0">
                <a:solidFill>
                  <a:schemeClr val="bg2"/>
                </a:solidFill>
              </a:rPr>
              <a:t>the</a:t>
            </a:r>
            <a:r>
              <a:rPr lang="sk-SK" sz="1000" dirty="0" smtClean="0">
                <a:solidFill>
                  <a:schemeClr val="bg2"/>
                </a:solidFill>
              </a:rPr>
              <a:t> </a:t>
            </a:r>
            <a:r>
              <a:rPr lang="sk-SK" sz="1000" dirty="0" err="1" smtClean="0">
                <a:solidFill>
                  <a:schemeClr val="bg2"/>
                </a:solidFill>
              </a:rPr>
              <a:t>developed</a:t>
            </a:r>
            <a:r>
              <a:rPr lang="sk-SK" sz="1000" dirty="0" smtClean="0">
                <a:solidFill>
                  <a:schemeClr val="bg2"/>
                </a:solidFill>
              </a:rPr>
              <a:t> </a:t>
            </a:r>
            <a:r>
              <a:rPr lang="sk-SK" sz="1000" dirty="0" err="1" smtClean="0">
                <a:solidFill>
                  <a:schemeClr val="bg2"/>
                </a:solidFill>
              </a:rPr>
              <a:t>algorithm</a:t>
            </a:r>
            <a:r>
              <a:rPr lang="sk-SK" sz="1000" dirty="0" smtClean="0">
                <a:solidFill>
                  <a:schemeClr val="bg2"/>
                </a:solidFill>
              </a:rPr>
              <a:t> </a:t>
            </a:r>
            <a:r>
              <a:rPr lang="sk-SK" sz="1000" dirty="0" err="1" smtClean="0">
                <a:solidFill>
                  <a:schemeClr val="bg2"/>
                </a:solidFill>
              </a:rPr>
              <a:t>for</a:t>
            </a:r>
            <a:r>
              <a:rPr lang="sk-SK" sz="1000" dirty="0" smtClean="0">
                <a:solidFill>
                  <a:schemeClr val="bg2"/>
                </a:solidFill>
              </a:rPr>
              <a:t> </a:t>
            </a:r>
            <a:r>
              <a:rPr lang="sk-SK" sz="1000" dirty="0" err="1" smtClean="0">
                <a:solidFill>
                  <a:schemeClr val="bg2"/>
                </a:solidFill>
              </a:rPr>
              <a:t>estimating</a:t>
            </a:r>
            <a:r>
              <a:rPr lang="sk-SK" sz="1000" dirty="0" smtClean="0">
                <a:solidFill>
                  <a:schemeClr val="bg2"/>
                </a:solidFill>
              </a:rPr>
              <a:t> </a:t>
            </a:r>
            <a:r>
              <a:rPr lang="sk-SK" sz="1000" dirty="0" err="1" smtClean="0">
                <a:solidFill>
                  <a:schemeClr val="bg2"/>
                </a:solidFill>
              </a:rPr>
              <a:t>the</a:t>
            </a:r>
            <a:r>
              <a:rPr lang="sk-SK" sz="1000" dirty="0" smtClean="0">
                <a:solidFill>
                  <a:schemeClr val="bg2"/>
                </a:solidFill>
              </a:rPr>
              <a:t> </a:t>
            </a:r>
            <a:r>
              <a:rPr lang="sk-SK" sz="1000" dirty="0" err="1" smtClean="0">
                <a:solidFill>
                  <a:schemeClr val="bg2"/>
                </a:solidFill>
              </a:rPr>
              <a:t>land</a:t>
            </a:r>
            <a:r>
              <a:rPr lang="sk-SK" sz="1000" dirty="0" smtClean="0">
                <a:solidFill>
                  <a:schemeClr val="bg2"/>
                </a:solidFill>
              </a:rPr>
              <a:t> </a:t>
            </a:r>
            <a:r>
              <a:rPr lang="sk-SK" sz="1000" dirty="0" err="1" smtClean="0">
                <a:solidFill>
                  <a:schemeClr val="bg2"/>
                </a:solidFill>
              </a:rPr>
              <a:t>surface</a:t>
            </a:r>
            <a:r>
              <a:rPr lang="sk-SK" sz="1000" dirty="0" smtClean="0">
                <a:solidFill>
                  <a:schemeClr val="bg2"/>
                </a:solidFill>
              </a:rPr>
              <a:t> </a:t>
            </a:r>
            <a:r>
              <a:rPr lang="sk-SK" sz="1000" dirty="0" err="1" smtClean="0">
                <a:solidFill>
                  <a:schemeClr val="bg2"/>
                </a:solidFill>
              </a:rPr>
              <a:t>temperature</a:t>
            </a:r>
            <a:r>
              <a:rPr lang="sk-SK" sz="1000" dirty="0" smtClean="0">
                <a:solidFill>
                  <a:schemeClr val="bg2"/>
                </a:solidFill>
              </a:rPr>
              <a:t> in a GIS </a:t>
            </a:r>
            <a:r>
              <a:rPr lang="sk-SK" sz="1000" dirty="0" err="1" smtClean="0">
                <a:solidFill>
                  <a:schemeClr val="bg2"/>
                </a:solidFill>
              </a:rPr>
              <a:t>environment</a:t>
            </a:r>
            <a:r>
              <a:rPr lang="sk-SK" sz="1000" dirty="0" smtClean="0">
                <a:solidFill>
                  <a:schemeClr val="bg2"/>
                </a:solidFill>
              </a:rPr>
              <a:t> </a:t>
            </a:r>
            <a:r>
              <a:rPr lang="sk-SK" sz="1000" dirty="0" err="1" smtClean="0">
                <a:solidFill>
                  <a:schemeClr val="bg2"/>
                </a:solidFill>
              </a:rPr>
              <a:t>providing</a:t>
            </a:r>
            <a:r>
              <a:rPr lang="sk-SK" sz="1000" dirty="0" smtClean="0">
                <a:solidFill>
                  <a:schemeClr val="bg2"/>
                </a:solidFill>
              </a:rPr>
              <a:t> a </a:t>
            </a:r>
            <a:r>
              <a:rPr lang="sk-SK" sz="1000" dirty="0" err="1" smtClean="0">
                <a:solidFill>
                  <a:schemeClr val="bg2"/>
                </a:solidFill>
              </a:rPr>
              <a:t>unique</a:t>
            </a:r>
            <a:r>
              <a:rPr lang="sk-SK" sz="1000" dirty="0" smtClean="0">
                <a:solidFill>
                  <a:schemeClr val="bg2"/>
                </a:solidFill>
              </a:rPr>
              <a:t> </a:t>
            </a:r>
            <a:r>
              <a:rPr lang="sk-SK" sz="1000" dirty="0" err="1" smtClean="0">
                <a:solidFill>
                  <a:schemeClr val="bg2"/>
                </a:solidFill>
              </a:rPr>
              <a:t>platform</a:t>
            </a:r>
            <a:r>
              <a:rPr lang="sk-SK" sz="1000" dirty="0" smtClean="0">
                <a:solidFill>
                  <a:schemeClr val="bg2"/>
                </a:solidFill>
              </a:rPr>
              <a:t> (i) </a:t>
            </a:r>
            <a:r>
              <a:rPr lang="sk-SK" sz="1000" dirty="0" err="1">
                <a:solidFill>
                  <a:schemeClr val="bg2"/>
                </a:solidFill>
              </a:rPr>
              <a:t>for</a:t>
            </a:r>
            <a:r>
              <a:rPr lang="sk-SK" sz="1000" dirty="0">
                <a:solidFill>
                  <a:schemeClr val="bg2"/>
                </a:solidFill>
              </a:rPr>
              <a:t> </a:t>
            </a:r>
            <a:r>
              <a:rPr lang="sk-SK" sz="1000" dirty="0" err="1" smtClean="0">
                <a:solidFill>
                  <a:schemeClr val="bg2"/>
                </a:solidFill>
              </a:rPr>
              <a:t>integrating</a:t>
            </a:r>
            <a:r>
              <a:rPr lang="sk-SK" sz="1000" dirty="0" smtClean="0">
                <a:solidFill>
                  <a:schemeClr val="bg2"/>
                </a:solidFill>
              </a:rPr>
              <a:t> </a:t>
            </a:r>
            <a:r>
              <a:rPr lang="sk-SK" sz="1000" dirty="0" err="1" smtClean="0">
                <a:solidFill>
                  <a:schemeClr val="bg2"/>
                </a:solidFill>
              </a:rPr>
              <a:t>various</a:t>
            </a:r>
            <a:r>
              <a:rPr lang="sk-SK" sz="1000" dirty="0" smtClean="0">
                <a:solidFill>
                  <a:schemeClr val="bg2"/>
                </a:solidFill>
              </a:rPr>
              <a:t> </a:t>
            </a:r>
            <a:r>
              <a:rPr lang="sk-SK" sz="1000" dirty="0" err="1" smtClean="0">
                <a:solidFill>
                  <a:schemeClr val="bg2"/>
                </a:solidFill>
              </a:rPr>
              <a:t>kinds</a:t>
            </a:r>
            <a:r>
              <a:rPr lang="sk-SK" sz="1000" dirty="0" smtClean="0">
                <a:solidFill>
                  <a:schemeClr val="bg2"/>
                </a:solidFill>
              </a:rPr>
              <a:t> of </a:t>
            </a:r>
            <a:r>
              <a:rPr lang="sk-SK" sz="1000" dirty="0" err="1" smtClean="0">
                <a:solidFill>
                  <a:schemeClr val="bg2"/>
                </a:solidFill>
              </a:rPr>
              <a:t>datasets</a:t>
            </a:r>
            <a:r>
              <a:rPr lang="sk-SK" sz="1000" dirty="0" smtClean="0">
                <a:solidFill>
                  <a:schemeClr val="bg2"/>
                </a:solidFill>
              </a:rPr>
              <a:t> to </a:t>
            </a:r>
            <a:r>
              <a:rPr lang="sk-SK" sz="1000" dirty="0" err="1" smtClean="0">
                <a:solidFill>
                  <a:schemeClr val="bg2"/>
                </a:solidFill>
              </a:rPr>
              <a:t>become</a:t>
            </a:r>
            <a:r>
              <a:rPr lang="sk-SK" sz="1000" dirty="0" smtClean="0">
                <a:solidFill>
                  <a:schemeClr val="bg2"/>
                </a:solidFill>
              </a:rPr>
              <a:t> </a:t>
            </a:r>
            <a:r>
              <a:rPr lang="sk-SK" sz="1000" dirty="0" err="1" smtClean="0">
                <a:solidFill>
                  <a:schemeClr val="bg2"/>
                </a:solidFill>
              </a:rPr>
              <a:t>usable</a:t>
            </a:r>
            <a:r>
              <a:rPr lang="sk-SK" sz="1000" dirty="0" smtClean="0">
                <a:solidFill>
                  <a:schemeClr val="bg2"/>
                </a:solidFill>
              </a:rPr>
              <a:t> in </a:t>
            </a:r>
            <a:r>
              <a:rPr lang="sk-SK" sz="1000" dirty="0" err="1" smtClean="0">
                <a:solidFill>
                  <a:schemeClr val="bg2"/>
                </a:solidFill>
              </a:rPr>
              <a:t>urban</a:t>
            </a:r>
            <a:r>
              <a:rPr lang="sk-SK" sz="1000" dirty="0" smtClean="0">
                <a:solidFill>
                  <a:schemeClr val="bg2"/>
                </a:solidFill>
              </a:rPr>
              <a:t> </a:t>
            </a:r>
            <a:r>
              <a:rPr lang="sk-SK" sz="1000" dirty="0" err="1" smtClean="0">
                <a:solidFill>
                  <a:schemeClr val="bg2"/>
                </a:solidFill>
              </a:rPr>
              <a:t>planning</a:t>
            </a:r>
            <a:r>
              <a:rPr lang="sk-SK" sz="1000" dirty="0" smtClean="0">
                <a:solidFill>
                  <a:schemeClr val="bg2"/>
                </a:solidFill>
              </a:rPr>
              <a:t> and (ii) </a:t>
            </a:r>
            <a:r>
              <a:rPr lang="sk-SK" sz="1000" dirty="0" err="1" smtClean="0">
                <a:solidFill>
                  <a:schemeClr val="bg2"/>
                </a:solidFill>
              </a:rPr>
              <a:t>for</a:t>
            </a:r>
            <a:r>
              <a:rPr lang="sk-SK" sz="1000" dirty="0" smtClean="0">
                <a:solidFill>
                  <a:schemeClr val="bg2"/>
                </a:solidFill>
              </a:rPr>
              <a:t> </a:t>
            </a:r>
            <a:r>
              <a:rPr lang="sk-SK" sz="1000" dirty="0" err="1" smtClean="0">
                <a:solidFill>
                  <a:schemeClr val="bg2"/>
                </a:solidFill>
              </a:rPr>
              <a:t>exploitation</a:t>
            </a:r>
            <a:r>
              <a:rPr lang="sk-SK" sz="1000" dirty="0" smtClean="0">
                <a:solidFill>
                  <a:schemeClr val="bg2"/>
                </a:solidFill>
              </a:rPr>
              <a:t> of </a:t>
            </a:r>
            <a:r>
              <a:rPr lang="sk-SK" sz="1000" dirty="0" err="1" smtClean="0">
                <a:solidFill>
                  <a:schemeClr val="bg2"/>
                </a:solidFill>
              </a:rPr>
              <a:t>the</a:t>
            </a:r>
            <a:r>
              <a:rPr lang="sk-SK" sz="1000" dirty="0" smtClean="0">
                <a:solidFill>
                  <a:schemeClr val="bg2"/>
                </a:solidFill>
              </a:rPr>
              <a:t> </a:t>
            </a:r>
            <a:r>
              <a:rPr lang="sk-SK" sz="1000" dirty="0" err="1" smtClean="0">
                <a:solidFill>
                  <a:schemeClr val="bg2"/>
                </a:solidFill>
              </a:rPr>
              <a:t>Sentinel</a:t>
            </a:r>
            <a:r>
              <a:rPr lang="sk-SK" sz="1000" dirty="0" smtClean="0">
                <a:solidFill>
                  <a:schemeClr val="bg2"/>
                </a:solidFill>
              </a:rPr>
              <a:t> 2 </a:t>
            </a:r>
            <a:r>
              <a:rPr lang="sk-SK" sz="1000" dirty="0" err="1" smtClean="0">
                <a:solidFill>
                  <a:schemeClr val="bg2"/>
                </a:solidFill>
              </a:rPr>
              <a:t>data</a:t>
            </a:r>
            <a:r>
              <a:rPr lang="sk-SK" sz="1000" dirty="0" smtClean="0">
                <a:solidFill>
                  <a:schemeClr val="bg2"/>
                </a:solidFill>
              </a:rPr>
              <a:t> in </a:t>
            </a:r>
            <a:r>
              <a:rPr lang="sk-SK" sz="1000" dirty="0" err="1" smtClean="0">
                <a:solidFill>
                  <a:schemeClr val="bg2"/>
                </a:solidFill>
              </a:rPr>
              <a:t>mitigation</a:t>
            </a:r>
            <a:r>
              <a:rPr lang="sk-SK" sz="1000" dirty="0" smtClean="0">
                <a:solidFill>
                  <a:schemeClr val="bg2"/>
                </a:solidFill>
              </a:rPr>
              <a:t> of </a:t>
            </a:r>
            <a:r>
              <a:rPr lang="sk-SK" sz="1000" dirty="0" err="1" smtClean="0">
                <a:solidFill>
                  <a:schemeClr val="bg2"/>
                </a:solidFill>
              </a:rPr>
              <a:t>the</a:t>
            </a:r>
            <a:r>
              <a:rPr lang="sk-SK" sz="1000" dirty="0" smtClean="0">
                <a:solidFill>
                  <a:schemeClr val="bg2"/>
                </a:solidFill>
              </a:rPr>
              <a:t> </a:t>
            </a:r>
            <a:r>
              <a:rPr lang="sk-SK" sz="1000" dirty="0" err="1" smtClean="0">
                <a:solidFill>
                  <a:schemeClr val="bg2"/>
                </a:solidFill>
              </a:rPr>
              <a:t>urban</a:t>
            </a:r>
            <a:r>
              <a:rPr lang="sk-SK" sz="1000" dirty="0" smtClean="0">
                <a:solidFill>
                  <a:schemeClr val="bg2"/>
                </a:solidFill>
              </a:rPr>
              <a:t> </a:t>
            </a:r>
            <a:r>
              <a:rPr lang="sk-SK" sz="1000" dirty="0" err="1" smtClean="0">
                <a:solidFill>
                  <a:schemeClr val="bg2"/>
                </a:solidFill>
              </a:rPr>
              <a:t>heat</a:t>
            </a:r>
            <a:r>
              <a:rPr lang="sk-SK" sz="1000" dirty="0" smtClean="0">
                <a:solidFill>
                  <a:schemeClr val="bg2"/>
                </a:solidFill>
              </a:rPr>
              <a:t> </a:t>
            </a:r>
            <a:r>
              <a:rPr lang="sk-SK" sz="1000" dirty="0" err="1" smtClean="0">
                <a:solidFill>
                  <a:schemeClr val="bg2"/>
                </a:solidFill>
              </a:rPr>
              <a:t>island</a:t>
            </a:r>
            <a:r>
              <a:rPr lang="sk-SK" sz="1000" dirty="0" smtClean="0">
                <a:solidFill>
                  <a:schemeClr val="bg2"/>
                </a:solidFill>
              </a:rPr>
              <a:t>.</a:t>
            </a:r>
            <a:endParaRPr lang="en-US" sz="1000" dirty="0" smtClean="0">
              <a:solidFill>
                <a:schemeClr val="bg2"/>
              </a:solidFill>
            </a:endParaRPr>
          </a:p>
          <a:p>
            <a:endParaRPr lang="en-US" sz="1100" dirty="0">
              <a:solidFill>
                <a:schemeClr val="bg2"/>
              </a:solidFill>
            </a:endParaRPr>
          </a:p>
        </p:txBody>
      </p:sp>
      <p:sp>
        <p:nvSpPr>
          <p:cNvPr id="39" name="Rectangle 38"/>
          <p:cNvSpPr/>
          <p:nvPr/>
        </p:nvSpPr>
        <p:spPr>
          <a:xfrm>
            <a:off x="224683" y="5053663"/>
            <a:ext cx="8788687" cy="936767"/>
          </a:xfrm>
          <a:prstGeom prst="rect">
            <a:avLst/>
          </a:prstGeom>
          <a:solidFill>
            <a:schemeClr val="bg1">
              <a:lumMod val="9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US" sz="1100" b="1" dirty="0" smtClean="0">
                <a:solidFill>
                  <a:schemeClr val="bg2"/>
                </a:solidFill>
              </a:rPr>
              <a:t>Next steps:</a:t>
            </a:r>
            <a:r>
              <a:rPr lang="en-US" sz="1100" dirty="0" smtClean="0">
                <a:solidFill>
                  <a:schemeClr val="bg2"/>
                </a:solidFill>
              </a:rPr>
              <a:t> </a:t>
            </a:r>
            <a:r>
              <a:rPr lang="sk-SK" sz="1100" dirty="0" smtClean="0">
                <a:solidFill>
                  <a:schemeClr val="bg2"/>
                </a:solidFill>
              </a:rPr>
              <a:t> </a:t>
            </a:r>
            <a:r>
              <a:rPr lang="en-US" sz="1000" dirty="0" smtClean="0">
                <a:solidFill>
                  <a:schemeClr val="bg2"/>
                </a:solidFill>
              </a:rPr>
              <a:t>The following phase will be</a:t>
            </a:r>
            <a:r>
              <a:rPr lang="sk-SK" sz="1000" dirty="0">
                <a:solidFill>
                  <a:schemeClr val="bg2"/>
                </a:solidFill>
              </a:rPr>
              <a:t> </a:t>
            </a:r>
            <a:r>
              <a:rPr lang="sk-SK" sz="1000" dirty="0" smtClean="0">
                <a:solidFill>
                  <a:schemeClr val="bg2"/>
                </a:solidFill>
              </a:rPr>
              <a:t>in d</a:t>
            </a:r>
            <a:r>
              <a:rPr lang="en-US" sz="1000" dirty="0" err="1" smtClean="0">
                <a:solidFill>
                  <a:schemeClr val="bg2"/>
                </a:solidFill>
              </a:rPr>
              <a:t>evelopment</a:t>
            </a:r>
            <a:r>
              <a:rPr lang="en-US" sz="1000" dirty="0" smtClean="0">
                <a:solidFill>
                  <a:schemeClr val="bg2"/>
                </a:solidFill>
              </a:rPr>
              <a:t> </a:t>
            </a:r>
            <a:r>
              <a:rPr lang="en-US" sz="1000" dirty="0">
                <a:solidFill>
                  <a:schemeClr val="bg2"/>
                </a:solidFill>
              </a:rPr>
              <a:t>of a compact specialized software toolbox </a:t>
            </a:r>
            <a:r>
              <a:rPr lang="en-US" sz="1000" dirty="0" smtClean="0">
                <a:solidFill>
                  <a:schemeClr val="bg2"/>
                </a:solidFill>
              </a:rPr>
              <a:t>to </a:t>
            </a:r>
            <a:r>
              <a:rPr lang="en-US" sz="1000" dirty="0">
                <a:solidFill>
                  <a:schemeClr val="bg2"/>
                </a:solidFill>
              </a:rPr>
              <a:t>be implemented in open-source  GRASS GIS. The roadmap suggest a 2-year period for </a:t>
            </a:r>
            <a:r>
              <a:rPr lang="sk-SK" sz="1000" dirty="0" err="1" smtClean="0">
                <a:solidFill>
                  <a:schemeClr val="bg2"/>
                </a:solidFill>
              </a:rPr>
              <a:t>including</a:t>
            </a:r>
            <a:r>
              <a:rPr lang="sk-SK" sz="1000" dirty="0" smtClean="0">
                <a:solidFill>
                  <a:schemeClr val="bg2"/>
                </a:solidFill>
              </a:rPr>
              <a:t> </a:t>
            </a:r>
            <a:r>
              <a:rPr lang="en-US" sz="1000" dirty="0" smtClean="0">
                <a:solidFill>
                  <a:schemeClr val="bg2"/>
                </a:solidFill>
              </a:rPr>
              <a:t>software </a:t>
            </a:r>
            <a:r>
              <a:rPr lang="en-US" sz="1000" dirty="0">
                <a:solidFill>
                  <a:schemeClr val="bg2"/>
                </a:solidFill>
              </a:rPr>
              <a:t>design and coding, software testing and verification using validation datasets and implementation in GRASS GIS. We suggest further development based on the Tangible Landscape concept that should improve the communication and data interaction between user and model leading to increased applicability of the model in urban planning and city management</a:t>
            </a:r>
            <a:r>
              <a:rPr lang="sk-SK" sz="1000" dirty="0" smtClean="0">
                <a:solidFill>
                  <a:schemeClr val="bg2"/>
                </a:solidFill>
              </a:rPr>
              <a:t> </a:t>
            </a:r>
            <a:endParaRPr lang="en-US" sz="1000" dirty="0" smtClean="0">
              <a:solidFill>
                <a:schemeClr val="bg2"/>
              </a:solidFill>
            </a:endParaRPr>
          </a:p>
          <a:p>
            <a:endParaRPr lang="en-US" sz="1100" dirty="0">
              <a:solidFill>
                <a:schemeClr val="bg2"/>
              </a:solidFill>
            </a:endParaRPr>
          </a:p>
        </p:txBody>
      </p:sp>
      <p:sp>
        <p:nvSpPr>
          <p:cNvPr id="40" name="Rectangle 39"/>
          <p:cNvSpPr/>
          <p:nvPr/>
        </p:nvSpPr>
        <p:spPr>
          <a:xfrm>
            <a:off x="3334590" y="1304091"/>
            <a:ext cx="2878114" cy="252000"/>
          </a:xfrm>
          <a:prstGeom prst="rect">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r>
              <a:rPr lang="en-US" sz="1100" b="1" dirty="0" smtClean="0">
                <a:solidFill>
                  <a:schemeClr val="bg1"/>
                </a:solidFill>
              </a:rPr>
              <a:t>Target TRL: </a:t>
            </a:r>
            <a:r>
              <a:rPr lang="sk-SK" sz="1100" b="1" dirty="0" smtClean="0">
                <a:solidFill>
                  <a:schemeClr val="bg1"/>
                </a:solidFill>
              </a:rPr>
              <a:t>3</a:t>
            </a:r>
            <a:r>
              <a:rPr lang="en-US" sz="1100" b="1" dirty="0" smtClean="0">
                <a:solidFill>
                  <a:schemeClr val="bg1"/>
                </a:solidFill>
              </a:rPr>
              <a:t> Date: </a:t>
            </a:r>
            <a:r>
              <a:rPr lang="sk-SK" sz="1100" b="1" dirty="0" smtClean="0">
                <a:solidFill>
                  <a:schemeClr val="bg1"/>
                </a:solidFill>
              </a:rPr>
              <a:t>09/2018</a:t>
            </a:r>
            <a:endParaRPr lang="en-US" sz="1100" b="1" dirty="0">
              <a:solidFill>
                <a:schemeClr val="bg1"/>
              </a:solidFill>
            </a:endParaRPr>
          </a:p>
        </p:txBody>
      </p:sp>
      <p:sp>
        <p:nvSpPr>
          <p:cNvPr id="30" name="Rectangle 29"/>
          <p:cNvSpPr/>
          <p:nvPr/>
        </p:nvSpPr>
        <p:spPr>
          <a:xfrm>
            <a:off x="224685" y="1304091"/>
            <a:ext cx="461113" cy="252000"/>
          </a:xfrm>
          <a:prstGeom prst="rect">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ormAutofit/>
          </a:bodyPr>
          <a:lstStyle/>
          <a:p>
            <a:r>
              <a:rPr lang="en-US" sz="1100" b="1" dirty="0" smtClean="0">
                <a:solidFill>
                  <a:schemeClr val="bg1"/>
                </a:solidFill>
              </a:rPr>
              <a:t>TRL</a:t>
            </a:r>
            <a:endParaRPr lang="en-US" sz="1100" b="1" dirty="0">
              <a:solidFill>
                <a:schemeClr val="bg1"/>
              </a:solidFill>
            </a:endParaRPr>
          </a:p>
        </p:txBody>
      </p:sp>
      <p:sp>
        <p:nvSpPr>
          <p:cNvPr id="34" name="Rectangle 33"/>
          <p:cNvSpPr/>
          <p:nvPr/>
        </p:nvSpPr>
        <p:spPr>
          <a:xfrm>
            <a:off x="2055232" y="1304091"/>
            <a:ext cx="1281431" cy="252000"/>
          </a:xfrm>
          <a:prstGeom prst="rect">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ormAutofit/>
          </a:bodyPr>
          <a:lstStyle/>
          <a:p>
            <a:pPr lvl="0">
              <a:defRPr/>
            </a:pPr>
            <a:r>
              <a:rPr lang="en-US" sz="1100" b="1" dirty="0" smtClean="0">
                <a:solidFill>
                  <a:schemeClr val="bg1"/>
                </a:solidFill>
              </a:rPr>
              <a:t>Achieved: </a:t>
            </a:r>
            <a:r>
              <a:rPr lang="sk-SK" sz="1100" b="1" dirty="0" smtClean="0">
                <a:solidFill>
                  <a:schemeClr val="bg1"/>
                </a:solidFill>
              </a:rPr>
              <a:t>3</a:t>
            </a:r>
            <a:endParaRPr lang="en-US" sz="1100" b="1" dirty="0">
              <a:solidFill>
                <a:schemeClr val="bg1"/>
              </a:solidFill>
            </a:endParaRPr>
          </a:p>
        </p:txBody>
      </p:sp>
      <p:sp>
        <p:nvSpPr>
          <p:cNvPr id="35" name="Rectangle 34"/>
          <p:cNvSpPr/>
          <p:nvPr/>
        </p:nvSpPr>
        <p:spPr>
          <a:xfrm>
            <a:off x="3606086" y="1055498"/>
            <a:ext cx="2606618" cy="252000"/>
          </a:xfrm>
          <a:prstGeom prst="rect">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ormAutofit/>
          </a:bodyPr>
          <a:lstStyle/>
          <a:p>
            <a:pPr lvl="0">
              <a:defRPr/>
            </a:pPr>
            <a:r>
              <a:rPr lang="en-US" sz="1100" b="1" dirty="0" smtClean="0">
                <a:solidFill>
                  <a:schemeClr val="bg1"/>
                </a:solidFill>
              </a:rPr>
              <a:t>Year of Contract: </a:t>
            </a:r>
            <a:r>
              <a:rPr lang="sk-SK" sz="1100" b="1" dirty="0" smtClean="0">
                <a:solidFill>
                  <a:schemeClr val="bg1"/>
                </a:solidFill>
              </a:rPr>
              <a:t>2016</a:t>
            </a:r>
            <a:endParaRPr lang="en-US" sz="1100" b="1" dirty="0">
              <a:solidFill>
                <a:schemeClr val="bg1"/>
              </a:solidFill>
            </a:endParaRPr>
          </a:p>
        </p:txBody>
      </p:sp>
      <p:sp>
        <p:nvSpPr>
          <p:cNvPr id="36" name="Rectangle 35"/>
          <p:cNvSpPr/>
          <p:nvPr/>
        </p:nvSpPr>
        <p:spPr>
          <a:xfrm>
            <a:off x="696088" y="1304091"/>
            <a:ext cx="1359144" cy="252000"/>
          </a:xfrm>
          <a:prstGeom prst="rect">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ormAutofit/>
          </a:bodyPr>
          <a:lstStyle/>
          <a:p>
            <a:r>
              <a:rPr lang="en-US" sz="1100" b="1" dirty="0" smtClean="0">
                <a:solidFill>
                  <a:schemeClr val="bg1"/>
                </a:solidFill>
              </a:rPr>
              <a:t>Initial: </a:t>
            </a:r>
            <a:r>
              <a:rPr lang="sk-SK" sz="1100" b="1" dirty="0" smtClean="0">
                <a:solidFill>
                  <a:schemeClr val="bg1"/>
                </a:solidFill>
              </a:rPr>
              <a:t>2</a:t>
            </a:r>
            <a:endParaRPr lang="en-US" sz="1100" b="1" dirty="0">
              <a:solidFill>
                <a:schemeClr val="bg1"/>
              </a:solidFill>
            </a:endParaRPr>
          </a:p>
        </p:txBody>
      </p:sp>
      <p:sp>
        <p:nvSpPr>
          <p:cNvPr id="26" name="Rectangle 25"/>
          <p:cNvSpPr/>
          <p:nvPr/>
        </p:nvSpPr>
        <p:spPr>
          <a:xfrm>
            <a:off x="6210328" y="1052029"/>
            <a:ext cx="2803041" cy="505534"/>
          </a:xfrm>
          <a:prstGeom prst="rect">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ormAutofit/>
          </a:bodyPr>
          <a:lstStyle/>
          <a:p>
            <a:pPr lvl="0">
              <a:defRPr/>
            </a:pPr>
            <a:r>
              <a:rPr lang="en-US" sz="1100" b="1" dirty="0" smtClean="0">
                <a:solidFill>
                  <a:schemeClr val="bg1"/>
                </a:solidFill>
              </a:rPr>
              <a:t>ESA TO: </a:t>
            </a:r>
            <a:r>
              <a:rPr lang="en-US" sz="1100" b="1" dirty="0" err="1" smtClean="0">
                <a:solidFill>
                  <a:schemeClr val="bg1"/>
                </a:solidFill>
              </a:rPr>
              <a:t>Maite</a:t>
            </a:r>
            <a:r>
              <a:rPr lang="en-US" sz="1100" b="1" dirty="0" smtClean="0">
                <a:solidFill>
                  <a:schemeClr val="bg1"/>
                </a:solidFill>
              </a:rPr>
              <a:t> Trujillo (IPL-IPS)</a:t>
            </a:r>
            <a:endParaRPr lang="en-US" sz="1100" b="1" dirty="0">
              <a:solidFill>
                <a:schemeClr val="bg1"/>
              </a:solidFill>
            </a:endParaRPr>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t="-1"/>
          <a:stretch/>
        </p:blipFill>
        <p:spPr>
          <a:xfrm>
            <a:off x="10383890" y="207247"/>
            <a:ext cx="1613941" cy="672000"/>
          </a:xfrm>
          <a:prstGeom prst="rect">
            <a:avLst/>
          </a:prstGeom>
        </p:spPr>
      </p:pic>
      <p:pic>
        <p:nvPicPr>
          <p:cNvPr id="24" name="Picture 23" descr="PPT_Foot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74566"/>
            <a:ext cx="12192000" cy="488951"/>
          </a:xfrm>
          <a:prstGeom prst="rect">
            <a:avLst/>
          </a:prstGeom>
        </p:spPr>
      </p:pic>
      <p:grpSp>
        <p:nvGrpSpPr>
          <p:cNvPr id="25" name="Group 24"/>
          <p:cNvGrpSpPr/>
          <p:nvPr/>
        </p:nvGrpSpPr>
        <p:grpSpPr>
          <a:xfrm>
            <a:off x="234064" y="6544695"/>
            <a:ext cx="9102221" cy="148692"/>
            <a:chOff x="172269" y="6621494"/>
            <a:chExt cx="6826666" cy="111519"/>
          </a:xfrm>
        </p:grpSpPr>
        <p:pic>
          <p:nvPicPr>
            <p:cNvPr id="27" name="Picture 26"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28" name="Picture 27"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29" name="Picture 28"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7" name="Picture 36"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38" name="Picture 37"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1" name="Picture 40"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2" name="Picture 41"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3" name="Picture 42"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4" name="Picture 43"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5" name="Picture 44"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6" name="Picture 45"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7" name="Picture 46"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8" name="Picture 47"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49" name="Picture 48"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0" name="Picture 49"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1" name="Picture 50"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2" name="Picture 51"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3" name="Picture 52"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4" name="Picture 53"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5" name="Picture 54"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6" name="Picture 55"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7" name="Picture 56"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8" name="Picture 57"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59" name="Picture 58" descr="si.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6" name="Obrázok 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174013" y="1360804"/>
            <a:ext cx="2952750" cy="895350"/>
          </a:xfrm>
          <a:prstGeom prst="rect">
            <a:avLst/>
          </a:prstGeom>
          <a:effectLst>
            <a:outerShdw blurRad="50800" dist="38100" dir="2700000" algn="tl" rotWithShape="0">
              <a:prstClr val="black">
                <a:alpha val="40000"/>
              </a:prstClr>
            </a:outerShdw>
          </a:effectLst>
        </p:spPr>
      </p:pic>
      <p:pic>
        <p:nvPicPr>
          <p:cNvPr id="62" name="Picture 2" descr="Image result for logo upjs"/>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981328" y="2359676"/>
            <a:ext cx="1511300" cy="15113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logo upjs"/>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981328" y="3955198"/>
            <a:ext cx="1511300" cy="15113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043105" y="5550720"/>
            <a:ext cx="3132000" cy="6606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85467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BlokTextu 35"/>
          <p:cNvSpPr txBox="1"/>
          <p:nvPr/>
        </p:nvSpPr>
        <p:spPr>
          <a:xfrm>
            <a:off x="323528" y="1283964"/>
            <a:ext cx="8499838" cy="369332"/>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rtlCol="0">
            <a:spAutoFit/>
          </a:bodyPr>
          <a:lstStyle/>
          <a:p>
            <a:pPr algn="ctr"/>
            <a:r>
              <a:rPr lang="sk-SK" dirty="0" smtClean="0"/>
              <a:t>Team </a:t>
            </a:r>
            <a:r>
              <a:rPr lang="sk-SK" dirty="0" err="1" smtClean="0"/>
              <a:t>meetings</a:t>
            </a:r>
            <a:endParaRPr lang="en-GB" dirty="0"/>
          </a:p>
        </p:txBody>
      </p:sp>
      <p:cxnSp>
        <p:nvCxnSpPr>
          <p:cNvPr id="37" name="Rovná spojovacia šípka 36"/>
          <p:cNvCxnSpPr/>
          <p:nvPr/>
        </p:nvCxnSpPr>
        <p:spPr>
          <a:xfrm rot="10800000" flipV="1">
            <a:off x="7143376" y="1767913"/>
            <a:ext cx="0" cy="5400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BlokTextu 37"/>
          <p:cNvSpPr txBox="1"/>
          <p:nvPr/>
        </p:nvSpPr>
        <p:spPr>
          <a:xfrm>
            <a:off x="6412676" y="1700808"/>
            <a:ext cx="1148766" cy="307776"/>
          </a:xfrm>
          <a:prstGeom prst="rect">
            <a:avLst/>
          </a:prstGeom>
          <a:solidFill>
            <a:schemeClr val="accent3">
              <a:lumMod val="40000"/>
              <a:lumOff val="60000"/>
            </a:schemeClr>
          </a:solidFill>
          <a:ln>
            <a:solidFill>
              <a:srgbClr val="FF0000"/>
            </a:solidFill>
          </a:ln>
          <a:effectLst>
            <a:outerShdw blurRad="50800" dist="38100" dir="2700000" algn="tl" rotWithShape="0">
              <a:prstClr val="black">
                <a:alpha val="40000"/>
              </a:prstClr>
            </a:outerShdw>
          </a:effectLst>
        </p:spPr>
        <p:txBody>
          <a:bodyPr wrap="square" rtlCol="0">
            <a:spAutoFit/>
          </a:bodyPr>
          <a:lstStyle/>
          <a:p>
            <a:r>
              <a:rPr lang="sk-SK" sz="1400" dirty="0" err="1" smtClean="0"/>
              <a:t>Sep</a:t>
            </a:r>
            <a:r>
              <a:rPr lang="sk-SK" sz="1400" dirty="0" smtClean="0"/>
              <a:t>. 2018</a:t>
            </a:r>
            <a:endParaRPr lang="en-GB" sz="1400" dirty="0"/>
          </a:p>
        </p:txBody>
      </p:sp>
      <p:pic>
        <p:nvPicPr>
          <p:cNvPr id="3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83568" y="2312876"/>
            <a:ext cx="7290666" cy="162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Rovná spojovacia šípka 39"/>
          <p:cNvCxnSpPr/>
          <p:nvPr/>
        </p:nvCxnSpPr>
        <p:spPr>
          <a:xfrm rot="10800000" flipV="1">
            <a:off x="3832290" y="1797272"/>
            <a:ext cx="0" cy="5400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BlokTextu 40"/>
          <p:cNvSpPr txBox="1"/>
          <p:nvPr/>
        </p:nvSpPr>
        <p:spPr>
          <a:xfrm>
            <a:off x="3349146" y="1730166"/>
            <a:ext cx="1282231" cy="307777"/>
          </a:xfrm>
          <a:prstGeom prst="rect">
            <a:avLst/>
          </a:prstGeom>
          <a:solidFill>
            <a:schemeClr val="accent3">
              <a:lumMod val="40000"/>
              <a:lumOff val="60000"/>
            </a:schemeClr>
          </a:solidFill>
          <a:ln>
            <a:solidFill>
              <a:srgbClr val="FF0000"/>
            </a:solidFill>
          </a:ln>
          <a:effectLst>
            <a:outerShdw blurRad="50800" dist="38100" dir="2700000" algn="tl" rotWithShape="0">
              <a:prstClr val="black">
                <a:alpha val="40000"/>
              </a:prstClr>
            </a:outerShdw>
          </a:effectLst>
        </p:spPr>
        <p:txBody>
          <a:bodyPr wrap="square" rtlCol="0">
            <a:spAutoFit/>
          </a:bodyPr>
          <a:lstStyle/>
          <a:p>
            <a:r>
              <a:rPr lang="sk-SK" sz="1400" dirty="0" err="1" smtClean="0"/>
              <a:t>April</a:t>
            </a:r>
            <a:r>
              <a:rPr lang="sk-SK" sz="1400" dirty="0" smtClean="0"/>
              <a:t>. 2018</a:t>
            </a:r>
            <a:endParaRPr lang="en-GB" sz="1400" dirty="0"/>
          </a:p>
        </p:txBody>
      </p:sp>
      <p:cxnSp>
        <p:nvCxnSpPr>
          <p:cNvPr id="42" name="Rovná spojovacia šípka 41"/>
          <p:cNvCxnSpPr/>
          <p:nvPr/>
        </p:nvCxnSpPr>
        <p:spPr>
          <a:xfrm rot="10800000" flipV="1">
            <a:off x="7956376" y="1767914"/>
            <a:ext cx="0" cy="5400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BlokTextu 42"/>
          <p:cNvSpPr txBox="1"/>
          <p:nvPr/>
        </p:nvSpPr>
        <p:spPr>
          <a:xfrm>
            <a:off x="7631231" y="1730166"/>
            <a:ext cx="1192135" cy="307777"/>
          </a:xfrm>
          <a:prstGeom prst="rect">
            <a:avLst/>
          </a:prstGeom>
          <a:solidFill>
            <a:schemeClr val="accent3">
              <a:lumMod val="40000"/>
              <a:lumOff val="60000"/>
            </a:schemeClr>
          </a:solidFill>
          <a:ln>
            <a:solidFill>
              <a:srgbClr val="FF0000"/>
            </a:solidFill>
          </a:ln>
          <a:effectLst>
            <a:outerShdw blurRad="50800" dist="38100" dir="2700000" algn="tl" rotWithShape="0">
              <a:prstClr val="black">
                <a:alpha val="40000"/>
              </a:prstClr>
            </a:outerShdw>
          </a:effectLst>
        </p:spPr>
        <p:txBody>
          <a:bodyPr wrap="square" rtlCol="0">
            <a:spAutoFit/>
          </a:bodyPr>
          <a:lstStyle/>
          <a:p>
            <a:r>
              <a:rPr lang="sk-SK" sz="1400" dirty="0" err="1" smtClean="0"/>
              <a:t>Oct</a:t>
            </a:r>
            <a:r>
              <a:rPr lang="sk-SK" sz="1400" dirty="0" smtClean="0"/>
              <a:t>. 2018</a:t>
            </a:r>
            <a:endParaRPr lang="en-GB" sz="1400" dirty="0"/>
          </a:p>
        </p:txBody>
      </p:sp>
      <p:sp>
        <p:nvSpPr>
          <p:cNvPr id="44" name="BlokTextu 43"/>
          <p:cNvSpPr txBox="1"/>
          <p:nvPr/>
        </p:nvSpPr>
        <p:spPr>
          <a:xfrm>
            <a:off x="631425" y="4149080"/>
            <a:ext cx="11350777" cy="64633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r>
              <a:rPr lang="sk-SK" dirty="0" smtClean="0"/>
              <a:t>D5, D6 – </a:t>
            </a:r>
            <a:r>
              <a:rPr lang="sk-SK" dirty="0" err="1" smtClean="0"/>
              <a:t>finished</a:t>
            </a:r>
            <a:r>
              <a:rPr lang="sk-SK" dirty="0" smtClean="0"/>
              <a:t>, </a:t>
            </a:r>
            <a:r>
              <a:rPr lang="sk-SK" dirty="0" err="1" smtClean="0"/>
              <a:t>submitted</a:t>
            </a:r>
            <a:endParaRPr lang="sk-SK" dirty="0" smtClean="0"/>
          </a:p>
          <a:p>
            <a:r>
              <a:rPr lang="sk-SK" dirty="0" smtClean="0"/>
              <a:t>D7-D9 - </a:t>
            </a:r>
            <a:r>
              <a:rPr lang="sk-SK" dirty="0" err="1" smtClean="0"/>
              <a:t>delayed</a:t>
            </a:r>
            <a:r>
              <a:rPr lang="sk-SK" dirty="0" smtClean="0"/>
              <a:t> </a:t>
            </a:r>
            <a:r>
              <a:rPr lang="sk-SK" dirty="0" err="1" smtClean="0"/>
              <a:t>submission</a:t>
            </a:r>
            <a:r>
              <a:rPr lang="sk-SK" dirty="0" smtClean="0"/>
              <a:t> of </a:t>
            </a:r>
            <a:r>
              <a:rPr lang="sk-SK" dirty="0" err="1" smtClean="0"/>
              <a:t>Final</a:t>
            </a:r>
            <a:r>
              <a:rPr lang="sk-SK" dirty="0" smtClean="0"/>
              <a:t> report, </a:t>
            </a:r>
            <a:r>
              <a:rPr lang="sk-SK" dirty="0" err="1" smtClean="0"/>
              <a:t>Executive</a:t>
            </a:r>
            <a:r>
              <a:rPr lang="sk-SK" dirty="0" smtClean="0"/>
              <a:t> </a:t>
            </a:r>
            <a:r>
              <a:rPr lang="sk-SK" dirty="0" err="1" smtClean="0"/>
              <a:t>Summary</a:t>
            </a:r>
            <a:r>
              <a:rPr lang="sk-SK" dirty="0" smtClean="0"/>
              <a:t> and </a:t>
            </a:r>
            <a:r>
              <a:rPr lang="sk-SK" dirty="0" err="1" smtClean="0"/>
              <a:t>Technical</a:t>
            </a:r>
            <a:r>
              <a:rPr lang="sk-SK" dirty="0" smtClean="0"/>
              <a:t> </a:t>
            </a:r>
            <a:r>
              <a:rPr lang="sk-SK" dirty="0" err="1" smtClean="0"/>
              <a:t>Data</a:t>
            </a:r>
            <a:r>
              <a:rPr lang="sk-SK" dirty="0" smtClean="0"/>
              <a:t> </a:t>
            </a:r>
            <a:r>
              <a:rPr lang="sk-SK" dirty="0" err="1" smtClean="0"/>
              <a:t>Package</a:t>
            </a:r>
            <a:endParaRPr lang="en-GB" dirty="0"/>
          </a:p>
        </p:txBody>
      </p:sp>
      <p:sp>
        <p:nvSpPr>
          <p:cNvPr id="45" name="Title 1"/>
          <p:cNvSpPr txBox="1">
            <a:spLocks/>
          </p:cNvSpPr>
          <p:nvPr/>
        </p:nvSpPr>
        <p:spPr bwMode="auto">
          <a:xfrm>
            <a:off x="364036" y="252417"/>
            <a:ext cx="10579887" cy="461665"/>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933" b="0" dirty="0" smtClean="0">
                <a:solidFill>
                  <a:srgbClr val="0070C0"/>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a:lstStyle>
          <a:p>
            <a:r>
              <a:rPr lang="en-US" sz="2400" kern="0" smtClean="0"/>
              <a:t>Main Technical Developments WP1: Study management</a:t>
            </a:r>
            <a:endParaRPr lang="en-US" sz="2400" kern="0"/>
          </a:p>
        </p:txBody>
      </p:sp>
    </p:spTree>
    <p:extLst>
      <p:ext uri="{BB962C8B-B14F-4D97-AF65-F5344CB8AC3E}">
        <p14:creationId xmlns:p14="http://schemas.microsoft.com/office/powerpoint/2010/main" val="3760811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782" y="214287"/>
            <a:ext cx="9566461" cy="543675"/>
          </a:xfrm>
        </p:spPr>
        <p:txBody>
          <a:bodyPr>
            <a:normAutofit/>
          </a:bodyPr>
          <a:lstStyle/>
          <a:p>
            <a:r>
              <a:rPr lang="en-US" dirty="0" smtClean="0"/>
              <a:t>Status of Technical Notes - Submission</a:t>
            </a:r>
            <a:endParaRPr lang="en-GB" dirty="0"/>
          </a:p>
        </p:txBody>
      </p:sp>
      <p:graphicFrame>
        <p:nvGraphicFramePr>
          <p:cNvPr id="8" name="Tabuľka 7"/>
          <p:cNvGraphicFramePr>
            <a:graphicFrameLocks noGrp="1"/>
          </p:cNvGraphicFramePr>
          <p:nvPr>
            <p:extLst>
              <p:ext uri="{D42A27DB-BD31-4B8C-83A1-F6EECF244321}">
                <p14:modId xmlns:p14="http://schemas.microsoft.com/office/powerpoint/2010/main" val="1596940748"/>
              </p:ext>
            </p:extLst>
          </p:nvPr>
        </p:nvGraphicFramePr>
        <p:xfrm>
          <a:off x="190780" y="844697"/>
          <a:ext cx="11850798" cy="5676404"/>
        </p:xfrm>
        <a:graphic>
          <a:graphicData uri="http://schemas.openxmlformats.org/drawingml/2006/table">
            <a:tbl>
              <a:tblPr firstRow="1" firstCol="1" bandRow="1" bandCol="1"/>
              <a:tblGrid>
                <a:gridCol w="3068437">
                  <a:extLst>
                    <a:ext uri="{9D8B030D-6E8A-4147-A177-3AD203B41FA5}">
                      <a16:colId xmlns:a16="http://schemas.microsoft.com/office/drawing/2014/main" xmlns="" val="20000"/>
                    </a:ext>
                  </a:extLst>
                </a:gridCol>
                <a:gridCol w="6327076">
                  <a:extLst>
                    <a:ext uri="{9D8B030D-6E8A-4147-A177-3AD203B41FA5}">
                      <a16:colId xmlns:a16="http://schemas.microsoft.com/office/drawing/2014/main" xmlns="" val="20001"/>
                    </a:ext>
                  </a:extLst>
                </a:gridCol>
                <a:gridCol w="1038774">
                  <a:extLst>
                    <a:ext uri="{9D8B030D-6E8A-4147-A177-3AD203B41FA5}">
                      <a16:colId xmlns:a16="http://schemas.microsoft.com/office/drawing/2014/main" xmlns="" val="20002"/>
                    </a:ext>
                  </a:extLst>
                </a:gridCol>
                <a:gridCol w="1416511">
                  <a:extLst>
                    <a:ext uri="{9D8B030D-6E8A-4147-A177-3AD203B41FA5}">
                      <a16:colId xmlns:a16="http://schemas.microsoft.com/office/drawing/2014/main" xmlns="" val="20003"/>
                    </a:ext>
                  </a:extLst>
                </a:gridCol>
              </a:tblGrid>
              <a:tr h="297253">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just">
                        <a:spcAft>
                          <a:spcPts val="0"/>
                        </a:spcAft>
                      </a:pPr>
                      <a:r>
                        <a:rPr lang="en-GB" sz="1400" dirty="0" smtClean="0">
                          <a:solidFill>
                            <a:schemeClr val="tx1"/>
                          </a:solidFill>
                          <a:effectLst/>
                          <a:latin typeface="+mn-lt"/>
                        </a:rPr>
                        <a:t>Work</a:t>
                      </a:r>
                      <a:r>
                        <a:rPr lang="sk-SK" sz="1400" dirty="0" smtClean="0">
                          <a:solidFill>
                            <a:schemeClr val="tx1"/>
                          </a:solidFill>
                          <a:effectLst/>
                          <a:latin typeface="+mn-lt"/>
                        </a:rPr>
                        <a:t> </a:t>
                      </a:r>
                      <a:r>
                        <a:rPr lang="en-GB" sz="1400" dirty="0" smtClean="0">
                          <a:solidFill>
                            <a:schemeClr val="tx1"/>
                          </a:solidFill>
                          <a:effectLst/>
                          <a:latin typeface="+mn-lt"/>
                        </a:rPr>
                        <a:t>package</a:t>
                      </a:r>
                      <a:r>
                        <a:rPr lang="sk-SK" sz="1400" dirty="0" smtClean="0">
                          <a:solidFill>
                            <a:schemeClr val="tx1"/>
                          </a:solidFill>
                          <a:effectLst/>
                          <a:latin typeface="+mn-lt"/>
                        </a:rPr>
                        <a:t> </a:t>
                      </a:r>
                      <a:r>
                        <a:rPr lang="en-GB" sz="1400" dirty="0" smtClean="0">
                          <a:solidFill>
                            <a:schemeClr val="tx1"/>
                          </a:solidFill>
                          <a:effectLst/>
                          <a:latin typeface="+mn-lt"/>
                        </a:rPr>
                        <a:t>/</a:t>
                      </a:r>
                      <a:r>
                        <a:rPr lang="sk-SK" sz="1400" dirty="0" smtClean="0">
                          <a:solidFill>
                            <a:schemeClr val="tx1"/>
                          </a:solidFill>
                          <a:effectLst/>
                          <a:latin typeface="+mn-lt"/>
                        </a:rPr>
                        <a:t> </a:t>
                      </a:r>
                    </a:p>
                    <a:p>
                      <a:pPr algn="just">
                        <a:spcAft>
                          <a:spcPts val="0"/>
                        </a:spcAft>
                      </a:pPr>
                      <a:r>
                        <a:rPr lang="en-GB" sz="1400" dirty="0" smtClean="0">
                          <a:solidFill>
                            <a:schemeClr val="tx1"/>
                          </a:solidFill>
                          <a:effectLst/>
                          <a:latin typeface="+mn-lt"/>
                        </a:rPr>
                        <a:t>Responsible person</a:t>
                      </a:r>
                      <a:endParaRPr lang="sk-SK" sz="1400" dirty="0">
                        <a:solidFill>
                          <a:schemeClr val="tx1"/>
                        </a:solidFill>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just">
                        <a:spcAft>
                          <a:spcPts val="0"/>
                        </a:spcAft>
                      </a:pPr>
                      <a:r>
                        <a:rPr lang="en-GB" sz="1400" dirty="0" smtClean="0">
                          <a:solidFill>
                            <a:schemeClr val="tx1"/>
                          </a:solidFill>
                          <a:effectLst/>
                          <a:latin typeface="+mn-lt"/>
                        </a:rPr>
                        <a:t>Activities</a:t>
                      </a:r>
                      <a:r>
                        <a:rPr lang="sk-SK" sz="1400" dirty="0" smtClean="0">
                          <a:solidFill>
                            <a:schemeClr val="tx1"/>
                          </a:solidFill>
                          <a:effectLst/>
                          <a:latin typeface="+mn-lt"/>
                        </a:rPr>
                        <a:t>/</a:t>
                      </a:r>
                      <a:r>
                        <a:rPr lang="sk-SK" sz="1400" dirty="0" err="1" smtClean="0">
                          <a:solidFill>
                            <a:schemeClr val="tx1"/>
                          </a:solidFill>
                          <a:effectLst/>
                          <a:latin typeface="+mn-lt"/>
                        </a:rPr>
                        <a:t>Tasks</a:t>
                      </a:r>
                      <a:endParaRPr lang="sk-SK" sz="1400" dirty="0">
                        <a:solidFill>
                          <a:schemeClr val="tx1"/>
                        </a:solidFill>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just">
                        <a:spcAft>
                          <a:spcPts val="0"/>
                        </a:spcAft>
                      </a:pPr>
                      <a:r>
                        <a:rPr lang="en-GB" sz="1400" dirty="0">
                          <a:solidFill>
                            <a:schemeClr val="tx1"/>
                          </a:solidFill>
                          <a:effectLst/>
                          <a:latin typeface="+mn-lt"/>
                        </a:rPr>
                        <a:t>Status</a:t>
                      </a:r>
                      <a:endParaRPr lang="sk-SK" sz="1400" dirty="0">
                        <a:solidFill>
                          <a:schemeClr val="tx1"/>
                        </a:solidFill>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just">
                        <a:spcAft>
                          <a:spcPts val="0"/>
                        </a:spcAft>
                      </a:pPr>
                      <a:r>
                        <a:rPr lang="en-US" sz="1400" dirty="0" smtClean="0">
                          <a:solidFill>
                            <a:schemeClr val="tx1"/>
                          </a:solidFill>
                          <a:effectLst/>
                          <a:latin typeface="+mn-lt"/>
                          <a:ea typeface="Times New Roman"/>
                          <a:cs typeface="Times New Roman"/>
                        </a:rPr>
                        <a:t>Date due</a:t>
                      </a:r>
                      <a:endParaRPr lang="sk-SK" sz="1400" dirty="0">
                        <a:solidFill>
                          <a:schemeClr val="tx1"/>
                        </a:solidFill>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xmlns="" val="10000"/>
                  </a:ext>
                </a:extLst>
              </a:tr>
              <a:tr h="432369">
                <a:tc rowSpan="2">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spcAft>
                          <a:spcPts val="0"/>
                        </a:spcAft>
                      </a:pPr>
                      <a:r>
                        <a:rPr lang="en-GB" sz="1400" dirty="0">
                          <a:solidFill>
                            <a:schemeClr val="tx1"/>
                          </a:solidFill>
                          <a:effectLst/>
                          <a:latin typeface="+mn-lt"/>
                        </a:rPr>
                        <a:t>WP1: Study </a:t>
                      </a:r>
                      <a:r>
                        <a:rPr lang="en-GB" sz="1400" dirty="0" smtClean="0">
                          <a:solidFill>
                            <a:schemeClr val="tx1"/>
                          </a:solidFill>
                          <a:effectLst/>
                          <a:latin typeface="+mn-lt"/>
                        </a:rPr>
                        <a:t>management</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effectLst/>
                          <a:latin typeface="+mn-lt"/>
                        </a:rPr>
                        <a:t>Jaroslav </a:t>
                      </a:r>
                      <a:r>
                        <a:rPr lang="en-GB" sz="1400" b="0" dirty="0" err="1" smtClean="0">
                          <a:solidFill>
                            <a:schemeClr val="tx1"/>
                          </a:solidFill>
                          <a:effectLst/>
                          <a:latin typeface="+mn-lt"/>
                        </a:rPr>
                        <a:t>Hofierka</a:t>
                      </a:r>
                      <a:endParaRPr lang="sk-SK" sz="1400" b="0" dirty="0" smtClean="0">
                        <a:solidFill>
                          <a:schemeClr val="tx1"/>
                        </a:solidFill>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174625" lvl="1" indent="0">
                        <a:spcAft>
                          <a:spcPts val="0"/>
                        </a:spcAft>
                        <a:buFont typeface="+mj-lt"/>
                        <a:buNone/>
                      </a:pPr>
                      <a:r>
                        <a:rPr lang="en-GB" sz="1400" dirty="0">
                          <a:effectLst/>
                          <a:latin typeface="+mn-lt"/>
                        </a:rPr>
                        <a:t>Meetings of the project team</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en-GB" sz="1400" dirty="0" smtClean="0">
                          <a:effectLst/>
                          <a:latin typeface="+mn-lt"/>
                        </a:rPr>
                        <a:t>Finished</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sk-SK" sz="1400" dirty="0" err="1" smtClean="0">
                          <a:effectLst/>
                          <a:latin typeface="+mn-lt"/>
                          <a:ea typeface="Times New Roman"/>
                          <a:cs typeface="Times New Roman"/>
                        </a:rPr>
                        <a:t>Sept</a:t>
                      </a:r>
                      <a:r>
                        <a:rPr lang="sk-SK" sz="1400" dirty="0" smtClean="0">
                          <a:effectLst/>
                          <a:latin typeface="+mn-lt"/>
                          <a:ea typeface="Times New Roman"/>
                          <a:cs typeface="Times New Roman"/>
                        </a:rPr>
                        <a:t>.</a:t>
                      </a:r>
                      <a:r>
                        <a:rPr lang="sk-SK" sz="1400" baseline="0" dirty="0" smtClean="0">
                          <a:effectLst/>
                          <a:latin typeface="+mn-lt"/>
                          <a:ea typeface="Times New Roman"/>
                          <a:cs typeface="Times New Roman"/>
                        </a:rPr>
                        <a:t> </a:t>
                      </a:r>
                      <a:r>
                        <a:rPr lang="en-US" sz="1400" dirty="0" smtClean="0">
                          <a:effectLst/>
                          <a:latin typeface="+mn-lt"/>
                          <a:ea typeface="Times New Roman"/>
                          <a:cs typeface="Times New Roman"/>
                        </a:rPr>
                        <a:t>2018</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10001"/>
                  </a:ext>
                </a:extLst>
              </a:tr>
              <a:tr h="728160">
                <a:tc vMerge="1">
                  <a:txBody>
                    <a:bodyPr/>
                    <a:lstStyle/>
                    <a:p>
                      <a:pPr>
                        <a:spcAft>
                          <a:spcPts val="0"/>
                        </a:spcAft>
                      </a:pPr>
                      <a:endParaRPr lang="sk-SK" sz="1400" dirty="0">
                        <a:effectLst/>
                        <a:latin typeface="Times New Roman"/>
                        <a:ea typeface="Times New Roman"/>
                        <a:cs typeface="Times New Roman"/>
                      </a:endParaRPr>
                    </a:p>
                  </a:txBody>
                  <a:tcPr marL="21900" marR="21900" marT="0" marB="0"/>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174625" lvl="1" indent="0">
                        <a:spcAft>
                          <a:spcPts val="0"/>
                        </a:spcAft>
                        <a:buFont typeface="+mj-lt"/>
                        <a:buNone/>
                        <a:tabLst>
                          <a:tab pos="363538" algn="l"/>
                        </a:tabLst>
                      </a:pPr>
                      <a:r>
                        <a:rPr lang="sk-SK" sz="1400" dirty="0" smtClean="0">
                          <a:effectLst/>
                          <a:latin typeface="+mn-lt"/>
                          <a:ea typeface="Times New Roman"/>
                          <a:cs typeface="Times New Roman"/>
                        </a:rPr>
                        <a:t>WP1</a:t>
                      </a:r>
                      <a:r>
                        <a:rPr lang="sk-SK" sz="1400" baseline="0" dirty="0" smtClean="0">
                          <a:effectLst/>
                          <a:latin typeface="+mn-lt"/>
                          <a:ea typeface="Times New Roman"/>
                          <a:cs typeface="Times New Roman"/>
                        </a:rPr>
                        <a:t> </a:t>
                      </a:r>
                      <a:r>
                        <a:rPr lang="sk-SK" sz="1400" baseline="0" dirty="0" err="1" smtClean="0">
                          <a:effectLst/>
                          <a:latin typeface="+mn-lt"/>
                          <a:ea typeface="Times New Roman"/>
                          <a:cs typeface="Times New Roman"/>
                        </a:rPr>
                        <a:t>Progress</a:t>
                      </a:r>
                      <a:r>
                        <a:rPr lang="sk-SK" sz="1400" baseline="0" dirty="0" smtClean="0">
                          <a:effectLst/>
                          <a:latin typeface="+mn-lt"/>
                          <a:ea typeface="Times New Roman"/>
                          <a:cs typeface="Times New Roman"/>
                        </a:rPr>
                        <a:t> report 1 </a:t>
                      </a:r>
                      <a:r>
                        <a:rPr lang="en-US" sz="1400" baseline="0" dirty="0" smtClean="0">
                          <a:effectLst/>
                          <a:latin typeface="+mn-lt"/>
                          <a:ea typeface="Times New Roman"/>
                          <a:cs typeface="Times New Roman"/>
                        </a:rPr>
                        <a:t>&amp; 2 (</a:t>
                      </a:r>
                      <a:r>
                        <a:rPr lang="en-US" sz="1400" b="1" baseline="0" dirty="0" smtClean="0">
                          <a:effectLst/>
                          <a:latin typeface="+mn-lt"/>
                          <a:ea typeface="Times New Roman"/>
                          <a:cs typeface="Times New Roman"/>
                        </a:rPr>
                        <a:t>D3</a:t>
                      </a:r>
                      <a:r>
                        <a:rPr lang="en-US" sz="1400" baseline="0" dirty="0" smtClean="0">
                          <a:effectLst/>
                          <a:latin typeface="+mn-lt"/>
                          <a:ea typeface="Times New Roman"/>
                          <a:cs typeface="Times New Roman"/>
                        </a:rPr>
                        <a:t>)</a:t>
                      </a:r>
                      <a:endParaRPr lang="sk-SK" sz="1400" baseline="0" dirty="0" smtClean="0">
                        <a:effectLst/>
                        <a:latin typeface="+mn-lt"/>
                        <a:ea typeface="Times New Roman"/>
                        <a:cs typeface="Times New Roman"/>
                      </a:endParaRPr>
                    </a:p>
                    <a:p>
                      <a:pPr marL="174625" marR="0" lvl="1" indent="0" algn="l" defTabSz="914400" rtl="0" eaLnBrk="1" fontAlgn="auto" latinLnBrk="0" hangingPunct="1">
                        <a:lnSpc>
                          <a:spcPct val="100000"/>
                        </a:lnSpc>
                        <a:spcBef>
                          <a:spcPts val="0"/>
                        </a:spcBef>
                        <a:spcAft>
                          <a:spcPts val="0"/>
                        </a:spcAft>
                        <a:buClrTx/>
                        <a:buSzTx/>
                        <a:buFont typeface="+mj-lt"/>
                        <a:buNone/>
                        <a:tabLst>
                          <a:tab pos="363538" algn="l"/>
                        </a:tabLst>
                        <a:defRPr/>
                      </a:pPr>
                      <a:r>
                        <a:rPr lang="sk-SK" sz="1400" dirty="0" smtClean="0">
                          <a:solidFill>
                            <a:srgbClr val="FF0000"/>
                          </a:solidFill>
                          <a:effectLst/>
                          <a:latin typeface="+mn-lt"/>
                          <a:ea typeface="Times New Roman"/>
                          <a:cs typeface="Times New Roman"/>
                        </a:rPr>
                        <a:t>WP1</a:t>
                      </a:r>
                      <a:r>
                        <a:rPr lang="sk-SK" sz="1400" baseline="0" dirty="0" smtClean="0">
                          <a:solidFill>
                            <a:srgbClr val="FF0000"/>
                          </a:solidFill>
                          <a:effectLst/>
                          <a:latin typeface="+mn-lt"/>
                          <a:ea typeface="Times New Roman"/>
                          <a:cs typeface="Times New Roman"/>
                        </a:rPr>
                        <a:t> </a:t>
                      </a:r>
                      <a:r>
                        <a:rPr lang="sk-SK" sz="1400" baseline="0" dirty="0" err="1" smtClean="0">
                          <a:solidFill>
                            <a:srgbClr val="FF0000"/>
                          </a:solidFill>
                          <a:effectLst/>
                          <a:latin typeface="+mn-lt"/>
                          <a:ea typeface="Times New Roman"/>
                          <a:cs typeface="Times New Roman"/>
                        </a:rPr>
                        <a:t>Technical</a:t>
                      </a:r>
                      <a:r>
                        <a:rPr lang="sk-SK" sz="1400" baseline="0" dirty="0" smtClean="0">
                          <a:solidFill>
                            <a:srgbClr val="FF0000"/>
                          </a:solidFill>
                          <a:effectLst/>
                          <a:latin typeface="+mn-lt"/>
                          <a:ea typeface="Times New Roman"/>
                          <a:cs typeface="Times New Roman"/>
                        </a:rPr>
                        <a:t> </a:t>
                      </a:r>
                      <a:r>
                        <a:rPr lang="sk-SK" sz="1400" baseline="0" dirty="0" err="1" smtClean="0">
                          <a:solidFill>
                            <a:srgbClr val="FF0000"/>
                          </a:solidFill>
                          <a:effectLst/>
                          <a:latin typeface="+mn-lt"/>
                          <a:ea typeface="Times New Roman"/>
                          <a:cs typeface="Times New Roman"/>
                        </a:rPr>
                        <a:t>data</a:t>
                      </a:r>
                      <a:r>
                        <a:rPr lang="sk-SK" sz="1400" baseline="0" dirty="0" smtClean="0">
                          <a:solidFill>
                            <a:srgbClr val="FF0000"/>
                          </a:solidFill>
                          <a:effectLst/>
                          <a:latin typeface="+mn-lt"/>
                          <a:ea typeface="Times New Roman"/>
                          <a:cs typeface="Times New Roman"/>
                        </a:rPr>
                        <a:t> </a:t>
                      </a:r>
                      <a:r>
                        <a:rPr lang="sk-SK" sz="1400" baseline="0" dirty="0" err="1" smtClean="0">
                          <a:solidFill>
                            <a:srgbClr val="FF0000"/>
                          </a:solidFill>
                          <a:effectLst/>
                          <a:latin typeface="+mn-lt"/>
                          <a:ea typeface="Times New Roman"/>
                          <a:cs typeface="Times New Roman"/>
                        </a:rPr>
                        <a:t>Package</a:t>
                      </a:r>
                      <a:r>
                        <a:rPr lang="sk-SK" sz="1400" baseline="0" dirty="0" smtClean="0">
                          <a:solidFill>
                            <a:srgbClr val="FF0000"/>
                          </a:solidFill>
                          <a:effectLst/>
                          <a:latin typeface="+mn-lt"/>
                          <a:ea typeface="Times New Roman"/>
                          <a:cs typeface="Times New Roman"/>
                        </a:rPr>
                        <a:t> </a:t>
                      </a:r>
                      <a:r>
                        <a:rPr lang="en-US" sz="1400" baseline="0" dirty="0" smtClean="0">
                          <a:solidFill>
                            <a:srgbClr val="FF0000"/>
                          </a:solidFill>
                          <a:effectLst/>
                          <a:latin typeface="+mn-lt"/>
                          <a:ea typeface="Times New Roman"/>
                          <a:cs typeface="Times New Roman"/>
                        </a:rPr>
                        <a:t>(</a:t>
                      </a:r>
                      <a:r>
                        <a:rPr lang="en-US" sz="1400" b="1" baseline="0" dirty="0" smtClean="0">
                          <a:solidFill>
                            <a:srgbClr val="FF0000"/>
                          </a:solidFill>
                          <a:effectLst/>
                          <a:latin typeface="+mn-lt"/>
                          <a:ea typeface="Times New Roman"/>
                          <a:cs typeface="Times New Roman"/>
                        </a:rPr>
                        <a:t>D</a:t>
                      </a:r>
                      <a:r>
                        <a:rPr lang="sk-SK" sz="1400" b="1" baseline="0" dirty="0" smtClean="0">
                          <a:solidFill>
                            <a:srgbClr val="FF0000"/>
                          </a:solidFill>
                          <a:effectLst/>
                          <a:latin typeface="+mn-lt"/>
                          <a:ea typeface="Times New Roman"/>
                          <a:cs typeface="Times New Roman"/>
                        </a:rPr>
                        <a:t>7</a:t>
                      </a:r>
                      <a:r>
                        <a:rPr lang="en-US" sz="1400" baseline="0" dirty="0" smtClean="0">
                          <a:solidFill>
                            <a:srgbClr val="FF0000"/>
                          </a:solidFill>
                          <a:effectLst/>
                          <a:latin typeface="+mn-lt"/>
                          <a:ea typeface="Times New Roman"/>
                          <a:cs typeface="Times New Roman"/>
                        </a:rPr>
                        <a:t>)</a:t>
                      </a:r>
                      <a:endParaRPr lang="sk-SK" sz="1400" dirty="0" smtClean="0">
                        <a:solidFill>
                          <a:srgbClr val="FF0000"/>
                        </a:solidFill>
                        <a:effectLst/>
                        <a:latin typeface="+mn-lt"/>
                        <a:ea typeface="Times New Roman"/>
                        <a:cs typeface="Times New Roman"/>
                      </a:endParaRPr>
                    </a:p>
                    <a:p>
                      <a:pPr marL="174625" marR="0" lvl="1" indent="0" algn="l" defTabSz="914400" rtl="0" eaLnBrk="1" fontAlgn="auto" latinLnBrk="0" hangingPunct="1">
                        <a:lnSpc>
                          <a:spcPct val="100000"/>
                        </a:lnSpc>
                        <a:spcBef>
                          <a:spcPts val="0"/>
                        </a:spcBef>
                        <a:spcAft>
                          <a:spcPts val="0"/>
                        </a:spcAft>
                        <a:buClrTx/>
                        <a:buSzTx/>
                        <a:buFont typeface="+mj-lt"/>
                        <a:buNone/>
                        <a:tabLst>
                          <a:tab pos="363538" algn="l"/>
                        </a:tabLst>
                        <a:defRPr/>
                      </a:pPr>
                      <a:r>
                        <a:rPr lang="sk-SK" sz="1400" dirty="0" smtClean="0">
                          <a:solidFill>
                            <a:srgbClr val="FF0000"/>
                          </a:solidFill>
                          <a:effectLst/>
                          <a:latin typeface="+mn-lt"/>
                          <a:ea typeface="Times New Roman"/>
                          <a:cs typeface="Times New Roman"/>
                        </a:rPr>
                        <a:t>WP1</a:t>
                      </a:r>
                      <a:r>
                        <a:rPr lang="sk-SK" sz="1400" baseline="0" dirty="0" smtClean="0">
                          <a:solidFill>
                            <a:srgbClr val="FF0000"/>
                          </a:solidFill>
                          <a:effectLst/>
                          <a:latin typeface="+mn-lt"/>
                          <a:ea typeface="Times New Roman"/>
                          <a:cs typeface="Times New Roman"/>
                        </a:rPr>
                        <a:t> </a:t>
                      </a:r>
                      <a:r>
                        <a:rPr lang="sk-SK" sz="1400" baseline="0" dirty="0" err="1" smtClean="0">
                          <a:solidFill>
                            <a:srgbClr val="FF0000"/>
                          </a:solidFill>
                          <a:effectLst/>
                          <a:latin typeface="+mn-lt"/>
                          <a:ea typeface="Times New Roman"/>
                          <a:cs typeface="Times New Roman"/>
                        </a:rPr>
                        <a:t>Final</a:t>
                      </a:r>
                      <a:r>
                        <a:rPr lang="sk-SK" sz="1400" baseline="0" dirty="0" smtClean="0">
                          <a:solidFill>
                            <a:srgbClr val="FF0000"/>
                          </a:solidFill>
                          <a:effectLst/>
                          <a:latin typeface="+mn-lt"/>
                          <a:ea typeface="Times New Roman"/>
                          <a:cs typeface="Times New Roman"/>
                        </a:rPr>
                        <a:t> report </a:t>
                      </a:r>
                      <a:r>
                        <a:rPr lang="en-US" sz="1400" baseline="0" dirty="0" smtClean="0">
                          <a:solidFill>
                            <a:srgbClr val="FF0000"/>
                          </a:solidFill>
                          <a:effectLst/>
                          <a:latin typeface="+mn-lt"/>
                          <a:ea typeface="Times New Roman"/>
                          <a:cs typeface="Times New Roman"/>
                        </a:rPr>
                        <a:t>(</a:t>
                      </a:r>
                      <a:r>
                        <a:rPr lang="en-US" sz="1400" b="1" baseline="0" dirty="0" smtClean="0">
                          <a:solidFill>
                            <a:srgbClr val="FF0000"/>
                          </a:solidFill>
                          <a:effectLst/>
                          <a:latin typeface="+mn-lt"/>
                          <a:ea typeface="Times New Roman"/>
                          <a:cs typeface="Times New Roman"/>
                        </a:rPr>
                        <a:t>D</a:t>
                      </a:r>
                      <a:r>
                        <a:rPr lang="sk-SK" sz="1400" b="1" baseline="0" dirty="0" smtClean="0">
                          <a:solidFill>
                            <a:srgbClr val="FF0000"/>
                          </a:solidFill>
                          <a:effectLst/>
                          <a:latin typeface="+mn-lt"/>
                          <a:ea typeface="Times New Roman"/>
                          <a:cs typeface="Times New Roman"/>
                        </a:rPr>
                        <a:t>8</a:t>
                      </a:r>
                      <a:r>
                        <a:rPr lang="en-US" sz="1400" baseline="0" dirty="0" smtClean="0">
                          <a:solidFill>
                            <a:srgbClr val="FF0000"/>
                          </a:solidFill>
                          <a:effectLst/>
                          <a:latin typeface="+mn-lt"/>
                          <a:ea typeface="Times New Roman"/>
                          <a:cs typeface="Times New Roman"/>
                        </a:rPr>
                        <a:t>)</a:t>
                      </a:r>
                      <a:endParaRPr lang="sk-SK" sz="1400" baseline="0" dirty="0" smtClean="0">
                        <a:solidFill>
                          <a:srgbClr val="FF0000"/>
                        </a:solidFill>
                        <a:effectLst/>
                        <a:latin typeface="+mn-lt"/>
                        <a:ea typeface="Times New Roman"/>
                        <a:cs typeface="Times New Roman"/>
                      </a:endParaRPr>
                    </a:p>
                    <a:p>
                      <a:pPr marL="174625" marR="0" lvl="1" indent="0" algn="l" defTabSz="914400" rtl="0" eaLnBrk="1" fontAlgn="auto" latinLnBrk="0" hangingPunct="1">
                        <a:lnSpc>
                          <a:spcPct val="100000"/>
                        </a:lnSpc>
                        <a:spcBef>
                          <a:spcPts val="0"/>
                        </a:spcBef>
                        <a:spcAft>
                          <a:spcPts val="0"/>
                        </a:spcAft>
                        <a:buClrTx/>
                        <a:buSzTx/>
                        <a:buFont typeface="+mj-lt"/>
                        <a:buNone/>
                        <a:tabLst>
                          <a:tab pos="363538" algn="l"/>
                        </a:tabLst>
                        <a:defRPr/>
                      </a:pPr>
                      <a:r>
                        <a:rPr lang="sk-SK" sz="1400" dirty="0" smtClean="0">
                          <a:solidFill>
                            <a:srgbClr val="FF0000"/>
                          </a:solidFill>
                          <a:effectLst/>
                          <a:latin typeface="+mn-lt"/>
                          <a:ea typeface="Times New Roman"/>
                          <a:cs typeface="Times New Roman"/>
                        </a:rPr>
                        <a:t>WP1</a:t>
                      </a:r>
                      <a:r>
                        <a:rPr lang="sk-SK" sz="1400" baseline="0" dirty="0" smtClean="0">
                          <a:solidFill>
                            <a:srgbClr val="FF0000"/>
                          </a:solidFill>
                          <a:effectLst/>
                          <a:latin typeface="+mn-lt"/>
                          <a:ea typeface="Times New Roman"/>
                          <a:cs typeface="Times New Roman"/>
                        </a:rPr>
                        <a:t> </a:t>
                      </a:r>
                      <a:r>
                        <a:rPr lang="sk-SK" sz="1400" baseline="0" dirty="0" err="1" smtClean="0">
                          <a:solidFill>
                            <a:srgbClr val="FF0000"/>
                          </a:solidFill>
                          <a:effectLst/>
                          <a:latin typeface="+mn-lt"/>
                          <a:ea typeface="Times New Roman"/>
                          <a:cs typeface="Times New Roman"/>
                        </a:rPr>
                        <a:t>Executive</a:t>
                      </a:r>
                      <a:r>
                        <a:rPr lang="sk-SK" sz="1400" baseline="0" dirty="0" smtClean="0">
                          <a:solidFill>
                            <a:srgbClr val="FF0000"/>
                          </a:solidFill>
                          <a:effectLst/>
                          <a:latin typeface="+mn-lt"/>
                          <a:ea typeface="Times New Roman"/>
                          <a:cs typeface="Times New Roman"/>
                        </a:rPr>
                        <a:t> </a:t>
                      </a:r>
                      <a:r>
                        <a:rPr lang="sk-SK" sz="1400" baseline="0" dirty="0" err="1" smtClean="0">
                          <a:solidFill>
                            <a:srgbClr val="FF0000"/>
                          </a:solidFill>
                          <a:effectLst/>
                          <a:latin typeface="+mn-lt"/>
                          <a:ea typeface="Times New Roman"/>
                          <a:cs typeface="Times New Roman"/>
                        </a:rPr>
                        <a:t>sumamry</a:t>
                      </a:r>
                      <a:r>
                        <a:rPr lang="sk-SK" sz="1400" baseline="0" dirty="0" smtClean="0">
                          <a:solidFill>
                            <a:srgbClr val="FF0000"/>
                          </a:solidFill>
                          <a:effectLst/>
                          <a:latin typeface="+mn-lt"/>
                          <a:ea typeface="Times New Roman"/>
                          <a:cs typeface="Times New Roman"/>
                        </a:rPr>
                        <a:t> report </a:t>
                      </a:r>
                      <a:r>
                        <a:rPr lang="en-US" sz="1400" baseline="0" dirty="0" smtClean="0">
                          <a:solidFill>
                            <a:srgbClr val="FF0000"/>
                          </a:solidFill>
                          <a:effectLst/>
                          <a:latin typeface="+mn-lt"/>
                          <a:ea typeface="Times New Roman"/>
                          <a:cs typeface="Times New Roman"/>
                        </a:rPr>
                        <a:t>(</a:t>
                      </a:r>
                      <a:r>
                        <a:rPr lang="en-US" sz="1400" b="1" baseline="0" dirty="0" smtClean="0">
                          <a:solidFill>
                            <a:srgbClr val="FF0000"/>
                          </a:solidFill>
                          <a:effectLst/>
                          <a:latin typeface="+mn-lt"/>
                          <a:ea typeface="Times New Roman"/>
                          <a:cs typeface="Times New Roman"/>
                        </a:rPr>
                        <a:t>D</a:t>
                      </a:r>
                      <a:r>
                        <a:rPr lang="sk-SK" sz="1400" b="1" baseline="0" dirty="0" smtClean="0">
                          <a:solidFill>
                            <a:srgbClr val="FF0000"/>
                          </a:solidFill>
                          <a:effectLst/>
                          <a:latin typeface="+mn-lt"/>
                          <a:ea typeface="Times New Roman"/>
                          <a:cs typeface="Times New Roman"/>
                        </a:rPr>
                        <a:t>9</a:t>
                      </a:r>
                      <a:r>
                        <a:rPr lang="en-US" sz="1400" baseline="0" dirty="0" smtClean="0">
                          <a:effectLst/>
                          <a:latin typeface="+mn-lt"/>
                          <a:ea typeface="Times New Roman"/>
                          <a:cs typeface="Times New Roman"/>
                        </a:rPr>
                        <a:t>)</a:t>
                      </a:r>
                      <a:endParaRPr lang="sk-SK" sz="1400" dirty="0" smtClean="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en-GB" sz="1400" dirty="0" smtClean="0">
                          <a:effectLst/>
                          <a:latin typeface="+mn-lt"/>
                        </a:rPr>
                        <a:t>Finished</a:t>
                      </a:r>
                      <a:endParaRPr lang="sk-SK" sz="1400" dirty="0" smtClean="0">
                        <a:effectLst/>
                        <a:latin typeface="+mn-lt"/>
                      </a:endParaRPr>
                    </a:p>
                    <a:p>
                      <a:pPr algn="just">
                        <a:spcAft>
                          <a:spcPts val="0"/>
                        </a:spcAft>
                      </a:pPr>
                      <a:r>
                        <a:rPr lang="en-GB" sz="1400" b="1" dirty="0" smtClean="0">
                          <a:solidFill>
                            <a:srgbClr val="FF0000"/>
                          </a:solidFill>
                          <a:effectLst/>
                          <a:latin typeface="+mn-lt"/>
                          <a:ea typeface="Times New Roman"/>
                          <a:cs typeface="Times New Roman"/>
                        </a:rPr>
                        <a:t>In progress</a:t>
                      </a:r>
                      <a:endParaRPr lang="sk-SK" sz="1400" b="1" dirty="0">
                        <a:solidFill>
                          <a:srgbClr val="FF0000"/>
                        </a:solidFill>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en-US" sz="1400" dirty="0" smtClean="0">
                          <a:effectLst/>
                          <a:latin typeface="+mn-lt"/>
                          <a:ea typeface="Times New Roman"/>
                          <a:cs typeface="Times New Roman"/>
                        </a:rPr>
                        <a:t>Dec. 2016</a:t>
                      </a:r>
                    </a:p>
                    <a:p>
                      <a:pPr algn="just">
                        <a:spcAft>
                          <a:spcPts val="0"/>
                        </a:spcAft>
                      </a:pPr>
                      <a:r>
                        <a:rPr lang="sk-SK" sz="1400" b="1" dirty="0" smtClean="0">
                          <a:solidFill>
                            <a:srgbClr val="FF0000"/>
                          </a:solidFill>
                          <a:effectLst/>
                          <a:latin typeface="+mn-lt"/>
                          <a:ea typeface="Times New Roman"/>
                          <a:cs typeface="Times New Roman"/>
                        </a:rPr>
                        <a:t>Nov.</a:t>
                      </a:r>
                      <a:r>
                        <a:rPr lang="en-US" sz="1400" b="1" baseline="0" dirty="0" smtClean="0">
                          <a:solidFill>
                            <a:srgbClr val="FF0000"/>
                          </a:solidFill>
                          <a:effectLst/>
                          <a:latin typeface="+mn-lt"/>
                          <a:ea typeface="Times New Roman"/>
                          <a:cs typeface="Times New Roman"/>
                        </a:rPr>
                        <a:t> </a:t>
                      </a:r>
                      <a:r>
                        <a:rPr lang="en-US" sz="1400" b="1" dirty="0" smtClean="0">
                          <a:solidFill>
                            <a:srgbClr val="FF0000"/>
                          </a:solidFill>
                          <a:effectLst/>
                          <a:latin typeface="+mn-lt"/>
                          <a:ea typeface="Times New Roman"/>
                          <a:cs typeface="Times New Roman"/>
                        </a:rPr>
                        <a:t>201</a:t>
                      </a:r>
                      <a:r>
                        <a:rPr lang="sk-SK" sz="1400" b="1" dirty="0" smtClean="0">
                          <a:solidFill>
                            <a:srgbClr val="FF0000"/>
                          </a:solidFill>
                          <a:effectLst/>
                          <a:latin typeface="+mn-lt"/>
                          <a:ea typeface="Times New Roman"/>
                          <a:cs typeface="Times New Roman"/>
                        </a:rPr>
                        <a:t>8</a:t>
                      </a:r>
                      <a:endParaRPr lang="sk-SK" sz="1400" b="1" dirty="0">
                        <a:solidFill>
                          <a:srgbClr val="FF0000"/>
                        </a:solidFill>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0002"/>
                  </a:ext>
                </a:extLst>
              </a:tr>
              <a:tr h="432369">
                <a:tc rowSpan="6">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spcAft>
                          <a:spcPts val="0"/>
                        </a:spcAft>
                      </a:pPr>
                      <a:r>
                        <a:rPr lang="en-GB" sz="1400" dirty="0">
                          <a:solidFill>
                            <a:schemeClr val="tx1"/>
                          </a:solidFill>
                          <a:effectLst/>
                          <a:latin typeface="+mn-lt"/>
                        </a:rPr>
                        <a:t>WP2: Data, methods and architecture of the </a:t>
                      </a:r>
                      <a:r>
                        <a:rPr lang="en-GB" sz="1400" dirty="0" smtClean="0">
                          <a:solidFill>
                            <a:schemeClr val="tx1"/>
                          </a:solidFill>
                          <a:effectLst/>
                          <a:latin typeface="+mn-lt"/>
                        </a:rPr>
                        <a:t>system</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effectLst/>
                          <a:latin typeface="+mn-lt"/>
                        </a:rPr>
                        <a:t>Michal Gallay</a:t>
                      </a:r>
                      <a:endParaRPr lang="sk-SK" sz="1400" b="0" dirty="0" smtClean="0">
                        <a:solidFill>
                          <a:schemeClr val="tx1"/>
                        </a:solidFill>
                        <a:effectLst/>
                        <a:latin typeface="+mn-lt"/>
                        <a:ea typeface="Times New Roman"/>
                        <a:cs typeface="Times New Roman"/>
                      </a:endParaRPr>
                    </a:p>
                    <a:p>
                      <a:pPr>
                        <a:spcAft>
                          <a:spcPts val="0"/>
                        </a:spcAft>
                      </a:pPr>
                      <a:endParaRPr lang="sk-SK" sz="1400" dirty="0">
                        <a:solidFill>
                          <a:schemeClr val="tx1"/>
                        </a:solidFill>
                        <a:effectLst/>
                        <a:latin typeface="+mn-lt"/>
                      </a:endParaRPr>
                    </a:p>
                    <a:p>
                      <a:pPr>
                        <a:spcAft>
                          <a:spcPts val="0"/>
                        </a:spcAft>
                      </a:pPr>
                      <a:r>
                        <a:rPr lang="en-GB" sz="1400" dirty="0">
                          <a:solidFill>
                            <a:schemeClr val="tx1"/>
                          </a:solidFill>
                          <a:effectLst/>
                          <a:latin typeface="+mn-lt"/>
                        </a:rPr>
                        <a:t> </a:t>
                      </a:r>
                      <a:endParaRPr lang="sk-SK" sz="1400" dirty="0">
                        <a:solidFill>
                          <a:schemeClr val="tx1"/>
                        </a:solidFill>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66"/>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174625" lvl="1" indent="0">
                        <a:spcAft>
                          <a:spcPts val="0"/>
                        </a:spcAft>
                        <a:buFont typeface="+mj-lt"/>
                        <a:buNone/>
                      </a:pPr>
                      <a:r>
                        <a:rPr lang="en-GB" sz="1400" dirty="0" smtClean="0">
                          <a:effectLst/>
                          <a:latin typeface="+mn-lt"/>
                        </a:rPr>
                        <a:t>Review </a:t>
                      </a:r>
                      <a:r>
                        <a:rPr lang="en-GB" sz="1400" dirty="0">
                          <a:effectLst/>
                          <a:latin typeface="+mn-lt"/>
                        </a:rPr>
                        <a:t>of the state-of-the-art on vegetation transmittance (</a:t>
                      </a:r>
                      <a:r>
                        <a:rPr lang="en-GB" sz="1400" b="1" dirty="0">
                          <a:effectLst/>
                          <a:latin typeface="+mn-lt"/>
                        </a:rPr>
                        <a:t>D1</a:t>
                      </a:r>
                      <a:r>
                        <a:rPr lang="en-GB" sz="1400" dirty="0">
                          <a:effectLst/>
                          <a:latin typeface="+mn-lt"/>
                        </a:rPr>
                        <a:t>)</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en-GB" sz="1400" dirty="0">
                          <a:effectLst/>
                          <a:latin typeface="+mn-lt"/>
                        </a:rPr>
                        <a:t>Finished</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dirty="0" smtClean="0">
                          <a:effectLst/>
                          <a:latin typeface="+mn-lt"/>
                          <a:ea typeface="Times New Roman"/>
                          <a:cs typeface="Times New Roman"/>
                        </a:rPr>
                        <a:t>Dec. 2016</a:t>
                      </a:r>
                      <a:endParaRPr lang="sk-SK" sz="1400" dirty="0" smtClean="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10003"/>
                  </a:ext>
                </a:extLst>
              </a:tr>
              <a:tr h="432369">
                <a:tc vMerge="1">
                  <a:txBody>
                    <a:bodyPr/>
                    <a:lstStyle/>
                    <a:p>
                      <a:endParaRPr lang="en-GB"/>
                    </a:p>
                  </a:txBody>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180975" lvl="1" indent="0">
                        <a:spcAft>
                          <a:spcPts val="0"/>
                        </a:spcAft>
                        <a:buFont typeface="+mj-lt"/>
                        <a:buNone/>
                      </a:pPr>
                      <a:r>
                        <a:rPr lang="en-GB" sz="1400" dirty="0" smtClean="0">
                          <a:effectLst/>
                          <a:latin typeface="+mn-lt"/>
                        </a:rPr>
                        <a:t>Generated 3D city model (</a:t>
                      </a:r>
                      <a:r>
                        <a:rPr lang="en-GB" sz="1400" b="1" dirty="0" smtClean="0">
                          <a:effectLst/>
                          <a:latin typeface="+mn-lt"/>
                        </a:rPr>
                        <a:t>D2</a:t>
                      </a:r>
                      <a:r>
                        <a:rPr lang="en-GB" sz="1400" dirty="0" smtClean="0">
                          <a:effectLst/>
                          <a:latin typeface="+mn-lt"/>
                        </a:rPr>
                        <a:t>)</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en-GB" sz="1400" dirty="0">
                          <a:effectLst/>
                          <a:latin typeface="+mn-lt"/>
                        </a:rPr>
                        <a:t>Finished</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en-US" sz="1400" dirty="0" smtClean="0">
                          <a:effectLst/>
                          <a:latin typeface="+mn-lt"/>
                          <a:ea typeface="Times New Roman"/>
                          <a:cs typeface="Times New Roman"/>
                        </a:rPr>
                        <a:t>May 2016</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0004"/>
                  </a:ext>
                </a:extLst>
              </a:tr>
              <a:tr h="292638">
                <a:tc vMerge="1">
                  <a:txBody>
                    <a:bodyPr/>
                    <a:lstStyle/>
                    <a:p>
                      <a:endParaRPr lang="en-GB"/>
                    </a:p>
                  </a:txBody>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180975" lvl="1" indent="0">
                        <a:spcAft>
                          <a:spcPts val="0"/>
                        </a:spcAft>
                        <a:buFont typeface="+mj-lt"/>
                        <a:buNone/>
                      </a:pPr>
                      <a:r>
                        <a:rPr lang="en-GB" sz="1400" dirty="0" smtClean="0">
                          <a:effectLst/>
                          <a:latin typeface="+mn-lt"/>
                        </a:rPr>
                        <a:t>Generation </a:t>
                      </a:r>
                      <a:r>
                        <a:rPr lang="en-GB" sz="1400" dirty="0">
                          <a:effectLst/>
                          <a:latin typeface="+mn-lt"/>
                        </a:rPr>
                        <a:t>of 3D time series of urban greenery</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sk-SK" sz="1400" dirty="0" err="1" smtClean="0">
                          <a:effectLst/>
                          <a:latin typeface="+mn-lt"/>
                        </a:rPr>
                        <a:t>Finished</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en-US" sz="1400" dirty="0" smtClean="0">
                          <a:effectLst/>
                          <a:latin typeface="+mn-lt"/>
                          <a:ea typeface="Times New Roman"/>
                          <a:cs typeface="Times New Roman"/>
                        </a:rPr>
                        <a:t>Sep. 2017</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10005"/>
                  </a:ext>
                </a:extLst>
              </a:tr>
              <a:tr h="432369">
                <a:tc vMerge="1">
                  <a:txBody>
                    <a:bodyPr/>
                    <a:lstStyle/>
                    <a:p>
                      <a:endParaRPr lang="en-GB"/>
                    </a:p>
                  </a:txBody>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180975" lvl="1" indent="0">
                        <a:spcAft>
                          <a:spcPts val="0"/>
                        </a:spcAft>
                        <a:buFont typeface="+mj-lt"/>
                        <a:buNone/>
                      </a:pPr>
                      <a:r>
                        <a:rPr lang="en-GB" sz="1400" dirty="0" smtClean="0">
                          <a:effectLst/>
                          <a:latin typeface="+mn-lt"/>
                        </a:rPr>
                        <a:t>Gathering </a:t>
                      </a:r>
                      <a:r>
                        <a:rPr lang="en-GB" sz="1400" dirty="0">
                          <a:effectLst/>
                          <a:latin typeface="+mn-lt"/>
                        </a:rPr>
                        <a:t>of Sentinel 2A imagery</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sk-SK" sz="1400" dirty="0" err="1" smtClean="0">
                          <a:effectLst/>
                          <a:latin typeface="+mn-lt"/>
                        </a:rPr>
                        <a:t>Finished</a:t>
                      </a:r>
                      <a:endParaRPr lang="sk-SK" sz="1400" dirty="0" smtClean="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sk-SK" sz="1400" dirty="0" err="1" smtClean="0">
                          <a:effectLst/>
                          <a:latin typeface="+mn-lt"/>
                          <a:ea typeface="Times New Roman"/>
                          <a:cs typeface="Times New Roman"/>
                        </a:rPr>
                        <a:t>Dec</a:t>
                      </a:r>
                      <a:r>
                        <a:rPr lang="en-US" sz="1400" dirty="0" smtClean="0">
                          <a:effectLst/>
                          <a:latin typeface="+mn-lt"/>
                          <a:ea typeface="Times New Roman"/>
                          <a:cs typeface="Times New Roman"/>
                        </a:rPr>
                        <a:t>. 2017</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0006"/>
                  </a:ext>
                </a:extLst>
              </a:tr>
              <a:tr h="432369">
                <a:tc vMerge="1">
                  <a:txBody>
                    <a:bodyPr/>
                    <a:lstStyle/>
                    <a:p>
                      <a:endParaRPr lang="en-GB"/>
                    </a:p>
                  </a:txBody>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174625" lvl="1" indent="0">
                        <a:spcAft>
                          <a:spcPts val="0"/>
                        </a:spcAft>
                        <a:buFont typeface="+mj-lt"/>
                        <a:buNone/>
                      </a:pPr>
                      <a:r>
                        <a:rPr lang="sk-SK" sz="1400" dirty="0" err="1" smtClean="0">
                          <a:effectLst/>
                          <a:latin typeface="+mn-lt"/>
                        </a:rPr>
                        <a:t>Preparing</a:t>
                      </a:r>
                      <a:r>
                        <a:rPr lang="sk-SK" sz="1400" dirty="0" smtClean="0">
                          <a:effectLst/>
                          <a:latin typeface="+mn-lt"/>
                        </a:rPr>
                        <a:t> </a:t>
                      </a:r>
                      <a:r>
                        <a:rPr lang="sk-SK" sz="1400" dirty="0" err="1" smtClean="0">
                          <a:effectLst/>
                          <a:latin typeface="+mn-lt"/>
                        </a:rPr>
                        <a:t>input</a:t>
                      </a:r>
                      <a:r>
                        <a:rPr lang="sk-SK" sz="1400" dirty="0" smtClean="0">
                          <a:effectLst/>
                          <a:latin typeface="+mn-lt"/>
                        </a:rPr>
                        <a:t> </a:t>
                      </a:r>
                      <a:r>
                        <a:rPr lang="sk-SK" sz="1400" dirty="0" err="1" smtClean="0">
                          <a:effectLst/>
                          <a:latin typeface="+mn-lt"/>
                        </a:rPr>
                        <a:t>data</a:t>
                      </a:r>
                      <a:r>
                        <a:rPr lang="sk-SK" sz="1400" dirty="0" smtClean="0">
                          <a:effectLst/>
                          <a:latin typeface="+mn-lt"/>
                        </a:rPr>
                        <a:t> </a:t>
                      </a:r>
                      <a:r>
                        <a:rPr lang="sk-SK" sz="1400" dirty="0" err="1" smtClean="0">
                          <a:effectLst/>
                          <a:latin typeface="+mn-lt"/>
                        </a:rPr>
                        <a:t>for</a:t>
                      </a:r>
                      <a:r>
                        <a:rPr lang="sk-SK" sz="1400" dirty="0" smtClean="0">
                          <a:effectLst/>
                          <a:latin typeface="+mn-lt"/>
                        </a:rPr>
                        <a:t> 3D </a:t>
                      </a:r>
                      <a:r>
                        <a:rPr lang="sk-SK" sz="1400" dirty="0" err="1" smtClean="0">
                          <a:effectLst/>
                          <a:latin typeface="+mn-lt"/>
                        </a:rPr>
                        <a:t>solar</a:t>
                      </a:r>
                      <a:r>
                        <a:rPr lang="sk-SK" sz="1400" dirty="0" smtClean="0">
                          <a:effectLst/>
                          <a:latin typeface="+mn-lt"/>
                        </a:rPr>
                        <a:t> </a:t>
                      </a:r>
                      <a:r>
                        <a:rPr lang="sk-SK" sz="1400" dirty="0" err="1" smtClean="0">
                          <a:effectLst/>
                          <a:latin typeface="+mn-lt"/>
                        </a:rPr>
                        <a:t>modelling</a:t>
                      </a:r>
                      <a:r>
                        <a:rPr lang="sk-SK" sz="1400" dirty="0" smtClean="0">
                          <a:effectLst/>
                          <a:latin typeface="+mn-lt"/>
                        </a:rPr>
                        <a:t> </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sk-SK" sz="1400" dirty="0" err="1" smtClean="0">
                          <a:effectLst/>
                          <a:latin typeface="+mn-lt"/>
                        </a:rPr>
                        <a:t>Finished</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sk-SK" sz="1400" dirty="0" err="1" smtClean="0">
                          <a:effectLst/>
                          <a:latin typeface="+mn-lt"/>
                          <a:ea typeface="Times New Roman"/>
                          <a:cs typeface="Times New Roman"/>
                        </a:rPr>
                        <a:t>March</a:t>
                      </a:r>
                      <a:r>
                        <a:rPr lang="en-US" sz="1400" baseline="0" dirty="0" smtClean="0">
                          <a:effectLst/>
                          <a:latin typeface="+mn-lt"/>
                          <a:ea typeface="Times New Roman"/>
                          <a:cs typeface="Times New Roman"/>
                        </a:rPr>
                        <a:t> 201</a:t>
                      </a:r>
                      <a:r>
                        <a:rPr lang="sk-SK" sz="1400" baseline="0" dirty="0" smtClean="0">
                          <a:effectLst/>
                          <a:latin typeface="+mn-lt"/>
                          <a:ea typeface="Times New Roman"/>
                          <a:cs typeface="Times New Roman"/>
                        </a:rPr>
                        <a:t>8</a:t>
                      </a:r>
                      <a:endParaRPr lang="en-US" sz="1400" baseline="0" dirty="0" smtClean="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10007"/>
                  </a:ext>
                </a:extLst>
              </a:tr>
              <a:tr h="485441">
                <a:tc vMerge="1">
                  <a:txBody>
                    <a:bodyPr/>
                    <a:lstStyle/>
                    <a:p>
                      <a:endParaRPr lang="en-GB"/>
                    </a:p>
                  </a:txBody>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180975" lvl="1" indent="0">
                        <a:spcAft>
                          <a:spcPts val="0"/>
                        </a:spcAft>
                        <a:buFont typeface="+mj-lt"/>
                        <a:buNone/>
                        <a:tabLst>
                          <a:tab pos="261938" algn="l"/>
                        </a:tabLst>
                      </a:pPr>
                      <a:r>
                        <a:rPr lang="en-US" sz="1400" dirty="0" smtClean="0">
                          <a:effectLst/>
                          <a:latin typeface="+mn-lt"/>
                          <a:ea typeface="Times New Roman"/>
                          <a:cs typeface="Times New Roman"/>
                        </a:rPr>
                        <a:t>Report on derivation of satellite based vegetation  metrics and downscaling to high-resolution data (</a:t>
                      </a:r>
                      <a:r>
                        <a:rPr lang="en-US" sz="1400" b="1" dirty="0" smtClean="0">
                          <a:effectLst/>
                          <a:latin typeface="+mn-lt"/>
                          <a:ea typeface="Times New Roman"/>
                          <a:cs typeface="Times New Roman"/>
                        </a:rPr>
                        <a:t>D4</a:t>
                      </a:r>
                      <a:r>
                        <a:rPr lang="en-US" sz="1400" dirty="0" smtClean="0">
                          <a:effectLst/>
                          <a:latin typeface="+mn-lt"/>
                          <a:ea typeface="Times New Roman"/>
                          <a:cs typeface="Times New Roman"/>
                        </a:rPr>
                        <a:t>)</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sk-SK" sz="1400" dirty="0" err="1" smtClean="0">
                          <a:effectLst/>
                          <a:latin typeface="+mn-lt"/>
                        </a:rPr>
                        <a:t>Finished</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sk-SK" sz="1400" dirty="0" err="1" smtClean="0">
                          <a:effectLst/>
                          <a:latin typeface="+mn-lt"/>
                          <a:ea typeface="Times New Roman"/>
                          <a:cs typeface="Times New Roman"/>
                        </a:rPr>
                        <a:t>April</a:t>
                      </a:r>
                      <a:r>
                        <a:rPr lang="en-US" sz="1400" dirty="0" smtClean="0">
                          <a:effectLst/>
                          <a:latin typeface="+mn-lt"/>
                          <a:ea typeface="Times New Roman"/>
                          <a:cs typeface="Times New Roman"/>
                        </a:rPr>
                        <a:t> 201</a:t>
                      </a:r>
                      <a:r>
                        <a:rPr lang="sk-SK" sz="1400" dirty="0" smtClean="0">
                          <a:effectLst/>
                          <a:latin typeface="+mn-lt"/>
                          <a:ea typeface="Times New Roman"/>
                          <a:cs typeface="Times New Roman"/>
                        </a:rPr>
                        <a:t>8</a:t>
                      </a:r>
                      <a:endParaRPr lang="en-US" sz="1400" dirty="0" smtClean="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0008"/>
                  </a:ext>
                </a:extLst>
              </a:tr>
              <a:tr h="72816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kern="1200" dirty="0" smtClean="0">
                          <a:solidFill>
                            <a:schemeClr val="tx1"/>
                          </a:solidFill>
                          <a:effectLst/>
                          <a:latin typeface="+mn-lt"/>
                          <a:ea typeface="+mn-ea"/>
                          <a:cs typeface="+mn-cs"/>
                        </a:rPr>
                        <a:t>WP3 - Testing, validation and viability of the system/model</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effectLst/>
                          <a:latin typeface="+mn-lt"/>
                        </a:rPr>
                        <a:t>Jaroslav</a:t>
                      </a:r>
                      <a:r>
                        <a:rPr lang="en-GB" sz="1400" b="0" baseline="0" dirty="0" smtClean="0">
                          <a:solidFill>
                            <a:schemeClr val="tx1"/>
                          </a:solidFill>
                          <a:effectLst/>
                          <a:latin typeface="+mn-lt"/>
                        </a:rPr>
                        <a:t> </a:t>
                      </a:r>
                      <a:r>
                        <a:rPr lang="en-GB" sz="1400" b="0" baseline="0" dirty="0" err="1" smtClean="0">
                          <a:solidFill>
                            <a:schemeClr val="tx1"/>
                          </a:solidFill>
                          <a:effectLst/>
                          <a:latin typeface="+mn-lt"/>
                        </a:rPr>
                        <a:t>Hofierka</a:t>
                      </a:r>
                      <a:endParaRPr lang="sk-SK" sz="1400" b="0" dirty="0" smtClean="0">
                        <a:solidFill>
                          <a:schemeClr val="tx1"/>
                        </a:solidFill>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180975" lvl="1" indent="0">
                        <a:spcAft>
                          <a:spcPts val="0"/>
                        </a:spcAft>
                        <a:buFont typeface="+mj-lt"/>
                        <a:buNone/>
                      </a:pPr>
                      <a:r>
                        <a:rPr lang="en-US" sz="1400" dirty="0" smtClean="0">
                          <a:effectLst/>
                          <a:latin typeface="+mn-lt"/>
                          <a:ea typeface="Times New Roman"/>
                          <a:cs typeface="Times New Roman"/>
                        </a:rPr>
                        <a:t>Report on definition of algorithmic structure of the toolbox (</a:t>
                      </a:r>
                      <a:r>
                        <a:rPr lang="en-US" sz="1400" b="1" dirty="0" smtClean="0">
                          <a:effectLst/>
                          <a:latin typeface="+mn-lt"/>
                          <a:ea typeface="Times New Roman"/>
                          <a:cs typeface="Times New Roman"/>
                        </a:rPr>
                        <a:t>D5</a:t>
                      </a:r>
                      <a:r>
                        <a:rPr lang="en-US" sz="1400" dirty="0" smtClean="0">
                          <a:effectLst/>
                          <a:latin typeface="+mn-lt"/>
                          <a:ea typeface="Times New Roman"/>
                          <a:cs typeface="Times New Roman"/>
                        </a:rPr>
                        <a:t>)</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sk-SK" sz="1400" dirty="0" err="1" smtClean="0">
                          <a:effectLst/>
                          <a:latin typeface="+mn-lt"/>
                        </a:rPr>
                        <a:t>Finished</a:t>
                      </a:r>
                      <a:endParaRPr lang="en-GB" sz="1400" dirty="0" smtClean="0">
                        <a:effectLst/>
                        <a:latin typeface="+mn-lt"/>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sk-SK" sz="1400" dirty="0" err="1" smtClean="0">
                          <a:effectLst/>
                          <a:latin typeface="+mn-lt"/>
                          <a:ea typeface="Times New Roman"/>
                          <a:cs typeface="Times New Roman"/>
                        </a:rPr>
                        <a:t>Sept</a:t>
                      </a:r>
                      <a:r>
                        <a:rPr lang="sk-SK" sz="1400" dirty="0" smtClean="0">
                          <a:effectLst/>
                          <a:latin typeface="+mn-lt"/>
                          <a:ea typeface="Times New Roman"/>
                          <a:cs typeface="Times New Roman"/>
                        </a:rPr>
                        <a:t>. </a:t>
                      </a:r>
                      <a:r>
                        <a:rPr lang="en-US" sz="1400" dirty="0" smtClean="0">
                          <a:effectLst/>
                          <a:latin typeface="+mn-lt"/>
                          <a:ea typeface="Times New Roman"/>
                          <a:cs typeface="Times New Roman"/>
                        </a:rPr>
                        <a:t>2018</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xmlns="" val="10009"/>
                  </a:ext>
                </a:extLst>
              </a:tr>
              <a:tr h="728160">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spcAft>
                          <a:spcPts val="0"/>
                        </a:spcAft>
                      </a:pPr>
                      <a:r>
                        <a:rPr lang="en-US" sz="1400" dirty="0" smtClean="0">
                          <a:solidFill>
                            <a:schemeClr val="tx1"/>
                          </a:solidFill>
                          <a:effectLst/>
                          <a:latin typeface="+mn-lt"/>
                          <a:ea typeface="Times New Roman"/>
                          <a:cs typeface="Times New Roman"/>
                        </a:rPr>
                        <a:t>WP4 - Roadmap for further implementation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solidFill>
                            <a:schemeClr val="tx1"/>
                          </a:solidFill>
                          <a:effectLst/>
                          <a:latin typeface="+mn-lt"/>
                        </a:rPr>
                        <a:t>Jaroslav </a:t>
                      </a:r>
                      <a:r>
                        <a:rPr lang="en-GB" sz="1400" b="0" dirty="0" err="1" smtClean="0">
                          <a:solidFill>
                            <a:schemeClr val="tx1"/>
                          </a:solidFill>
                          <a:effectLst/>
                          <a:latin typeface="+mn-lt"/>
                        </a:rPr>
                        <a:t>Hofierka</a:t>
                      </a:r>
                      <a:endParaRPr lang="sk-SK" sz="1400" b="0" dirty="0" smtClean="0">
                        <a:solidFill>
                          <a:schemeClr val="tx1"/>
                        </a:solidFill>
                        <a:effectLst/>
                        <a:latin typeface="+mn-lt"/>
                        <a:ea typeface="Times New Roman"/>
                        <a:cs typeface="Times New Roman"/>
                      </a:endParaRPr>
                    </a:p>
                  </a:txBody>
                  <a:tcPr marL="21900" marR="2190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180975" lvl="1" indent="0">
                        <a:spcAft>
                          <a:spcPts val="0"/>
                        </a:spcAft>
                        <a:buFont typeface="+mj-lt"/>
                        <a:buNone/>
                      </a:pPr>
                      <a:r>
                        <a:rPr lang="en-US" sz="1400" dirty="0" smtClean="0">
                          <a:effectLst/>
                          <a:latin typeface="+mn-lt"/>
                          <a:ea typeface="Times New Roman"/>
                          <a:cs typeface="Times New Roman"/>
                        </a:rPr>
                        <a:t>Roadmap report on implementation of the toolbox (</a:t>
                      </a:r>
                      <a:r>
                        <a:rPr lang="en-US" sz="1400" b="1" dirty="0" smtClean="0">
                          <a:effectLst/>
                          <a:latin typeface="+mn-lt"/>
                          <a:ea typeface="Times New Roman"/>
                          <a:cs typeface="Times New Roman"/>
                        </a:rPr>
                        <a:t>D6</a:t>
                      </a:r>
                      <a:r>
                        <a:rPr lang="en-US" sz="1400" dirty="0" smtClean="0">
                          <a:effectLst/>
                          <a:latin typeface="+mn-lt"/>
                          <a:ea typeface="Times New Roman"/>
                          <a:cs typeface="Times New Roman"/>
                        </a:rPr>
                        <a:t>)</a:t>
                      </a:r>
                      <a:endParaRPr lang="sk-SK" sz="1400" dirty="0">
                        <a:effectLst/>
                        <a:latin typeface="+mn-lt"/>
                        <a:ea typeface="Times New Roman"/>
                        <a:cs typeface="Times New Roman"/>
                      </a:endParaRPr>
                    </a:p>
                  </a:txBody>
                  <a:tcPr marL="21900" marR="2190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sk-SK" sz="1400" dirty="0" err="1" smtClean="0">
                          <a:effectLst/>
                          <a:latin typeface="+mn-lt"/>
                        </a:rPr>
                        <a:t>Finished</a:t>
                      </a:r>
                      <a:endParaRPr lang="en-GB" sz="1400" dirty="0" smtClean="0">
                        <a:effectLst/>
                        <a:latin typeface="+mn-lt"/>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just">
                        <a:spcAft>
                          <a:spcPts val="0"/>
                        </a:spcAft>
                      </a:pPr>
                      <a:r>
                        <a:rPr lang="sk-SK" sz="1400" dirty="0" err="1" smtClean="0">
                          <a:effectLst/>
                          <a:latin typeface="+mn-lt"/>
                          <a:ea typeface="Times New Roman"/>
                          <a:cs typeface="Times New Roman"/>
                        </a:rPr>
                        <a:t>Sept</a:t>
                      </a:r>
                      <a:r>
                        <a:rPr lang="sk-SK" sz="1400" dirty="0" smtClean="0">
                          <a:effectLst/>
                          <a:latin typeface="+mn-lt"/>
                          <a:ea typeface="Times New Roman"/>
                          <a:cs typeface="Times New Roman"/>
                        </a:rPr>
                        <a:t>. </a:t>
                      </a:r>
                      <a:r>
                        <a:rPr lang="en-US" sz="1400" dirty="0" smtClean="0">
                          <a:effectLst/>
                          <a:latin typeface="+mn-lt"/>
                          <a:ea typeface="Times New Roman"/>
                          <a:cs typeface="Times New Roman"/>
                        </a:rPr>
                        <a:t>2018</a:t>
                      </a:r>
                      <a:endParaRPr lang="sk-SK" sz="1400" dirty="0">
                        <a:effectLst/>
                        <a:latin typeface="+mn-lt"/>
                        <a:ea typeface="Times New Roman"/>
                        <a:cs typeface="Times New Roman"/>
                      </a:endParaRPr>
                    </a:p>
                  </a:txBody>
                  <a:tcPr marL="21900" marR="219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7585505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782" y="214287"/>
            <a:ext cx="9566461" cy="543675"/>
          </a:xfrm>
        </p:spPr>
        <p:txBody>
          <a:bodyPr/>
          <a:lstStyle/>
          <a:p>
            <a:r>
              <a:rPr lang="en-US" dirty="0" smtClean="0"/>
              <a:t>Summary of Main Achievements</a:t>
            </a:r>
            <a:endParaRPr lang="en-GB" dirty="0"/>
          </a:p>
        </p:txBody>
      </p:sp>
      <p:sp>
        <p:nvSpPr>
          <p:cNvPr id="4" name="Zástupný objekt pre obsah 3"/>
          <p:cNvSpPr>
            <a:spLocks noGrp="1"/>
          </p:cNvSpPr>
          <p:nvPr>
            <p:ph idx="1"/>
          </p:nvPr>
        </p:nvSpPr>
        <p:spPr>
          <a:xfrm>
            <a:off x="230400" y="969600"/>
            <a:ext cx="11961600" cy="5097600"/>
          </a:xfrm>
        </p:spPr>
        <p:txBody>
          <a:bodyPr/>
          <a:lstStyle/>
          <a:p>
            <a:pPr marL="11" indent="-457200">
              <a:buFont typeface="Arial" panose="020B0604020202020204" pitchFamily="34" charset="0"/>
              <a:buChar char="•"/>
            </a:pPr>
            <a:r>
              <a:rPr lang="sk-SK" dirty="0" err="1" smtClean="0"/>
              <a:t>Virtual</a:t>
            </a:r>
            <a:r>
              <a:rPr lang="sk-SK" dirty="0" smtClean="0"/>
              <a:t> 3D city model of </a:t>
            </a:r>
            <a:r>
              <a:rPr lang="sk-SK" dirty="0" err="1" smtClean="0"/>
              <a:t>the</a:t>
            </a:r>
            <a:r>
              <a:rPr lang="sk-SK" dirty="0" smtClean="0"/>
              <a:t> Košice City centre (4 km</a:t>
            </a:r>
            <a:r>
              <a:rPr lang="sk-SK" baseline="30000" dirty="0" smtClean="0"/>
              <a:t>2</a:t>
            </a:r>
            <a:r>
              <a:rPr lang="sk-SK" dirty="0" smtClean="0"/>
              <a:t>)</a:t>
            </a:r>
          </a:p>
          <a:p>
            <a:pPr marL="1079984" lvl="1" indent="-457200">
              <a:buFont typeface="Arial" panose="020B0604020202020204" pitchFamily="34" charset="0"/>
              <a:buChar char="•"/>
            </a:pPr>
            <a:r>
              <a:rPr lang="sk-SK" dirty="0" err="1" smtClean="0">
                <a:solidFill>
                  <a:schemeClr val="bg1">
                    <a:lumMod val="65000"/>
                  </a:schemeClr>
                </a:solidFill>
              </a:rPr>
              <a:t>buildings</a:t>
            </a:r>
            <a:r>
              <a:rPr lang="sk-SK" dirty="0" smtClean="0">
                <a:solidFill>
                  <a:schemeClr val="bg1">
                    <a:lumMod val="65000"/>
                  </a:schemeClr>
                </a:solidFill>
              </a:rPr>
              <a:t> LoD2</a:t>
            </a:r>
          </a:p>
          <a:p>
            <a:pPr marL="1079984" lvl="1" indent="-457200">
              <a:buFont typeface="Arial" panose="020B0604020202020204" pitchFamily="34" charset="0"/>
              <a:buChar char="•"/>
            </a:pPr>
            <a:r>
              <a:rPr lang="sk-SK" dirty="0" err="1" smtClean="0">
                <a:solidFill>
                  <a:schemeClr val="bg1">
                    <a:lumMod val="65000"/>
                  </a:schemeClr>
                </a:solidFill>
              </a:rPr>
              <a:t>geobotanical</a:t>
            </a:r>
            <a:r>
              <a:rPr lang="sk-SK" dirty="0" smtClean="0">
                <a:solidFill>
                  <a:schemeClr val="bg1">
                    <a:lumMod val="65000"/>
                  </a:schemeClr>
                </a:solidFill>
              </a:rPr>
              <a:t> </a:t>
            </a:r>
            <a:r>
              <a:rPr lang="sk-SK" dirty="0" err="1" smtClean="0">
                <a:solidFill>
                  <a:schemeClr val="bg1">
                    <a:lumMod val="65000"/>
                  </a:schemeClr>
                </a:solidFill>
              </a:rPr>
              <a:t>geodatabase</a:t>
            </a:r>
            <a:r>
              <a:rPr lang="sk-SK" dirty="0" smtClean="0">
                <a:solidFill>
                  <a:schemeClr val="bg1">
                    <a:lumMod val="65000"/>
                  </a:schemeClr>
                </a:solidFill>
              </a:rPr>
              <a:t> of </a:t>
            </a:r>
            <a:r>
              <a:rPr lang="sk-SK" dirty="0" err="1" smtClean="0">
                <a:solidFill>
                  <a:schemeClr val="bg1">
                    <a:lumMod val="65000"/>
                  </a:schemeClr>
                </a:solidFill>
              </a:rPr>
              <a:t>urban</a:t>
            </a:r>
            <a:r>
              <a:rPr lang="sk-SK" dirty="0" smtClean="0">
                <a:solidFill>
                  <a:schemeClr val="bg1">
                    <a:lumMod val="65000"/>
                  </a:schemeClr>
                </a:solidFill>
              </a:rPr>
              <a:t> </a:t>
            </a:r>
            <a:r>
              <a:rPr lang="sk-SK" dirty="0" err="1" smtClean="0">
                <a:solidFill>
                  <a:schemeClr val="bg1">
                    <a:lumMod val="65000"/>
                  </a:schemeClr>
                </a:solidFill>
              </a:rPr>
              <a:t>greenery</a:t>
            </a:r>
            <a:endParaRPr lang="sk-SK" dirty="0" smtClean="0">
              <a:solidFill>
                <a:schemeClr val="bg1">
                  <a:lumMod val="65000"/>
                </a:schemeClr>
              </a:solidFill>
            </a:endParaRPr>
          </a:p>
          <a:p>
            <a:pPr marL="622784" lvl="1"/>
            <a:endParaRPr lang="sk-SK" dirty="0" smtClean="0"/>
          </a:p>
          <a:p>
            <a:pPr marL="11" indent="-457200">
              <a:buFont typeface="Arial" panose="020B0604020202020204" pitchFamily="34" charset="0"/>
              <a:buChar char="•"/>
            </a:pPr>
            <a:r>
              <a:rPr lang="sk-SK" dirty="0" err="1" smtClean="0"/>
              <a:t>Time</a:t>
            </a:r>
            <a:r>
              <a:rPr lang="sk-SK" dirty="0" smtClean="0"/>
              <a:t> </a:t>
            </a:r>
            <a:r>
              <a:rPr lang="sk-SK" dirty="0" err="1" smtClean="0"/>
              <a:t>series</a:t>
            </a:r>
            <a:r>
              <a:rPr lang="sk-SK" dirty="0" smtClean="0"/>
              <a:t> of TLS 3D point </a:t>
            </a:r>
            <a:r>
              <a:rPr lang="sk-SK" dirty="0" err="1" smtClean="0"/>
              <a:t>clouds</a:t>
            </a:r>
            <a:r>
              <a:rPr lang="sk-SK" dirty="0" smtClean="0"/>
              <a:t> </a:t>
            </a:r>
            <a:r>
              <a:rPr lang="sk-SK" dirty="0" err="1" smtClean="0"/>
              <a:t>representing</a:t>
            </a:r>
            <a:r>
              <a:rPr lang="sk-SK" dirty="0" smtClean="0"/>
              <a:t> </a:t>
            </a:r>
            <a:r>
              <a:rPr lang="sk-SK" dirty="0" err="1" smtClean="0"/>
              <a:t>urban</a:t>
            </a:r>
            <a:r>
              <a:rPr lang="sk-SK" dirty="0" smtClean="0"/>
              <a:t> </a:t>
            </a:r>
            <a:r>
              <a:rPr lang="sk-SK" dirty="0" err="1" smtClean="0"/>
              <a:t>greenery</a:t>
            </a:r>
            <a:endParaRPr lang="sk-SK" dirty="0" smtClean="0"/>
          </a:p>
          <a:p>
            <a:pPr indent="0"/>
            <a:endParaRPr lang="sk-SK" dirty="0"/>
          </a:p>
          <a:p>
            <a:pPr marL="11" indent="-457200">
              <a:buFont typeface="Arial" panose="020B0604020202020204" pitchFamily="34" charset="0"/>
              <a:buChar char="•"/>
            </a:pPr>
            <a:r>
              <a:rPr lang="sk-SK" dirty="0" err="1" smtClean="0"/>
              <a:t>Novel</a:t>
            </a:r>
            <a:r>
              <a:rPr lang="sk-SK" dirty="0" smtClean="0"/>
              <a:t> </a:t>
            </a:r>
            <a:r>
              <a:rPr lang="sk-SK" dirty="0" err="1" smtClean="0"/>
              <a:t>algorithm</a:t>
            </a:r>
            <a:r>
              <a:rPr lang="sk-SK" dirty="0" smtClean="0"/>
              <a:t> of </a:t>
            </a:r>
            <a:r>
              <a:rPr lang="sk-SK" dirty="0" err="1" smtClean="0"/>
              <a:t>spatial</a:t>
            </a:r>
            <a:r>
              <a:rPr lang="sk-SK" dirty="0" smtClean="0"/>
              <a:t> </a:t>
            </a:r>
            <a:r>
              <a:rPr lang="sk-SK" dirty="0" err="1" smtClean="0"/>
              <a:t>distributed</a:t>
            </a:r>
            <a:r>
              <a:rPr lang="sk-SK" dirty="0" smtClean="0"/>
              <a:t> and </a:t>
            </a:r>
            <a:r>
              <a:rPr lang="sk-SK" dirty="0" err="1" smtClean="0"/>
              <a:t>physically</a:t>
            </a:r>
            <a:r>
              <a:rPr lang="sk-SK" dirty="0" smtClean="0"/>
              <a:t> </a:t>
            </a:r>
            <a:r>
              <a:rPr lang="sk-SK" dirty="0" err="1" smtClean="0"/>
              <a:t>based</a:t>
            </a:r>
            <a:r>
              <a:rPr lang="sk-SK" dirty="0" smtClean="0"/>
              <a:t> </a:t>
            </a:r>
            <a:r>
              <a:rPr lang="sk-SK" dirty="0" err="1" smtClean="0"/>
              <a:t>modelling</a:t>
            </a:r>
            <a:r>
              <a:rPr lang="sk-SK" dirty="0" smtClean="0"/>
              <a:t> of </a:t>
            </a:r>
            <a:r>
              <a:rPr lang="sk-SK" dirty="0" err="1" smtClean="0"/>
              <a:t>land</a:t>
            </a:r>
            <a:r>
              <a:rPr lang="sk-SK" dirty="0" smtClean="0"/>
              <a:t> 	</a:t>
            </a:r>
            <a:r>
              <a:rPr lang="sk-SK" dirty="0" err="1" smtClean="0"/>
              <a:t>surface</a:t>
            </a:r>
            <a:r>
              <a:rPr lang="sk-SK" dirty="0" smtClean="0"/>
              <a:t> </a:t>
            </a:r>
            <a:r>
              <a:rPr lang="sk-SK" dirty="0" err="1" smtClean="0"/>
              <a:t>temperature</a:t>
            </a:r>
            <a:r>
              <a:rPr lang="sk-SK" dirty="0" smtClean="0"/>
              <a:t> in GIS </a:t>
            </a:r>
            <a:r>
              <a:rPr lang="sk-SK" dirty="0"/>
              <a:t>(</a:t>
            </a:r>
            <a:r>
              <a:rPr lang="sk-SK" dirty="0" err="1"/>
              <a:t>proof</a:t>
            </a:r>
            <a:r>
              <a:rPr lang="sk-SK" dirty="0"/>
              <a:t>-of-</a:t>
            </a:r>
            <a:r>
              <a:rPr lang="sk-SK" dirty="0" err="1"/>
              <a:t>concept</a:t>
            </a:r>
            <a:r>
              <a:rPr lang="sk-SK" dirty="0"/>
              <a:t>) </a:t>
            </a:r>
            <a:endParaRPr lang="sk-SK" dirty="0" smtClean="0"/>
          </a:p>
          <a:p>
            <a:pPr marL="1079984" lvl="1" indent="-457200">
              <a:buFont typeface="Arial" panose="020B0604020202020204" pitchFamily="34" charset="0"/>
              <a:buChar char="•"/>
            </a:pPr>
            <a:r>
              <a:rPr lang="sk-SK" dirty="0" err="1" smtClean="0">
                <a:solidFill>
                  <a:schemeClr val="bg1">
                    <a:lumMod val="65000"/>
                  </a:schemeClr>
                </a:solidFill>
              </a:rPr>
              <a:t>Sentinel</a:t>
            </a:r>
            <a:r>
              <a:rPr lang="sk-SK" dirty="0" smtClean="0">
                <a:solidFill>
                  <a:schemeClr val="bg1">
                    <a:lumMod val="65000"/>
                  </a:schemeClr>
                </a:solidFill>
              </a:rPr>
              <a:t> 2 </a:t>
            </a:r>
            <a:r>
              <a:rPr lang="sk-SK" dirty="0" err="1" smtClean="0">
                <a:solidFill>
                  <a:schemeClr val="bg1">
                    <a:lumMod val="65000"/>
                  </a:schemeClr>
                </a:solidFill>
              </a:rPr>
              <a:t>data</a:t>
            </a:r>
            <a:r>
              <a:rPr lang="sk-SK" dirty="0" smtClean="0">
                <a:solidFill>
                  <a:schemeClr val="bg1">
                    <a:lumMod val="65000"/>
                  </a:schemeClr>
                </a:solidFill>
              </a:rPr>
              <a:t> </a:t>
            </a:r>
            <a:r>
              <a:rPr lang="sk-SK" dirty="0" err="1" smtClean="0">
                <a:solidFill>
                  <a:schemeClr val="bg1">
                    <a:lumMod val="65000"/>
                  </a:schemeClr>
                </a:solidFill>
              </a:rPr>
              <a:t>useful</a:t>
            </a:r>
            <a:r>
              <a:rPr lang="sk-SK" dirty="0" smtClean="0">
                <a:solidFill>
                  <a:schemeClr val="bg1">
                    <a:lumMod val="65000"/>
                  </a:schemeClr>
                </a:solidFill>
              </a:rPr>
              <a:t> </a:t>
            </a:r>
            <a:r>
              <a:rPr lang="sk-SK" dirty="0" err="1" smtClean="0">
                <a:solidFill>
                  <a:schemeClr val="bg1">
                    <a:lumMod val="65000"/>
                  </a:schemeClr>
                </a:solidFill>
              </a:rPr>
              <a:t>for</a:t>
            </a:r>
            <a:r>
              <a:rPr lang="sk-SK" dirty="0" smtClean="0">
                <a:solidFill>
                  <a:schemeClr val="bg1">
                    <a:lumMod val="65000"/>
                  </a:schemeClr>
                </a:solidFill>
              </a:rPr>
              <a:t> </a:t>
            </a:r>
            <a:r>
              <a:rPr lang="sk-SK" dirty="0" err="1" smtClean="0">
                <a:solidFill>
                  <a:schemeClr val="bg1">
                    <a:lumMod val="65000"/>
                  </a:schemeClr>
                </a:solidFill>
              </a:rPr>
              <a:t>estimating</a:t>
            </a:r>
            <a:r>
              <a:rPr lang="sk-SK" dirty="0" smtClean="0">
                <a:solidFill>
                  <a:schemeClr val="bg1">
                    <a:lumMod val="65000"/>
                  </a:schemeClr>
                </a:solidFill>
              </a:rPr>
              <a:t> </a:t>
            </a:r>
            <a:r>
              <a:rPr lang="sk-SK" dirty="0" err="1" smtClean="0">
                <a:solidFill>
                  <a:schemeClr val="bg1">
                    <a:lumMod val="65000"/>
                  </a:schemeClr>
                </a:solidFill>
              </a:rPr>
              <a:t>albedo</a:t>
            </a:r>
            <a:r>
              <a:rPr lang="sk-SK" dirty="0" smtClean="0">
                <a:solidFill>
                  <a:schemeClr val="bg1">
                    <a:lumMod val="65000"/>
                  </a:schemeClr>
                </a:solidFill>
              </a:rPr>
              <a:t> and </a:t>
            </a:r>
            <a:r>
              <a:rPr lang="sk-SK" dirty="0" err="1" smtClean="0">
                <a:solidFill>
                  <a:schemeClr val="bg1">
                    <a:lumMod val="65000"/>
                  </a:schemeClr>
                </a:solidFill>
              </a:rPr>
              <a:t>thermal</a:t>
            </a:r>
            <a:r>
              <a:rPr lang="sk-SK" dirty="0" smtClean="0">
                <a:solidFill>
                  <a:schemeClr val="bg1">
                    <a:lumMod val="65000"/>
                  </a:schemeClr>
                </a:solidFill>
              </a:rPr>
              <a:t> </a:t>
            </a:r>
            <a:r>
              <a:rPr lang="sk-SK" dirty="0" err="1" smtClean="0">
                <a:solidFill>
                  <a:schemeClr val="bg1">
                    <a:lumMod val="65000"/>
                  </a:schemeClr>
                </a:solidFill>
              </a:rPr>
              <a:t>emissivity</a:t>
            </a:r>
            <a:endParaRPr lang="sk-SK" dirty="0" smtClean="0">
              <a:solidFill>
                <a:schemeClr val="bg1">
                  <a:lumMod val="65000"/>
                </a:schemeClr>
              </a:solidFill>
            </a:endParaRPr>
          </a:p>
          <a:p>
            <a:pPr marL="1079984" lvl="1" indent="-457200">
              <a:buFont typeface="Arial" panose="020B0604020202020204" pitchFamily="34" charset="0"/>
              <a:buChar char="•"/>
            </a:pPr>
            <a:r>
              <a:rPr lang="sk-SK" dirty="0" err="1" smtClean="0">
                <a:solidFill>
                  <a:schemeClr val="bg1">
                    <a:lumMod val="65000"/>
                  </a:schemeClr>
                </a:solidFill>
              </a:rPr>
              <a:t>Sentinel</a:t>
            </a:r>
            <a:r>
              <a:rPr lang="sk-SK" dirty="0" smtClean="0">
                <a:solidFill>
                  <a:schemeClr val="bg1">
                    <a:lumMod val="65000"/>
                  </a:schemeClr>
                </a:solidFill>
              </a:rPr>
              <a:t> </a:t>
            </a:r>
            <a:r>
              <a:rPr lang="sk-SK" dirty="0">
                <a:solidFill>
                  <a:schemeClr val="bg1">
                    <a:lumMod val="65000"/>
                  </a:schemeClr>
                </a:solidFill>
              </a:rPr>
              <a:t>2 </a:t>
            </a:r>
            <a:r>
              <a:rPr lang="sk-SK" dirty="0" err="1">
                <a:solidFill>
                  <a:schemeClr val="bg1">
                    <a:lumMod val="65000"/>
                  </a:schemeClr>
                </a:solidFill>
              </a:rPr>
              <a:t>data</a:t>
            </a:r>
            <a:r>
              <a:rPr lang="sk-SK" dirty="0">
                <a:solidFill>
                  <a:schemeClr val="bg1">
                    <a:lumMod val="65000"/>
                  </a:schemeClr>
                </a:solidFill>
              </a:rPr>
              <a:t> </a:t>
            </a:r>
            <a:r>
              <a:rPr lang="sk-SK" dirty="0" err="1">
                <a:solidFill>
                  <a:schemeClr val="bg1">
                    <a:lumMod val="65000"/>
                  </a:schemeClr>
                </a:solidFill>
              </a:rPr>
              <a:t>useful</a:t>
            </a:r>
            <a:r>
              <a:rPr lang="sk-SK" dirty="0">
                <a:solidFill>
                  <a:schemeClr val="bg1">
                    <a:lumMod val="65000"/>
                  </a:schemeClr>
                </a:solidFill>
              </a:rPr>
              <a:t> </a:t>
            </a:r>
            <a:r>
              <a:rPr lang="sk-SK" dirty="0" err="1">
                <a:solidFill>
                  <a:schemeClr val="bg1">
                    <a:lumMod val="65000"/>
                  </a:schemeClr>
                </a:solidFill>
              </a:rPr>
              <a:t>for</a:t>
            </a:r>
            <a:r>
              <a:rPr lang="sk-SK" dirty="0">
                <a:solidFill>
                  <a:schemeClr val="bg1">
                    <a:lumMod val="65000"/>
                  </a:schemeClr>
                </a:solidFill>
              </a:rPr>
              <a:t> </a:t>
            </a:r>
            <a:r>
              <a:rPr lang="sk-SK" dirty="0" err="1">
                <a:solidFill>
                  <a:schemeClr val="bg1">
                    <a:lumMod val="65000"/>
                  </a:schemeClr>
                </a:solidFill>
              </a:rPr>
              <a:t>estimating</a:t>
            </a:r>
            <a:r>
              <a:rPr lang="sk-SK" dirty="0">
                <a:solidFill>
                  <a:schemeClr val="bg1">
                    <a:lumMod val="65000"/>
                  </a:schemeClr>
                </a:solidFill>
              </a:rPr>
              <a:t> </a:t>
            </a:r>
            <a:r>
              <a:rPr lang="sk-SK" dirty="0" err="1" smtClean="0">
                <a:solidFill>
                  <a:schemeClr val="bg1">
                    <a:lumMod val="65000"/>
                  </a:schemeClr>
                </a:solidFill>
              </a:rPr>
              <a:t>solar</a:t>
            </a:r>
            <a:r>
              <a:rPr lang="sk-SK" dirty="0" smtClean="0">
                <a:solidFill>
                  <a:schemeClr val="bg1">
                    <a:lumMod val="65000"/>
                  </a:schemeClr>
                </a:solidFill>
              </a:rPr>
              <a:t> </a:t>
            </a:r>
            <a:r>
              <a:rPr lang="sk-SK" dirty="0" err="1" smtClean="0">
                <a:solidFill>
                  <a:schemeClr val="bg1">
                    <a:lumMod val="65000"/>
                  </a:schemeClr>
                </a:solidFill>
              </a:rPr>
              <a:t>transmittance</a:t>
            </a:r>
            <a:r>
              <a:rPr lang="sk-SK" dirty="0" smtClean="0">
                <a:solidFill>
                  <a:schemeClr val="bg1">
                    <a:lumMod val="65000"/>
                  </a:schemeClr>
                </a:solidFill>
              </a:rPr>
              <a:t> of </a:t>
            </a:r>
            <a:r>
              <a:rPr lang="sk-SK" dirty="0" err="1" smtClean="0">
                <a:solidFill>
                  <a:schemeClr val="bg1">
                    <a:lumMod val="65000"/>
                  </a:schemeClr>
                </a:solidFill>
              </a:rPr>
              <a:t>urban</a:t>
            </a:r>
            <a:r>
              <a:rPr lang="sk-SK" dirty="0" smtClean="0">
                <a:solidFill>
                  <a:schemeClr val="bg1">
                    <a:lumMod val="65000"/>
                  </a:schemeClr>
                </a:solidFill>
              </a:rPr>
              <a:t> </a:t>
            </a:r>
            <a:r>
              <a:rPr lang="sk-SK" dirty="0" err="1" smtClean="0">
                <a:solidFill>
                  <a:schemeClr val="bg1">
                    <a:lumMod val="65000"/>
                  </a:schemeClr>
                </a:solidFill>
              </a:rPr>
              <a:t>greenery</a:t>
            </a:r>
            <a:endParaRPr lang="sk-SK" dirty="0">
              <a:solidFill>
                <a:schemeClr val="bg1">
                  <a:lumMod val="65000"/>
                </a:schemeClr>
              </a:solidFill>
            </a:endParaRPr>
          </a:p>
          <a:p>
            <a:pPr marL="11" indent="-457200">
              <a:buFont typeface="Arial" panose="020B0604020202020204" pitchFamily="34" charset="0"/>
              <a:buChar char="•"/>
            </a:pPr>
            <a:endParaRPr lang="sk-SK" dirty="0"/>
          </a:p>
        </p:txBody>
      </p:sp>
    </p:spTree>
    <p:extLst>
      <p:ext uri="{BB962C8B-B14F-4D97-AF65-F5344CB8AC3E}">
        <p14:creationId xmlns:p14="http://schemas.microsoft.com/office/powerpoint/2010/main" val="1504496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782" y="214287"/>
            <a:ext cx="9566461" cy="543675"/>
          </a:xfrm>
        </p:spPr>
        <p:txBody>
          <a:bodyPr/>
          <a:lstStyle/>
          <a:p>
            <a:r>
              <a:rPr lang="en-US" dirty="0" smtClean="0"/>
              <a:t>Summary of Main Achievements</a:t>
            </a:r>
            <a:endParaRPr lang="en-GB" dirty="0"/>
          </a:p>
        </p:txBody>
      </p:sp>
      <p:sp>
        <p:nvSpPr>
          <p:cNvPr id="3" name="Content Placeholder 2"/>
          <p:cNvSpPr>
            <a:spLocks noGrp="1"/>
          </p:cNvSpPr>
          <p:nvPr>
            <p:ph idx="1"/>
          </p:nvPr>
        </p:nvSpPr>
        <p:spPr>
          <a:xfrm>
            <a:off x="52272" y="984404"/>
            <a:ext cx="12131813" cy="6057735"/>
          </a:xfrm>
        </p:spPr>
        <p:txBody>
          <a:bodyPr/>
          <a:lstStyle/>
          <a:p>
            <a:pPr indent="0"/>
            <a:r>
              <a:rPr lang="sk-SK" dirty="0" err="1" smtClean="0"/>
              <a:t>Presentations</a:t>
            </a:r>
            <a:r>
              <a:rPr lang="en-US" dirty="0" smtClean="0"/>
              <a:t>:</a:t>
            </a:r>
            <a:r>
              <a:rPr lang="sk-SK" dirty="0" smtClean="0"/>
              <a:t> </a:t>
            </a:r>
            <a:r>
              <a:rPr lang="sk-SK" dirty="0" err="1" smtClean="0"/>
              <a:t>Copernicus</a:t>
            </a:r>
            <a:r>
              <a:rPr lang="sk-SK" dirty="0" smtClean="0"/>
              <a:t> </a:t>
            </a:r>
            <a:r>
              <a:rPr lang="sk-SK" dirty="0" err="1" smtClean="0"/>
              <a:t>Days</a:t>
            </a:r>
            <a:r>
              <a:rPr lang="sk-SK" dirty="0" smtClean="0"/>
              <a:t> – </a:t>
            </a:r>
            <a:r>
              <a:rPr lang="sk-SK" dirty="0" err="1" smtClean="0"/>
              <a:t>Czech</a:t>
            </a:r>
            <a:r>
              <a:rPr lang="sk-SK" dirty="0" smtClean="0"/>
              <a:t> </a:t>
            </a:r>
            <a:r>
              <a:rPr lang="sk-SK" dirty="0" err="1" smtClean="0"/>
              <a:t>Republic</a:t>
            </a:r>
            <a:r>
              <a:rPr lang="sk-SK" dirty="0" smtClean="0"/>
              <a:t> 2017, Slovakia 2018</a:t>
            </a:r>
            <a:endParaRPr lang="en-US" dirty="0" smtClean="0"/>
          </a:p>
          <a:p>
            <a:pPr indent="0"/>
            <a:endParaRPr lang="sk-SK" sz="1600" dirty="0" smtClean="0">
              <a:solidFill>
                <a:srgbClr val="0070C0"/>
              </a:solidFill>
            </a:endParaRPr>
          </a:p>
          <a:p>
            <a:pPr indent="0"/>
            <a:r>
              <a:rPr lang="en-US" sz="2400" dirty="0" smtClean="0">
                <a:solidFill>
                  <a:srgbClr val="0070C0"/>
                </a:solidFill>
              </a:rPr>
              <a:t>Publications</a:t>
            </a:r>
            <a:r>
              <a:rPr lang="en-US" sz="2400" dirty="0" smtClean="0"/>
              <a:t>:</a:t>
            </a:r>
          </a:p>
          <a:p>
            <a:pPr marL="180975" indent="-180975">
              <a:buFont typeface="+mj-lt"/>
              <a:buAutoNum type="arabicPeriod"/>
            </a:pPr>
            <a:r>
              <a:rPr lang="en-US" sz="1400" dirty="0"/>
              <a:t>HOFIERKA, J., GALLAY, M., KAŇUK, J., ŠUPINSKÝ, J., ŠAŠAK, J. (2017). High-resolution urban greenery mapping for micro-climate modelling based on 3D city models. The International Archives of the Photogrammetry, Remote Sensing and Spatial Information Sciences (</a:t>
            </a:r>
            <a:r>
              <a:rPr lang="en-US" sz="1400" b="1" i="1" dirty="0"/>
              <a:t>ISPRS Archives</a:t>
            </a:r>
            <a:r>
              <a:rPr lang="en-US" sz="1400" dirty="0"/>
              <a:t>), XLII-4/W7, 7-12. (3D </a:t>
            </a:r>
            <a:r>
              <a:rPr lang="en-US" sz="1400" dirty="0" err="1"/>
              <a:t>Geoinfo</a:t>
            </a:r>
            <a:r>
              <a:rPr lang="en-US" sz="1400" dirty="0"/>
              <a:t> Conference, Melbourne, Australia)</a:t>
            </a:r>
          </a:p>
          <a:p>
            <a:pPr marL="180975" indent="-180975">
              <a:buFont typeface="+mj-lt"/>
              <a:buAutoNum type="arabicPeriod"/>
            </a:pPr>
            <a:r>
              <a:rPr lang="en-US" sz="1400" dirty="0"/>
              <a:t>KAŇUK, J., GALLAY, M., HOFIERKA, J., ŠAŠAK, J., ŠUPINSKÝ, J., SEDLÁK, V., GESSERT, A., 2017. Monitoring dynamics of urban greenery for more accurate solar radiation </a:t>
            </a:r>
            <a:r>
              <a:rPr lang="en-US" sz="1400" dirty="0" err="1"/>
              <a:t>mdoelling</a:t>
            </a:r>
            <a:r>
              <a:rPr lang="en-US" sz="1400" dirty="0"/>
              <a:t> in urban landscape. In: </a:t>
            </a:r>
            <a:r>
              <a:rPr lang="en-US" sz="1400" dirty="0" err="1"/>
              <a:t>Inspektor</a:t>
            </a:r>
            <a:r>
              <a:rPr lang="en-US" sz="1400" dirty="0"/>
              <a:t>, T., </a:t>
            </a:r>
            <a:r>
              <a:rPr lang="en-US" sz="1400" dirty="0" err="1"/>
              <a:t>Horák</a:t>
            </a:r>
            <a:r>
              <a:rPr lang="en-US" sz="1400" dirty="0"/>
              <a:t>, J., </a:t>
            </a:r>
            <a:r>
              <a:rPr lang="en-US" sz="1400" dirty="0" err="1"/>
              <a:t>Růžička</a:t>
            </a:r>
            <a:r>
              <a:rPr lang="en-US" sz="1400" dirty="0"/>
              <a:t>, J. (Eds.) </a:t>
            </a:r>
            <a:r>
              <a:rPr lang="en-US" sz="1400" b="1" i="1" dirty="0"/>
              <a:t>Symposium GIS Ostrava 2017</a:t>
            </a:r>
            <a:r>
              <a:rPr lang="en-US" sz="1400" dirty="0"/>
              <a:t>, </a:t>
            </a:r>
            <a:r>
              <a:rPr lang="en-US" sz="1400" dirty="0" err="1"/>
              <a:t>Geoinformatika</a:t>
            </a:r>
            <a:r>
              <a:rPr lang="en-US" sz="1400" dirty="0"/>
              <a:t> v </a:t>
            </a:r>
            <a:r>
              <a:rPr lang="en-US" sz="1400" dirty="0" err="1"/>
              <a:t>pohybu</a:t>
            </a:r>
            <a:r>
              <a:rPr lang="en-US" sz="1400" dirty="0"/>
              <a:t>, 22. - 24. March 2017. VŠB - </a:t>
            </a:r>
            <a:r>
              <a:rPr lang="en-US" sz="1400" dirty="0" err="1"/>
              <a:t>Technická</a:t>
            </a:r>
            <a:r>
              <a:rPr lang="en-US" sz="1400" dirty="0"/>
              <a:t> </a:t>
            </a:r>
            <a:r>
              <a:rPr lang="en-US" sz="1400" dirty="0" err="1"/>
              <a:t>univerzita</a:t>
            </a:r>
            <a:r>
              <a:rPr lang="en-US" sz="1400" dirty="0"/>
              <a:t> Ostrava, Czech Republic.</a:t>
            </a:r>
          </a:p>
          <a:p>
            <a:pPr marL="180975" indent="-180975">
              <a:buFont typeface="+mj-lt"/>
              <a:buAutoNum type="arabicPeriod"/>
            </a:pPr>
            <a:r>
              <a:rPr lang="en-US" sz="1400" dirty="0"/>
              <a:t>ONAČILLOVÁ, K., GALLAY, M. 2018. </a:t>
            </a:r>
            <a:r>
              <a:rPr lang="en-US" sz="1400" dirty="0" err="1"/>
              <a:t>Spatio</a:t>
            </a:r>
            <a:r>
              <a:rPr lang="en-US" sz="1400" dirty="0"/>
              <a:t>-temporal analysis of surface urban heat island based on LANDSAT ETM+ and OLI/TIRS imagery in the city of </a:t>
            </a:r>
            <a:r>
              <a:rPr lang="en-US" sz="1400" dirty="0" err="1"/>
              <a:t>Košice</a:t>
            </a:r>
            <a:r>
              <a:rPr lang="en-US" sz="1400" dirty="0"/>
              <a:t>, Slovakia. </a:t>
            </a:r>
            <a:r>
              <a:rPr lang="en-US" sz="1400" b="1" i="1" dirty="0"/>
              <a:t>Carpathian Journal of Earth and Environmental Sciences</a:t>
            </a:r>
            <a:r>
              <a:rPr lang="en-US" sz="1400" dirty="0"/>
              <a:t>. 13(2), 395 - 408. </a:t>
            </a:r>
          </a:p>
          <a:p>
            <a:pPr marL="180975" indent="-180975">
              <a:buFont typeface="+mj-lt"/>
              <a:buAutoNum type="arabicPeriod"/>
            </a:pPr>
            <a:r>
              <a:rPr lang="en-US" sz="1400" dirty="0"/>
              <a:t>ONAČILLOVÁ, K., GALLAY, M. 2018 : </a:t>
            </a:r>
            <a:r>
              <a:rPr lang="en-US" sz="1400" dirty="0" err="1"/>
              <a:t>Analysing</a:t>
            </a:r>
            <a:r>
              <a:rPr lang="en-US" sz="1400" dirty="0"/>
              <a:t> relation of vegetation metrics derived from Sentinel 2 data and laser scanning data. </a:t>
            </a:r>
            <a:r>
              <a:rPr lang="en-US" sz="1400" b="1" i="1" dirty="0"/>
              <a:t>GIS Ostrava 2018</a:t>
            </a:r>
            <a:r>
              <a:rPr lang="en-US" sz="1400" dirty="0"/>
              <a:t>. </a:t>
            </a:r>
            <a:endParaRPr lang="sk-SK" sz="1400" dirty="0" smtClean="0"/>
          </a:p>
          <a:p>
            <a:pPr marL="180975" indent="-180975">
              <a:buFont typeface="+mj-lt"/>
              <a:buAutoNum type="arabicPeriod"/>
            </a:pPr>
            <a:r>
              <a:rPr lang="sk-SK" sz="1400" dirty="0"/>
              <a:t> </a:t>
            </a:r>
            <a:r>
              <a:rPr lang="sk-SK" sz="1400" b="1" dirty="0" smtClean="0"/>
              <a:t>HOFIERKA, GALLAY, ... 2019: New </a:t>
            </a:r>
            <a:r>
              <a:rPr lang="sk-SK" sz="1400" b="1" dirty="0" err="1" smtClean="0"/>
              <a:t>tool</a:t>
            </a:r>
            <a:r>
              <a:rPr lang="sk-SK" sz="1400" b="1" dirty="0" smtClean="0"/>
              <a:t> </a:t>
            </a:r>
            <a:r>
              <a:rPr lang="sk-SK" sz="1400" b="1" dirty="0" err="1" smtClean="0"/>
              <a:t>for</a:t>
            </a:r>
            <a:r>
              <a:rPr lang="sk-SK" sz="1400" b="1" dirty="0" smtClean="0"/>
              <a:t> </a:t>
            </a:r>
            <a:r>
              <a:rPr lang="sk-SK" sz="1400" b="1" dirty="0" err="1" smtClean="0"/>
              <a:t>physically</a:t>
            </a:r>
            <a:r>
              <a:rPr lang="sk-SK" sz="1400" b="1" dirty="0" smtClean="0"/>
              <a:t> </a:t>
            </a:r>
            <a:r>
              <a:rPr lang="sk-SK" sz="1400" b="1" dirty="0" err="1" smtClean="0"/>
              <a:t>based</a:t>
            </a:r>
            <a:r>
              <a:rPr lang="sk-SK" sz="1400" b="1" dirty="0" smtClean="0"/>
              <a:t> </a:t>
            </a:r>
            <a:r>
              <a:rPr lang="sk-SK" sz="1400" b="1" dirty="0" err="1" smtClean="0"/>
              <a:t>land</a:t>
            </a:r>
            <a:r>
              <a:rPr lang="sk-SK" sz="1400" b="1" dirty="0" smtClean="0"/>
              <a:t> </a:t>
            </a:r>
            <a:r>
              <a:rPr lang="sk-SK" sz="1400" b="1" dirty="0" err="1" smtClean="0"/>
              <a:t>surface</a:t>
            </a:r>
            <a:r>
              <a:rPr lang="sk-SK" sz="1400" b="1" dirty="0" smtClean="0"/>
              <a:t> </a:t>
            </a:r>
            <a:r>
              <a:rPr lang="sk-SK" sz="1400" b="1" dirty="0" err="1" smtClean="0"/>
              <a:t>temperature</a:t>
            </a:r>
            <a:r>
              <a:rPr lang="sk-SK" sz="1400" b="1" dirty="0" smtClean="0"/>
              <a:t> </a:t>
            </a:r>
            <a:r>
              <a:rPr lang="sk-SK" sz="1400" b="1" dirty="0" err="1" smtClean="0"/>
              <a:t>modelling</a:t>
            </a:r>
            <a:r>
              <a:rPr lang="sk-SK" sz="1400" b="1" dirty="0" smtClean="0"/>
              <a:t> in GIS. 	         </a:t>
            </a:r>
            <a:r>
              <a:rPr lang="sk-SK" sz="1400" b="1" i="1" dirty="0" smtClean="0"/>
              <a:t>IEEE </a:t>
            </a:r>
            <a:r>
              <a:rPr lang="sk-SK" sz="1400" b="1" i="1" dirty="0" err="1" smtClean="0"/>
              <a:t>Geoscience</a:t>
            </a:r>
            <a:r>
              <a:rPr lang="sk-SK" sz="1400" b="1" i="1" dirty="0" smtClean="0"/>
              <a:t> and </a:t>
            </a:r>
            <a:r>
              <a:rPr lang="sk-SK" sz="1400" b="1" i="1" dirty="0" err="1" smtClean="0"/>
              <a:t>Remote</a:t>
            </a:r>
            <a:r>
              <a:rPr lang="sk-SK" sz="1400" b="1" i="1" dirty="0" smtClean="0"/>
              <a:t> </a:t>
            </a:r>
            <a:r>
              <a:rPr lang="sk-SK" sz="1400" b="1" i="1" dirty="0" err="1" smtClean="0"/>
              <a:t>Sensing</a:t>
            </a:r>
            <a:r>
              <a:rPr lang="sk-SK" sz="1400" b="1" i="1" dirty="0" smtClean="0"/>
              <a:t> </a:t>
            </a:r>
            <a:r>
              <a:rPr lang="sk-SK" sz="1400" b="1" i="1" dirty="0" err="1" smtClean="0"/>
              <a:t>Letters</a:t>
            </a:r>
            <a:r>
              <a:rPr lang="sk-SK" sz="1400" b="1" dirty="0" smtClean="0"/>
              <a:t>. In </a:t>
            </a:r>
            <a:r>
              <a:rPr lang="sk-SK" sz="1400" b="1" dirty="0" err="1" smtClean="0"/>
              <a:t>preparation</a:t>
            </a:r>
            <a:r>
              <a:rPr lang="sk-SK" sz="1400" b="1" dirty="0" smtClean="0"/>
              <a:t>.</a:t>
            </a:r>
            <a:endParaRPr lang="en-US" sz="1400" b="1" dirty="0"/>
          </a:p>
        </p:txBody>
      </p:sp>
    </p:spTree>
    <p:extLst>
      <p:ext uri="{BB962C8B-B14F-4D97-AF65-F5344CB8AC3E}">
        <p14:creationId xmlns:p14="http://schemas.microsoft.com/office/powerpoint/2010/main" val="4169646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782" y="214287"/>
            <a:ext cx="9566461" cy="543675"/>
          </a:xfrm>
        </p:spPr>
        <p:txBody>
          <a:bodyPr/>
          <a:lstStyle/>
          <a:p>
            <a:r>
              <a:rPr lang="en-US" dirty="0" smtClean="0"/>
              <a:t>Vision of the future </a:t>
            </a:r>
            <a:endParaRPr lang="en-GB" dirty="0"/>
          </a:p>
        </p:txBody>
      </p:sp>
      <p:sp>
        <p:nvSpPr>
          <p:cNvPr id="3" name="Content Placeholder 2"/>
          <p:cNvSpPr>
            <a:spLocks noGrp="1"/>
          </p:cNvSpPr>
          <p:nvPr>
            <p:ph idx="1"/>
          </p:nvPr>
        </p:nvSpPr>
        <p:spPr>
          <a:xfrm>
            <a:off x="230400" y="1325851"/>
            <a:ext cx="11763678" cy="5097600"/>
          </a:xfrm>
        </p:spPr>
        <p:txBody>
          <a:bodyPr/>
          <a:lstStyle/>
          <a:p>
            <a:pPr marL="342900" indent="-342900">
              <a:buFontTx/>
              <a:buChar char="-"/>
            </a:pPr>
            <a:r>
              <a:rPr lang="sk-SK" dirty="0" err="1" smtClean="0"/>
              <a:t>The</a:t>
            </a:r>
            <a:r>
              <a:rPr lang="sk-SK" dirty="0" smtClean="0"/>
              <a:t> </a:t>
            </a:r>
            <a:r>
              <a:rPr lang="sk-SK" dirty="0" err="1" smtClean="0"/>
              <a:t>proposed</a:t>
            </a:r>
            <a:r>
              <a:rPr lang="sk-SK" dirty="0" smtClean="0"/>
              <a:t> </a:t>
            </a:r>
            <a:r>
              <a:rPr lang="sk-SK" dirty="0" err="1" smtClean="0"/>
              <a:t>approach</a:t>
            </a:r>
            <a:r>
              <a:rPr lang="sk-SK" dirty="0" smtClean="0"/>
              <a:t> </a:t>
            </a:r>
            <a:r>
              <a:rPr lang="sk-SK" dirty="0" err="1" smtClean="0"/>
              <a:t>requires</a:t>
            </a:r>
            <a:r>
              <a:rPr lang="sk-SK" dirty="0" smtClean="0"/>
              <a:t> </a:t>
            </a:r>
            <a:r>
              <a:rPr lang="sk-SK" dirty="0" err="1" smtClean="0"/>
              <a:t>validation</a:t>
            </a:r>
            <a:r>
              <a:rPr lang="sk-SK" dirty="0" smtClean="0"/>
              <a:t> of </a:t>
            </a:r>
            <a:r>
              <a:rPr lang="sk-SK" dirty="0" err="1" smtClean="0"/>
              <a:t>resulting</a:t>
            </a:r>
            <a:r>
              <a:rPr lang="sk-SK" dirty="0" smtClean="0"/>
              <a:t> </a:t>
            </a:r>
            <a:r>
              <a:rPr lang="sk-SK" dirty="0" err="1" smtClean="0"/>
              <a:t>data</a:t>
            </a:r>
            <a:r>
              <a:rPr lang="sk-SK" dirty="0" smtClean="0"/>
              <a:t> </a:t>
            </a:r>
            <a:r>
              <a:rPr lang="sk-SK" dirty="0" err="1" smtClean="0"/>
              <a:t>layers</a:t>
            </a:r>
            <a:r>
              <a:rPr lang="sk-SK" dirty="0" smtClean="0"/>
              <a:t> </a:t>
            </a:r>
          </a:p>
          <a:p>
            <a:pPr marL="1422873" lvl="1" indent="-342900">
              <a:buFontTx/>
              <a:buChar char="-"/>
            </a:pPr>
            <a:r>
              <a:rPr lang="sk-SK" dirty="0" err="1" smtClean="0">
                <a:solidFill>
                  <a:schemeClr val="bg1">
                    <a:lumMod val="65000"/>
                  </a:schemeClr>
                </a:solidFill>
              </a:rPr>
              <a:t>Reference</a:t>
            </a:r>
            <a:r>
              <a:rPr lang="sk-SK" dirty="0" smtClean="0">
                <a:solidFill>
                  <a:schemeClr val="bg1">
                    <a:lumMod val="65000"/>
                  </a:schemeClr>
                </a:solidFill>
              </a:rPr>
              <a:t> </a:t>
            </a:r>
            <a:r>
              <a:rPr lang="sk-SK" dirty="0" err="1" smtClean="0">
                <a:solidFill>
                  <a:schemeClr val="bg1">
                    <a:lumMod val="65000"/>
                  </a:schemeClr>
                </a:solidFill>
              </a:rPr>
              <a:t>land</a:t>
            </a:r>
            <a:r>
              <a:rPr lang="sk-SK" dirty="0" smtClean="0">
                <a:solidFill>
                  <a:schemeClr val="bg1">
                    <a:lumMod val="65000"/>
                  </a:schemeClr>
                </a:solidFill>
              </a:rPr>
              <a:t> </a:t>
            </a:r>
            <a:r>
              <a:rPr lang="sk-SK" dirty="0" err="1" smtClean="0">
                <a:solidFill>
                  <a:schemeClr val="bg1">
                    <a:lumMod val="65000"/>
                  </a:schemeClr>
                </a:solidFill>
              </a:rPr>
              <a:t>surface</a:t>
            </a:r>
            <a:r>
              <a:rPr lang="sk-SK" dirty="0" smtClean="0">
                <a:solidFill>
                  <a:schemeClr val="bg1">
                    <a:lumMod val="65000"/>
                  </a:schemeClr>
                </a:solidFill>
              </a:rPr>
              <a:t> </a:t>
            </a:r>
            <a:r>
              <a:rPr lang="sk-SK" dirty="0" err="1" smtClean="0">
                <a:solidFill>
                  <a:schemeClr val="bg1">
                    <a:lumMod val="65000"/>
                  </a:schemeClr>
                </a:solidFill>
              </a:rPr>
              <a:t>temperature</a:t>
            </a:r>
            <a:r>
              <a:rPr lang="sk-SK" dirty="0" smtClean="0">
                <a:solidFill>
                  <a:schemeClr val="bg1">
                    <a:lumMod val="65000"/>
                  </a:schemeClr>
                </a:solidFill>
              </a:rPr>
              <a:t> </a:t>
            </a:r>
            <a:r>
              <a:rPr lang="sk-SK" dirty="0" err="1" smtClean="0">
                <a:solidFill>
                  <a:schemeClr val="bg1">
                    <a:lumMod val="65000"/>
                  </a:schemeClr>
                </a:solidFill>
              </a:rPr>
              <a:t>data</a:t>
            </a:r>
            <a:endParaRPr lang="sk-SK" dirty="0" smtClean="0">
              <a:solidFill>
                <a:schemeClr val="bg1">
                  <a:lumMod val="65000"/>
                </a:schemeClr>
              </a:solidFill>
            </a:endParaRPr>
          </a:p>
          <a:p>
            <a:pPr marL="1422873" lvl="1" indent="-342900">
              <a:buFontTx/>
              <a:buChar char="-"/>
            </a:pPr>
            <a:r>
              <a:rPr lang="sk-SK" dirty="0" smtClean="0">
                <a:solidFill>
                  <a:schemeClr val="bg1">
                    <a:lumMod val="65000"/>
                  </a:schemeClr>
                </a:solidFill>
              </a:rPr>
              <a:t>More </a:t>
            </a:r>
            <a:r>
              <a:rPr lang="sk-SK" dirty="0" err="1" smtClean="0">
                <a:solidFill>
                  <a:schemeClr val="bg1">
                    <a:lumMod val="65000"/>
                  </a:schemeClr>
                </a:solidFill>
              </a:rPr>
              <a:t>realistic</a:t>
            </a:r>
            <a:r>
              <a:rPr lang="sk-SK" dirty="0" smtClean="0">
                <a:solidFill>
                  <a:schemeClr val="bg1">
                    <a:lumMod val="65000"/>
                  </a:schemeClr>
                </a:solidFill>
              </a:rPr>
              <a:t> </a:t>
            </a:r>
            <a:r>
              <a:rPr lang="sk-SK" dirty="0" err="1" smtClean="0">
                <a:solidFill>
                  <a:schemeClr val="bg1">
                    <a:lumMod val="65000"/>
                  </a:schemeClr>
                </a:solidFill>
              </a:rPr>
              <a:t>heat</a:t>
            </a:r>
            <a:r>
              <a:rPr lang="sk-SK" dirty="0" smtClean="0">
                <a:solidFill>
                  <a:schemeClr val="bg1">
                    <a:lumMod val="65000"/>
                  </a:schemeClr>
                </a:solidFill>
              </a:rPr>
              <a:t> transfer </a:t>
            </a:r>
            <a:r>
              <a:rPr lang="sk-SK" dirty="0" err="1" smtClean="0">
                <a:solidFill>
                  <a:schemeClr val="bg1">
                    <a:lumMod val="65000"/>
                  </a:schemeClr>
                </a:solidFill>
              </a:rPr>
              <a:t>coefficient</a:t>
            </a:r>
            <a:r>
              <a:rPr lang="sk-SK" dirty="0" smtClean="0">
                <a:solidFill>
                  <a:schemeClr val="bg1">
                    <a:lumMod val="65000"/>
                  </a:schemeClr>
                </a:solidFill>
              </a:rPr>
              <a:t> </a:t>
            </a:r>
            <a:r>
              <a:rPr lang="sk-SK" dirty="0" err="1" smtClean="0">
                <a:solidFill>
                  <a:schemeClr val="bg1">
                    <a:lumMod val="65000"/>
                  </a:schemeClr>
                </a:solidFill>
              </a:rPr>
              <a:t>values</a:t>
            </a:r>
            <a:endParaRPr lang="sk-SK" dirty="0" smtClean="0">
              <a:solidFill>
                <a:schemeClr val="bg1">
                  <a:lumMod val="65000"/>
                </a:schemeClr>
              </a:solidFill>
            </a:endParaRPr>
          </a:p>
          <a:p>
            <a:pPr marL="342900" indent="-342900">
              <a:buFontTx/>
              <a:buChar char="-"/>
            </a:pPr>
            <a:r>
              <a:rPr lang="sk-SK" dirty="0" err="1" smtClean="0"/>
              <a:t>Implementation</a:t>
            </a:r>
            <a:r>
              <a:rPr lang="sk-SK" dirty="0" smtClean="0"/>
              <a:t> </a:t>
            </a:r>
            <a:r>
              <a:rPr lang="sk-SK" dirty="0" err="1" smtClean="0"/>
              <a:t>possible</a:t>
            </a:r>
            <a:r>
              <a:rPr lang="sk-SK" dirty="0" smtClean="0"/>
              <a:t> </a:t>
            </a:r>
            <a:r>
              <a:rPr lang="sk-SK" dirty="0" err="1" smtClean="0"/>
              <a:t>based</a:t>
            </a:r>
            <a:r>
              <a:rPr lang="sk-SK" dirty="0" smtClean="0"/>
              <a:t> on </a:t>
            </a:r>
            <a:r>
              <a:rPr lang="sk-SK" dirty="0" err="1" smtClean="0"/>
              <a:t>the</a:t>
            </a:r>
            <a:r>
              <a:rPr lang="sk-SK" dirty="0" smtClean="0"/>
              <a:t> </a:t>
            </a:r>
            <a:r>
              <a:rPr lang="sk-SK" dirty="0" err="1" smtClean="0"/>
              <a:t>proposed</a:t>
            </a:r>
            <a:r>
              <a:rPr lang="sk-SK" dirty="0" smtClean="0"/>
              <a:t> </a:t>
            </a:r>
            <a:r>
              <a:rPr lang="en-US" dirty="0" smtClean="0"/>
              <a:t>roadmap </a:t>
            </a:r>
            <a:endParaRPr lang="sk-SK" dirty="0" smtClean="0"/>
          </a:p>
          <a:p>
            <a:pPr marL="1422873" lvl="1" indent="-342900">
              <a:buFontTx/>
              <a:buChar char="-"/>
            </a:pPr>
            <a:r>
              <a:rPr lang="en-US" dirty="0" smtClean="0">
                <a:solidFill>
                  <a:schemeClr val="bg1">
                    <a:lumMod val="65000"/>
                  </a:schemeClr>
                </a:solidFill>
              </a:rPr>
              <a:t>for </a:t>
            </a:r>
            <a:r>
              <a:rPr lang="en-US" dirty="0">
                <a:solidFill>
                  <a:schemeClr val="bg1">
                    <a:lumMod val="65000"/>
                  </a:schemeClr>
                </a:solidFill>
              </a:rPr>
              <a:t>a future GRASS GIS module that will simulate land surface temperature using the methodology developed in this project. </a:t>
            </a:r>
          </a:p>
          <a:p>
            <a:pPr marL="342900" indent="-342900">
              <a:buFontTx/>
              <a:buChar char="-"/>
            </a:pPr>
            <a:r>
              <a:rPr lang="sk-SK" dirty="0" err="1" smtClean="0"/>
              <a:t>We</a:t>
            </a:r>
            <a:r>
              <a:rPr lang="sk-SK" dirty="0" smtClean="0"/>
              <a:t> are </a:t>
            </a:r>
            <a:r>
              <a:rPr lang="sk-SK" dirty="0" err="1" smtClean="0"/>
              <a:t>academic</a:t>
            </a:r>
            <a:r>
              <a:rPr lang="sk-SK" dirty="0" smtClean="0"/>
              <a:t> and </a:t>
            </a:r>
            <a:r>
              <a:rPr lang="sk-SK" dirty="0" err="1" smtClean="0"/>
              <a:t>research</a:t>
            </a:r>
            <a:r>
              <a:rPr lang="sk-SK" dirty="0" smtClean="0"/>
              <a:t> </a:t>
            </a:r>
            <a:r>
              <a:rPr lang="sk-SK" dirty="0" err="1" smtClean="0"/>
              <a:t>institution</a:t>
            </a:r>
            <a:endParaRPr lang="sk-SK" dirty="0" smtClean="0"/>
          </a:p>
          <a:p>
            <a:pPr marL="342900" indent="-342900">
              <a:buFontTx/>
              <a:buChar char="-"/>
            </a:pPr>
            <a:r>
              <a:rPr lang="sk-SK" dirty="0" err="1" smtClean="0"/>
              <a:t>Contribution</a:t>
            </a:r>
            <a:r>
              <a:rPr lang="sk-SK" dirty="0" smtClean="0"/>
              <a:t> </a:t>
            </a:r>
            <a:r>
              <a:rPr lang="sk-SK" dirty="0" err="1" smtClean="0"/>
              <a:t>for</a:t>
            </a:r>
            <a:r>
              <a:rPr lang="sk-SK" dirty="0" smtClean="0"/>
              <a:t> ESA </a:t>
            </a:r>
            <a:r>
              <a:rPr lang="sk-SK" dirty="0" err="1" smtClean="0"/>
              <a:t>foreseen</a:t>
            </a:r>
            <a:r>
              <a:rPr lang="sk-SK" dirty="0" smtClean="0"/>
              <a:t> in </a:t>
            </a:r>
            <a:r>
              <a:rPr lang="sk-SK" dirty="0" err="1" smtClean="0"/>
              <a:t>application</a:t>
            </a:r>
            <a:r>
              <a:rPr lang="sk-SK" dirty="0" smtClean="0"/>
              <a:t> and </a:t>
            </a:r>
            <a:r>
              <a:rPr lang="sk-SK" dirty="0" err="1" smtClean="0"/>
              <a:t>validation</a:t>
            </a:r>
            <a:r>
              <a:rPr lang="sk-SK" dirty="0" smtClean="0"/>
              <a:t> of </a:t>
            </a:r>
            <a:r>
              <a:rPr lang="sk-SK" dirty="0" err="1" smtClean="0"/>
              <a:t>Earth</a:t>
            </a:r>
            <a:r>
              <a:rPr lang="sk-SK" dirty="0" smtClean="0"/>
              <a:t> </a:t>
            </a:r>
            <a:r>
              <a:rPr lang="sk-SK" dirty="0" err="1" smtClean="0"/>
              <a:t>observation</a:t>
            </a:r>
            <a:r>
              <a:rPr lang="sk-SK" dirty="0" smtClean="0"/>
              <a:t> </a:t>
            </a:r>
            <a:r>
              <a:rPr lang="sk-SK" dirty="0" err="1" smtClean="0"/>
              <a:t>data</a:t>
            </a:r>
            <a:r>
              <a:rPr lang="sk-SK" dirty="0" smtClean="0"/>
              <a:t>, </a:t>
            </a:r>
            <a:r>
              <a:rPr lang="sk-SK" dirty="0" err="1" smtClean="0"/>
              <a:t>developing</a:t>
            </a:r>
            <a:r>
              <a:rPr lang="sk-SK" dirty="0" smtClean="0"/>
              <a:t> GIS </a:t>
            </a:r>
            <a:r>
              <a:rPr lang="sk-SK" dirty="0" err="1" smtClean="0"/>
              <a:t>tools</a:t>
            </a:r>
            <a:r>
              <a:rPr lang="sk-SK" dirty="0" smtClean="0"/>
              <a:t> </a:t>
            </a:r>
            <a:r>
              <a:rPr lang="sk-SK" dirty="0" err="1" smtClean="0"/>
              <a:t>for</a:t>
            </a:r>
            <a:r>
              <a:rPr lang="sk-SK" dirty="0" smtClean="0"/>
              <a:t> </a:t>
            </a:r>
            <a:r>
              <a:rPr lang="sk-SK" dirty="0" err="1" smtClean="0"/>
              <a:t>modelling</a:t>
            </a:r>
            <a:r>
              <a:rPr lang="sk-SK" dirty="0" smtClean="0"/>
              <a:t> </a:t>
            </a:r>
            <a:r>
              <a:rPr lang="sk-SK" dirty="0" err="1" smtClean="0"/>
              <a:t>natural</a:t>
            </a:r>
            <a:r>
              <a:rPr lang="sk-SK" dirty="0" smtClean="0"/>
              <a:t> </a:t>
            </a:r>
            <a:r>
              <a:rPr lang="sk-SK" dirty="0" err="1" smtClean="0"/>
              <a:t>phenomena</a:t>
            </a:r>
            <a:r>
              <a:rPr lang="sk-SK" dirty="0" smtClean="0"/>
              <a:t> </a:t>
            </a:r>
            <a:r>
              <a:rPr lang="sk-SK" dirty="0" err="1" smtClean="0"/>
              <a:t>with</a:t>
            </a:r>
            <a:r>
              <a:rPr lang="sk-SK" dirty="0" smtClean="0"/>
              <a:t> </a:t>
            </a:r>
            <a:r>
              <a:rPr lang="sk-SK" dirty="0" err="1" smtClean="0"/>
              <a:t>the</a:t>
            </a:r>
            <a:r>
              <a:rPr lang="sk-SK" dirty="0" smtClean="0"/>
              <a:t> </a:t>
            </a:r>
            <a:r>
              <a:rPr lang="sk-SK" dirty="0" err="1" smtClean="0"/>
              <a:t>data</a:t>
            </a:r>
            <a:endParaRPr lang="en-GB" dirty="0"/>
          </a:p>
        </p:txBody>
      </p:sp>
    </p:spTree>
    <p:extLst>
      <p:ext uri="{BB962C8B-B14F-4D97-AF65-F5344CB8AC3E}">
        <p14:creationId xmlns:p14="http://schemas.microsoft.com/office/powerpoint/2010/main" val="152550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782" y="214287"/>
            <a:ext cx="9566461" cy="543675"/>
          </a:xfrm>
        </p:spPr>
        <p:txBody>
          <a:bodyPr/>
          <a:lstStyle/>
          <a:p>
            <a:r>
              <a:rPr lang="en-US" dirty="0" smtClean="0"/>
              <a:t>Summary of Objectives</a:t>
            </a:r>
            <a:endParaRPr lang="en-GB" dirty="0"/>
          </a:p>
        </p:txBody>
      </p:sp>
      <p:sp>
        <p:nvSpPr>
          <p:cNvPr id="3" name="Content Placeholder 2"/>
          <p:cNvSpPr>
            <a:spLocks noGrp="1"/>
          </p:cNvSpPr>
          <p:nvPr>
            <p:ph idx="1"/>
          </p:nvPr>
        </p:nvSpPr>
        <p:spPr>
          <a:xfrm>
            <a:off x="201524" y="914401"/>
            <a:ext cx="9837626" cy="1202124"/>
          </a:xfrm>
        </p:spPr>
        <p:txBody>
          <a:bodyPr/>
          <a:lstStyle/>
          <a:p>
            <a:pPr indent="0" algn="just"/>
            <a:r>
              <a:rPr lang="sk-SK" sz="1750" b="1" dirty="0" smtClean="0">
                <a:solidFill>
                  <a:schemeClr val="tx1">
                    <a:lumMod val="75000"/>
                    <a:lumOff val="25000"/>
                  </a:schemeClr>
                </a:solidFill>
              </a:rPr>
              <a:t>Simulate</a:t>
            </a:r>
            <a:r>
              <a:rPr lang="en-US" sz="1750" b="1" dirty="0" smtClean="0">
                <a:solidFill>
                  <a:schemeClr val="tx1">
                    <a:lumMod val="75000"/>
                    <a:lumOff val="25000"/>
                  </a:schemeClr>
                </a:solidFill>
              </a:rPr>
              <a:t> </a:t>
            </a:r>
            <a:r>
              <a:rPr lang="en-US" sz="1750" b="1" dirty="0">
                <a:solidFill>
                  <a:schemeClr val="tx1">
                    <a:lumMod val="75000"/>
                    <a:lumOff val="25000"/>
                  </a:schemeClr>
                </a:solidFill>
              </a:rPr>
              <a:t>the cooling effects of </a:t>
            </a:r>
            <a:r>
              <a:rPr lang="sk-SK" sz="1750" b="1" dirty="0" err="1" smtClean="0">
                <a:solidFill>
                  <a:schemeClr val="tx1">
                    <a:lumMod val="75000"/>
                    <a:lumOff val="25000"/>
                  </a:schemeClr>
                </a:solidFill>
              </a:rPr>
              <a:t>urban</a:t>
            </a:r>
            <a:r>
              <a:rPr lang="sk-SK" sz="1750" b="1" dirty="0" smtClean="0">
                <a:solidFill>
                  <a:schemeClr val="tx1">
                    <a:lumMod val="75000"/>
                    <a:lumOff val="25000"/>
                  </a:schemeClr>
                </a:solidFill>
              </a:rPr>
              <a:t> </a:t>
            </a:r>
            <a:r>
              <a:rPr lang="en-US" sz="1750" b="1" dirty="0" smtClean="0">
                <a:solidFill>
                  <a:schemeClr val="tx1">
                    <a:lumMod val="75000"/>
                    <a:lumOff val="25000"/>
                  </a:schemeClr>
                </a:solidFill>
              </a:rPr>
              <a:t>greenery </a:t>
            </a:r>
            <a:r>
              <a:rPr lang="en-US" sz="1750" dirty="0">
                <a:solidFill>
                  <a:schemeClr val="tx1">
                    <a:lumMod val="75000"/>
                    <a:lumOff val="25000"/>
                  </a:schemeClr>
                </a:solidFill>
              </a:rPr>
              <a:t>via </a:t>
            </a:r>
            <a:r>
              <a:rPr lang="en-US" sz="1750" dirty="0" smtClean="0">
                <a:solidFill>
                  <a:schemeClr val="tx1">
                    <a:lumMod val="75000"/>
                    <a:lumOff val="25000"/>
                  </a:schemeClr>
                </a:solidFill>
              </a:rPr>
              <a:t>modelling the spatial distribution of </a:t>
            </a:r>
            <a:r>
              <a:rPr lang="en-US" sz="1750" b="1" dirty="0">
                <a:solidFill>
                  <a:schemeClr val="tx1">
                    <a:lumMod val="75000"/>
                    <a:lumOff val="25000"/>
                  </a:schemeClr>
                </a:solidFill>
              </a:rPr>
              <a:t>solar </a:t>
            </a:r>
            <a:r>
              <a:rPr lang="en-US" sz="1750" b="1" dirty="0" smtClean="0">
                <a:solidFill>
                  <a:schemeClr val="tx1">
                    <a:lumMod val="75000"/>
                    <a:lumOff val="25000"/>
                  </a:schemeClr>
                </a:solidFill>
              </a:rPr>
              <a:t>irradiation</a:t>
            </a:r>
            <a:r>
              <a:rPr lang="en-US" sz="1750" dirty="0" smtClean="0">
                <a:solidFill>
                  <a:schemeClr val="tx1">
                    <a:lumMod val="75000"/>
                    <a:lumOff val="25000"/>
                  </a:schemeClr>
                </a:solidFill>
              </a:rPr>
              <a:t> </a:t>
            </a:r>
            <a:r>
              <a:rPr lang="en-US" sz="1750" dirty="0">
                <a:solidFill>
                  <a:schemeClr val="tx1">
                    <a:lumMod val="75000"/>
                    <a:lumOff val="25000"/>
                  </a:schemeClr>
                </a:solidFill>
              </a:rPr>
              <a:t>in a complex urban environment represented by </a:t>
            </a:r>
            <a:r>
              <a:rPr lang="en-US" sz="1750" dirty="0" smtClean="0">
                <a:solidFill>
                  <a:schemeClr val="tx1">
                    <a:lumMod val="75000"/>
                    <a:lumOff val="25000"/>
                  </a:schemeClr>
                </a:solidFill>
              </a:rPr>
              <a:t>a</a:t>
            </a:r>
            <a:r>
              <a:rPr lang="sk-SK" sz="1750" dirty="0" smtClean="0">
                <a:solidFill>
                  <a:schemeClr val="tx1">
                    <a:lumMod val="75000"/>
                    <a:lumOff val="25000"/>
                  </a:schemeClr>
                </a:solidFill>
              </a:rPr>
              <a:t> </a:t>
            </a:r>
            <a:r>
              <a:rPr lang="sk-SK" sz="1750" b="1" dirty="0" err="1" smtClean="0">
                <a:solidFill>
                  <a:schemeClr val="tx1">
                    <a:lumMod val="75000"/>
                    <a:lumOff val="25000"/>
                  </a:schemeClr>
                </a:solidFill>
              </a:rPr>
              <a:t>virtual</a:t>
            </a:r>
            <a:r>
              <a:rPr lang="en-US" sz="1750" b="1" dirty="0" smtClean="0">
                <a:solidFill>
                  <a:schemeClr val="tx1">
                    <a:lumMod val="75000"/>
                    <a:lumOff val="25000"/>
                  </a:schemeClr>
                </a:solidFill>
              </a:rPr>
              <a:t> </a:t>
            </a:r>
            <a:r>
              <a:rPr lang="en-US" sz="1750" b="1" dirty="0">
                <a:solidFill>
                  <a:schemeClr val="tx1">
                    <a:lumMod val="75000"/>
                    <a:lumOff val="25000"/>
                  </a:schemeClr>
                </a:solidFill>
              </a:rPr>
              <a:t>3-D city </a:t>
            </a:r>
            <a:r>
              <a:rPr lang="en-US" sz="1750" b="1" dirty="0" smtClean="0">
                <a:solidFill>
                  <a:schemeClr val="tx1">
                    <a:lumMod val="75000"/>
                    <a:lumOff val="25000"/>
                  </a:schemeClr>
                </a:solidFill>
              </a:rPr>
              <a:t>model</a:t>
            </a:r>
            <a:r>
              <a:rPr lang="sk-SK" sz="1750" b="1" dirty="0" smtClean="0">
                <a:solidFill>
                  <a:schemeClr val="tx1">
                    <a:lumMod val="75000"/>
                    <a:lumOff val="25000"/>
                  </a:schemeClr>
                </a:solidFill>
              </a:rPr>
              <a:t> </a:t>
            </a:r>
            <a:r>
              <a:rPr lang="sk-SK" sz="1750" dirty="0" smtClean="0">
                <a:solidFill>
                  <a:schemeClr val="tx1">
                    <a:lumMod val="75000"/>
                    <a:lumOff val="25000"/>
                  </a:schemeClr>
                </a:solidFill>
              </a:rPr>
              <a:t>and </a:t>
            </a:r>
            <a:r>
              <a:rPr lang="sk-SK" sz="1750" dirty="0" err="1" smtClean="0">
                <a:solidFill>
                  <a:schemeClr val="tx1">
                    <a:lumMod val="75000"/>
                    <a:lumOff val="25000"/>
                  </a:schemeClr>
                </a:solidFill>
              </a:rPr>
              <a:t>data</a:t>
            </a:r>
            <a:r>
              <a:rPr lang="sk-SK" sz="1750" dirty="0" smtClean="0">
                <a:solidFill>
                  <a:schemeClr val="tx1">
                    <a:lumMod val="75000"/>
                    <a:lumOff val="25000"/>
                  </a:schemeClr>
                </a:solidFill>
              </a:rPr>
              <a:t> </a:t>
            </a:r>
            <a:r>
              <a:rPr lang="sk-SK" sz="1750" dirty="0" err="1" smtClean="0">
                <a:solidFill>
                  <a:schemeClr val="tx1">
                    <a:lumMod val="75000"/>
                    <a:lumOff val="25000"/>
                  </a:schemeClr>
                </a:solidFill>
              </a:rPr>
              <a:t>derived</a:t>
            </a:r>
            <a:r>
              <a:rPr lang="sk-SK" sz="1750" dirty="0" smtClean="0">
                <a:solidFill>
                  <a:schemeClr val="tx1">
                    <a:lumMod val="75000"/>
                    <a:lumOff val="25000"/>
                  </a:schemeClr>
                </a:solidFill>
              </a:rPr>
              <a:t> </a:t>
            </a:r>
            <a:r>
              <a:rPr lang="sk-SK" sz="1750" dirty="0" err="1" smtClean="0">
                <a:solidFill>
                  <a:schemeClr val="tx1">
                    <a:lumMod val="75000"/>
                    <a:lumOff val="25000"/>
                  </a:schemeClr>
                </a:solidFill>
              </a:rPr>
              <a:t>from</a:t>
            </a:r>
            <a:r>
              <a:rPr lang="sk-SK" sz="1750" dirty="0" smtClean="0">
                <a:solidFill>
                  <a:schemeClr val="tx1">
                    <a:lumMod val="75000"/>
                    <a:lumOff val="25000"/>
                  </a:schemeClr>
                </a:solidFill>
              </a:rPr>
              <a:t> </a:t>
            </a:r>
            <a:r>
              <a:rPr lang="sk-SK" sz="1750" b="1" dirty="0" err="1" smtClean="0">
                <a:solidFill>
                  <a:schemeClr val="tx1">
                    <a:lumMod val="75000"/>
                    <a:lumOff val="25000"/>
                  </a:schemeClr>
                </a:solidFill>
              </a:rPr>
              <a:t>Sentinel</a:t>
            </a:r>
            <a:r>
              <a:rPr lang="sk-SK" sz="1750" b="1" dirty="0" smtClean="0">
                <a:solidFill>
                  <a:schemeClr val="tx1">
                    <a:lumMod val="75000"/>
                    <a:lumOff val="25000"/>
                  </a:schemeClr>
                </a:solidFill>
              </a:rPr>
              <a:t> 2 </a:t>
            </a:r>
            <a:r>
              <a:rPr lang="sk-SK" sz="1750" b="1" dirty="0" err="1" smtClean="0">
                <a:solidFill>
                  <a:schemeClr val="tx1">
                    <a:lumMod val="75000"/>
                    <a:lumOff val="25000"/>
                  </a:schemeClr>
                </a:solidFill>
              </a:rPr>
              <a:t>multispectral</a:t>
            </a:r>
            <a:r>
              <a:rPr lang="sk-SK" sz="1750" b="1" dirty="0" smtClean="0">
                <a:solidFill>
                  <a:schemeClr val="tx1">
                    <a:lumMod val="75000"/>
                    <a:lumOff val="25000"/>
                  </a:schemeClr>
                </a:solidFill>
              </a:rPr>
              <a:t> </a:t>
            </a:r>
            <a:r>
              <a:rPr lang="sk-SK" sz="1750" b="1" dirty="0" err="1" smtClean="0">
                <a:solidFill>
                  <a:schemeClr val="tx1">
                    <a:lumMod val="75000"/>
                    <a:lumOff val="25000"/>
                  </a:schemeClr>
                </a:solidFill>
              </a:rPr>
              <a:t>imagery</a:t>
            </a:r>
            <a:r>
              <a:rPr lang="en-US" sz="1750" dirty="0" smtClean="0">
                <a:solidFill>
                  <a:schemeClr val="tx1">
                    <a:lumMod val="75000"/>
                    <a:lumOff val="25000"/>
                  </a:schemeClr>
                </a:solidFill>
              </a:rPr>
              <a:t>.</a:t>
            </a:r>
            <a:endParaRPr lang="en-US" sz="1750" dirty="0">
              <a:solidFill>
                <a:schemeClr val="tx1">
                  <a:lumMod val="75000"/>
                  <a:lumOff val="25000"/>
                </a:schemeClr>
              </a:solidFill>
            </a:endParaRPr>
          </a:p>
        </p:txBody>
      </p:sp>
      <p:pic>
        <p:nvPicPr>
          <p:cNvPr id="4" name="Obrázok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57" y="2065331"/>
            <a:ext cx="6014889" cy="479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ok 4"/>
          <p:cNvPicPr/>
          <p:nvPr/>
        </p:nvPicPr>
        <p:blipFill rotWithShape="1">
          <a:blip r:embed="rId3" cstate="print">
            <a:extLst>
              <a:ext uri="{28A0092B-C50C-407E-A947-70E740481C1C}">
                <a14:useLocalDpi xmlns:a14="http://schemas.microsoft.com/office/drawing/2010/main" val="0"/>
              </a:ext>
            </a:extLst>
          </a:blip>
          <a:srcRect/>
          <a:stretch/>
        </p:blipFill>
        <p:spPr bwMode="auto">
          <a:xfrm>
            <a:off x="6383054" y="3462468"/>
            <a:ext cx="4413374" cy="3395532"/>
          </a:xfrm>
          <a:prstGeom prst="rect">
            <a:avLst/>
          </a:prstGeom>
          <a:noFill/>
          <a:effectLst>
            <a:outerShdw blurRad="50800" dist="38100" dir="2700000" algn="tl" rotWithShape="0">
              <a:prstClr val="black">
                <a:alpha val="40000"/>
              </a:prstClr>
            </a:outerShdw>
          </a:effectLst>
        </p:spPr>
      </p:pic>
      <p:pic>
        <p:nvPicPr>
          <p:cNvPr id="7" name="Obrázok 6"/>
          <p:cNvPicPr/>
          <p:nvPr/>
        </p:nvPicPr>
        <p:blipFill rotWithShape="1">
          <a:blip r:embed="rId4" cstate="print">
            <a:extLst>
              <a:ext uri="{28A0092B-C50C-407E-A947-70E740481C1C}">
                <a14:useLocalDpi xmlns:a14="http://schemas.microsoft.com/office/drawing/2010/main" val="0"/>
              </a:ext>
            </a:extLst>
          </a:blip>
          <a:srcRect/>
          <a:stretch/>
        </p:blipFill>
        <p:spPr bwMode="auto">
          <a:xfrm>
            <a:off x="6314171" y="2145400"/>
            <a:ext cx="5928103" cy="1241164"/>
          </a:xfrm>
          <a:prstGeom prst="rect">
            <a:avLst/>
          </a:prstGeom>
          <a:noFill/>
          <a:effectLst>
            <a:outerShdw blurRad="50800" dist="38100" dir="2700000" algn="tl" rotWithShape="0">
              <a:prstClr val="black">
                <a:alpha val="40000"/>
              </a:prstClr>
            </a:outerShdw>
          </a:effectLst>
        </p:spPr>
      </p:pic>
      <p:sp>
        <p:nvSpPr>
          <p:cNvPr id="8" name="BlokTextu 7"/>
          <p:cNvSpPr txBox="1"/>
          <p:nvPr/>
        </p:nvSpPr>
        <p:spPr>
          <a:xfrm>
            <a:off x="3973662" y="5873385"/>
            <a:ext cx="2504139" cy="36933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r>
              <a:rPr lang="en-US" dirty="0" err="1" smtClean="0">
                <a:solidFill>
                  <a:schemeClr val="tx1">
                    <a:lumMod val="65000"/>
                    <a:lumOff val="35000"/>
                  </a:schemeClr>
                </a:solidFill>
              </a:rPr>
              <a:t>Ko</a:t>
            </a:r>
            <a:r>
              <a:rPr lang="sk-SK" dirty="0" err="1" smtClean="0">
                <a:solidFill>
                  <a:schemeClr val="tx1">
                    <a:lumMod val="65000"/>
                    <a:lumOff val="35000"/>
                  </a:schemeClr>
                </a:solidFill>
              </a:rPr>
              <a:t>šice</a:t>
            </a:r>
            <a:r>
              <a:rPr lang="sk-SK" dirty="0" smtClean="0">
                <a:solidFill>
                  <a:schemeClr val="tx1">
                    <a:lumMod val="65000"/>
                    <a:lumOff val="35000"/>
                  </a:schemeClr>
                </a:solidFill>
              </a:rPr>
              <a:t>: c</a:t>
            </a:r>
            <a:r>
              <a:rPr lang="en-US" dirty="0" err="1" smtClean="0">
                <a:solidFill>
                  <a:schemeClr val="tx1">
                    <a:lumMod val="65000"/>
                    <a:lumOff val="35000"/>
                  </a:schemeClr>
                </a:solidFill>
              </a:rPr>
              <a:t>ity</a:t>
            </a:r>
            <a:r>
              <a:rPr lang="en-US" dirty="0" smtClean="0">
                <a:solidFill>
                  <a:schemeClr val="tx1">
                    <a:lumMod val="65000"/>
                    <a:lumOff val="35000"/>
                  </a:schemeClr>
                </a:solidFill>
              </a:rPr>
              <a:t> </a:t>
            </a:r>
            <a:r>
              <a:rPr lang="en-US" dirty="0" err="1" smtClean="0">
                <a:solidFill>
                  <a:schemeClr val="tx1">
                    <a:lumMod val="65000"/>
                    <a:lumOff val="35000"/>
                  </a:schemeClr>
                </a:solidFill>
              </a:rPr>
              <a:t>centre</a:t>
            </a:r>
            <a:endParaRPr lang="en-GB" dirty="0">
              <a:solidFill>
                <a:schemeClr val="tx1">
                  <a:lumMod val="65000"/>
                  <a:lumOff val="35000"/>
                </a:schemeClr>
              </a:solidFill>
            </a:endParaRPr>
          </a:p>
        </p:txBody>
      </p:sp>
    </p:spTree>
    <p:extLst>
      <p:ext uri="{BB962C8B-B14F-4D97-AF65-F5344CB8AC3E}">
        <p14:creationId xmlns:p14="http://schemas.microsoft.com/office/powerpoint/2010/main" val="729659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782" y="214287"/>
            <a:ext cx="9566461" cy="543675"/>
          </a:xfrm>
        </p:spPr>
        <p:txBody>
          <a:bodyPr/>
          <a:lstStyle/>
          <a:p>
            <a:r>
              <a:rPr lang="en-US" dirty="0" smtClean="0"/>
              <a:t>Summary of Objectives</a:t>
            </a:r>
            <a:endParaRPr lang="en-GB" dirty="0"/>
          </a:p>
        </p:txBody>
      </p:sp>
      <p:sp>
        <p:nvSpPr>
          <p:cNvPr id="3" name="Content Placeholder 2"/>
          <p:cNvSpPr>
            <a:spLocks noGrp="1"/>
          </p:cNvSpPr>
          <p:nvPr>
            <p:ph idx="1"/>
          </p:nvPr>
        </p:nvSpPr>
        <p:spPr>
          <a:xfrm>
            <a:off x="230400" y="969600"/>
            <a:ext cx="8644093" cy="5097600"/>
          </a:xfrm>
        </p:spPr>
        <p:txBody>
          <a:bodyPr/>
          <a:lstStyle/>
          <a:p>
            <a:pPr indent="0" algn="just"/>
            <a:r>
              <a:rPr lang="en-US" sz="1800" b="1" dirty="0" smtClean="0">
                <a:solidFill>
                  <a:schemeClr val="tx1">
                    <a:lumMod val="75000"/>
                    <a:lumOff val="25000"/>
                  </a:schemeClr>
                </a:solidFill>
              </a:rPr>
              <a:t>Technical objectives</a:t>
            </a:r>
          </a:p>
        </p:txBody>
      </p:sp>
      <p:graphicFrame>
        <p:nvGraphicFramePr>
          <p:cNvPr id="6" name="Diagram 5"/>
          <p:cNvGraphicFramePr/>
          <p:nvPr>
            <p:extLst>
              <p:ext uri="{D42A27DB-BD31-4B8C-83A1-F6EECF244321}">
                <p14:modId xmlns:p14="http://schemas.microsoft.com/office/powerpoint/2010/main" val="1158316186"/>
              </p:ext>
            </p:extLst>
          </p:nvPr>
        </p:nvGraphicFramePr>
        <p:xfrm>
          <a:off x="164298" y="1352705"/>
          <a:ext cx="11694024" cy="5048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3388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Contract Schedule</a:t>
            </a:r>
            <a:endParaRPr lang="en-GB" dirty="0"/>
          </a:p>
        </p:txBody>
      </p:sp>
      <p:pic>
        <p:nvPicPr>
          <p:cNvPr id="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16" y="914400"/>
            <a:ext cx="9780969" cy="521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715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Contract Schedule</a:t>
            </a:r>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35" y="729614"/>
            <a:ext cx="9628187" cy="604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277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Technical Developments </a:t>
            </a:r>
            <a:endParaRPr lang="en-GB" dirty="0"/>
          </a:p>
        </p:txBody>
      </p:sp>
      <p:sp>
        <p:nvSpPr>
          <p:cNvPr id="4" name="Zástupný symbol obsahu 3"/>
          <p:cNvSpPr>
            <a:spLocks noGrp="1"/>
          </p:cNvSpPr>
          <p:nvPr>
            <p:ph idx="1"/>
          </p:nvPr>
        </p:nvSpPr>
        <p:spPr>
          <a:xfrm>
            <a:off x="360085" y="1240075"/>
            <a:ext cx="8350778" cy="4525963"/>
          </a:xfrm>
        </p:spPr>
        <p:txBody>
          <a:bodyPr>
            <a:noAutofit/>
          </a:bodyPr>
          <a:lstStyle/>
          <a:p>
            <a:pPr marL="269875" indent="-269875">
              <a:buFont typeface="+mj-lt"/>
              <a:buAutoNum type="arabicPeriod"/>
            </a:pPr>
            <a:r>
              <a:rPr lang="en-GB" sz="2000" dirty="0"/>
              <a:t>Virtual 3D city model of the study area was generated.</a:t>
            </a:r>
            <a:endParaRPr lang="sk-SK" sz="2000" dirty="0"/>
          </a:p>
          <a:p>
            <a:pPr marL="269875" indent="-269875">
              <a:buFont typeface="+mj-lt"/>
              <a:buAutoNum type="arabicPeriod"/>
            </a:pPr>
            <a:r>
              <a:rPr lang="en-GB" sz="2000" dirty="0"/>
              <a:t>Multispectral data products of the Sentinel 2A and Landsat 8 sensors downloaded, applicability analysed.</a:t>
            </a:r>
            <a:endParaRPr lang="sk-SK" sz="2000" dirty="0"/>
          </a:p>
          <a:p>
            <a:pPr marL="269875" lvl="0" indent="-269875">
              <a:buFont typeface="+mj-lt"/>
              <a:buAutoNum type="arabicPeriod"/>
            </a:pPr>
            <a:r>
              <a:rPr lang="en-GB" sz="2000" dirty="0" smtClean="0"/>
              <a:t>Time series of terrestrial </a:t>
            </a:r>
            <a:r>
              <a:rPr lang="en-GB" sz="2000" dirty="0"/>
              <a:t>laser scanning </a:t>
            </a:r>
            <a:r>
              <a:rPr lang="en-GB" sz="2000" dirty="0" smtClean="0"/>
              <a:t>data representing   of </a:t>
            </a:r>
            <a:r>
              <a:rPr lang="en-GB" sz="2000" dirty="0"/>
              <a:t>urban vegetation on four smaller sites </a:t>
            </a:r>
            <a:r>
              <a:rPr lang="en-GB" sz="2000" dirty="0" smtClean="0"/>
              <a:t>with high </a:t>
            </a:r>
            <a:r>
              <a:rPr lang="en-GB" sz="2000" dirty="0"/>
              <a:t>resolution and high accuracy.</a:t>
            </a:r>
            <a:endParaRPr lang="sk-SK" sz="2000" dirty="0"/>
          </a:p>
          <a:p>
            <a:pPr marL="269875" lvl="0" indent="-269875">
              <a:buFont typeface="+mj-lt"/>
              <a:buAutoNum type="arabicPeriod"/>
            </a:pPr>
            <a:r>
              <a:rPr lang="en-GB" sz="2000" dirty="0" smtClean="0"/>
              <a:t>A</a:t>
            </a:r>
            <a:r>
              <a:rPr lang="sk-SK" sz="2000" dirty="0" err="1" smtClean="0"/>
              <a:t>lgorithmic</a:t>
            </a:r>
            <a:r>
              <a:rPr lang="sk-SK" sz="2000" dirty="0" smtClean="0"/>
              <a:t> </a:t>
            </a:r>
            <a:r>
              <a:rPr lang="sk-SK" sz="2000" dirty="0" err="1"/>
              <a:t>structure</a:t>
            </a:r>
            <a:r>
              <a:rPr lang="sk-SK" sz="2000" dirty="0"/>
              <a:t> </a:t>
            </a:r>
            <a:r>
              <a:rPr lang="sk-SK" sz="2000" dirty="0" err="1"/>
              <a:t>for</a:t>
            </a:r>
            <a:r>
              <a:rPr lang="sk-SK" sz="2000" dirty="0"/>
              <a:t> </a:t>
            </a:r>
            <a:r>
              <a:rPr lang="sk-SK" sz="2000" dirty="0" err="1"/>
              <a:t>spatial</a:t>
            </a:r>
            <a:r>
              <a:rPr lang="sk-SK" sz="2000" dirty="0"/>
              <a:t> </a:t>
            </a:r>
            <a:r>
              <a:rPr lang="sk-SK" sz="2000" dirty="0" err="1"/>
              <a:t>modelling</a:t>
            </a:r>
            <a:r>
              <a:rPr lang="sk-SK" sz="2000" dirty="0"/>
              <a:t> of </a:t>
            </a:r>
            <a:r>
              <a:rPr lang="sk-SK" sz="2000" dirty="0" err="1"/>
              <a:t>land</a:t>
            </a:r>
            <a:r>
              <a:rPr lang="sk-SK" sz="2000" dirty="0"/>
              <a:t> </a:t>
            </a:r>
            <a:r>
              <a:rPr lang="sk-SK" sz="2000" dirty="0" err="1"/>
              <a:t>surface</a:t>
            </a:r>
            <a:r>
              <a:rPr lang="sk-SK" sz="2000" dirty="0"/>
              <a:t> </a:t>
            </a:r>
            <a:r>
              <a:rPr lang="sk-SK" sz="2000" dirty="0" err="1"/>
              <a:t>temperature</a:t>
            </a:r>
            <a:r>
              <a:rPr lang="sk-SK" sz="2000" dirty="0"/>
              <a:t> and </a:t>
            </a:r>
            <a:r>
              <a:rPr lang="sk-SK" sz="2000" dirty="0" err="1"/>
              <a:t>simulating</a:t>
            </a:r>
            <a:r>
              <a:rPr lang="sk-SK" sz="2000" dirty="0"/>
              <a:t> </a:t>
            </a:r>
            <a:r>
              <a:rPr lang="sk-SK" sz="2000" dirty="0" err="1"/>
              <a:t>the</a:t>
            </a:r>
            <a:r>
              <a:rPr lang="sk-SK" sz="2000" dirty="0"/>
              <a:t> </a:t>
            </a:r>
            <a:r>
              <a:rPr lang="sk-SK" sz="2000" dirty="0" err="1"/>
              <a:t>cooling</a:t>
            </a:r>
            <a:r>
              <a:rPr lang="sk-SK" sz="2000" dirty="0"/>
              <a:t> </a:t>
            </a:r>
            <a:r>
              <a:rPr lang="sk-SK" sz="2000" dirty="0" err="1"/>
              <a:t>effect</a:t>
            </a:r>
            <a:r>
              <a:rPr lang="sk-SK" sz="2000" dirty="0"/>
              <a:t> of </a:t>
            </a:r>
            <a:r>
              <a:rPr lang="sk-SK" sz="2000" dirty="0" err="1"/>
              <a:t>vegetation</a:t>
            </a:r>
            <a:endParaRPr lang="sk-SK" sz="2000" dirty="0"/>
          </a:p>
          <a:p>
            <a:pPr marL="269875" lvl="0" indent="-269875">
              <a:buFont typeface="+mj-lt"/>
              <a:buAutoNum type="arabicPeriod"/>
            </a:pPr>
            <a:r>
              <a:rPr lang="sk-SK" sz="2000" dirty="0" err="1"/>
              <a:t>Road</a:t>
            </a:r>
            <a:r>
              <a:rPr lang="sk-SK" sz="2000" dirty="0"/>
              <a:t> </a:t>
            </a:r>
            <a:r>
              <a:rPr lang="sk-SK" sz="2000" dirty="0" err="1"/>
              <a:t>map</a:t>
            </a:r>
            <a:r>
              <a:rPr lang="sk-SK" sz="2000" dirty="0"/>
              <a:t> </a:t>
            </a:r>
            <a:r>
              <a:rPr lang="sk-SK" sz="2000" dirty="0" err="1"/>
              <a:t>for</a:t>
            </a:r>
            <a:r>
              <a:rPr lang="sk-SK" sz="2000" dirty="0"/>
              <a:t> </a:t>
            </a:r>
            <a:r>
              <a:rPr lang="sk-SK" sz="2000" dirty="0" err="1"/>
              <a:t>validation</a:t>
            </a:r>
            <a:r>
              <a:rPr lang="sk-SK" sz="2000" dirty="0"/>
              <a:t> and </a:t>
            </a:r>
            <a:r>
              <a:rPr lang="sk-SK" sz="2000" dirty="0" err="1"/>
              <a:t>implementation</a:t>
            </a:r>
            <a:r>
              <a:rPr lang="sk-SK" sz="2000" dirty="0"/>
              <a:t> </a:t>
            </a:r>
            <a:r>
              <a:rPr lang="sk-SK" sz="2000" dirty="0" err="1"/>
              <a:t>of</a:t>
            </a:r>
            <a:r>
              <a:rPr lang="sk-SK" sz="2000" dirty="0"/>
              <a:t> </a:t>
            </a:r>
            <a:r>
              <a:rPr lang="sk-SK" sz="2000" dirty="0" err="1"/>
              <a:t>the</a:t>
            </a:r>
            <a:r>
              <a:rPr lang="sk-SK" sz="2000" dirty="0"/>
              <a:t> </a:t>
            </a:r>
            <a:r>
              <a:rPr lang="sk-SK" sz="2000" dirty="0" err="1"/>
              <a:t>algorithm</a:t>
            </a:r>
            <a:endParaRPr lang="sk-SK" sz="2000" dirty="0"/>
          </a:p>
          <a:p>
            <a:pPr marL="269875" lvl="0" indent="-269875">
              <a:buFont typeface="+mj-lt"/>
              <a:buAutoNum type="arabicPeriod"/>
            </a:pPr>
            <a:r>
              <a:rPr lang="en-GB" sz="2000" dirty="0"/>
              <a:t>Partial results of the SURGE project were presented </a:t>
            </a:r>
            <a:r>
              <a:rPr lang="en-GB" sz="2000" dirty="0" smtClean="0"/>
              <a:t>	       on </a:t>
            </a:r>
            <a:r>
              <a:rPr lang="en-GB" sz="2000" dirty="0"/>
              <a:t>international conferences, events and </a:t>
            </a:r>
            <a:r>
              <a:rPr lang="sk-SK" sz="2000" dirty="0" err="1" smtClean="0"/>
              <a:t>got</a:t>
            </a:r>
            <a:r>
              <a:rPr lang="sk-SK" sz="2000" dirty="0" smtClean="0"/>
              <a:t> </a:t>
            </a:r>
            <a:r>
              <a:rPr lang="en-GB" sz="2000" dirty="0" smtClean="0"/>
              <a:t>published</a:t>
            </a:r>
            <a:r>
              <a:rPr lang="en-GB" sz="2000" dirty="0"/>
              <a:t>.</a:t>
            </a:r>
            <a:endParaRPr lang="en-GB" sz="1600" dirty="0"/>
          </a:p>
        </p:txBody>
      </p:sp>
    </p:spTree>
    <p:extLst>
      <p:ext uri="{BB962C8B-B14F-4D97-AF65-F5344CB8AC3E}">
        <p14:creationId xmlns:p14="http://schemas.microsoft.com/office/powerpoint/2010/main" val="1860112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Technical Developments: WP2 </a:t>
            </a:r>
            <a:endParaRPr lang="en-GB" dirty="0"/>
          </a:p>
        </p:txBody>
      </p:sp>
      <p:sp>
        <p:nvSpPr>
          <p:cNvPr id="9" name="Zástupný symbol obsahu 3"/>
          <p:cNvSpPr>
            <a:spLocks noGrp="1"/>
          </p:cNvSpPr>
          <p:nvPr>
            <p:ph idx="1"/>
          </p:nvPr>
        </p:nvSpPr>
        <p:spPr>
          <a:xfrm>
            <a:off x="200526" y="1475208"/>
            <a:ext cx="9906002" cy="4525963"/>
          </a:xfrm>
        </p:spPr>
        <p:txBody>
          <a:bodyPr>
            <a:normAutofit/>
          </a:bodyPr>
          <a:lstStyle/>
          <a:p>
            <a:pPr lvl="0"/>
            <a:r>
              <a:rPr lang="en-GB" sz="1600" dirty="0"/>
              <a:t>The acquired airborne laser scanning data, photogrammetric </a:t>
            </a:r>
            <a:r>
              <a:rPr lang="en-GB" sz="1600" dirty="0" err="1"/>
              <a:t>orthoimagery</a:t>
            </a:r>
            <a:r>
              <a:rPr lang="en-GB" sz="1600" dirty="0"/>
              <a:t>, and vector </a:t>
            </a:r>
            <a:r>
              <a:rPr lang="en-GB" sz="1600" dirty="0" smtClean="0"/>
              <a:t>based </a:t>
            </a:r>
            <a:r>
              <a:rPr lang="en-GB" sz="1600" dirty="0"/>
              <a:t>3-D city model were integrated and harmonized into a geodatabase covering the study area. </a:t>
            </a:r>
          </a:p>
        </p:txBody>
      </p:sp>
      <p:pic>
        <p:nvPicPr>
          <p:cNvPr id="3075" name="Obrázok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13" y="2216054"/>
            <a:ext cx="3672738" cy="37227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3500" y="2350807"/>
            <a:ext cx="7538568" cy="3503143"/>
          </a:xfrm>
          <a:prstGeom prst="rect">
            <a:avLst/>
          </a:prstGeom>
        </p:spPr>
      </p:pic>
      <p:sp>
        <p:nvSpPr>
          <p:cNvPr id="4" name="Obdĺžnik 3"/>
          <p:cNvSpPr/>
          <p:nvPr/>
        </p:nvSpPr>
        <p:spPr>
          <a:xfrm>
            <a:off x="4421685" y="5938788"/>
            <a:ext cx="4776859" cy="246221"/>
          </a:xfrm>
          <a:prstGeom prst="rect">
            <a:avLst/>
          </a:prstGeom>
        </p:spPr>
        <p:txBody>
          <a:bodyPr wrap="square">
            <a:spAutoFit/>
          </a:bodyPr>
          <a:lstStyle/>
          <a:p>
            <a:r>
              <a:rPr lang="sk-SK" sz="1000" dirty="0">
                <a:hlinkClick r:id="rId4"/>
              </a:rPr>
              <a:t>https://</a:t>
            </a:r>
            <a:r>
              <a:rPr lang="sk-SK" sz="1000" dirty="0" smtClean="0">
                <a:hlinkClick r:id="rId4"/>
              </a:rPr>
              <a:t>uge.science.upjs.sk/webshared/ESA_Publish/ESA_Kosice.html</a:t>
            </a:r>
            <a:r>
              <a:rPr lang="en-GB" sz="1000" dirty="0" smtClean="0"/>
              <a:t> </a:t>
            </a:r>
            <a:endParaRPr lang="sk-SK" sz="1000" dirty="0"/>
          </a:p>
        </p:txBody>
      </p:sp>
      <p:sp>
        <p:nvSpPr>
          <p:cNvPr id="8" name="Zástupný symbol obsahu 3"/>
          <p:cNvSpPr txBox="1">
            <a:spLocks/>
          </p:cNvSpPr>
          <p:nvPr/>
        </p:nvSpPr>
        <p:spPr bwMode="auto">
          <a:xfrm>
            <a:off x="287152" y="842800"/>
            <a:ext cx="5574632" cy="468781"/>
          </a:xfrm>
          <a:prstGeom prst="rect">
            <a:avLst/>
          </a:prstGeom>
          <a:solidFill>
            <a:schemeClr val="bg1"/>
          </a:solidFill>
          <a:ln w="9525">
            <a:solidFill>
              <a:schemeClr val="bg1">
                <a:lumMod val="95000"/>
              </a:schemeClr>
            </a:solidFill>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normAutofit/>
          </a:bodyPr>
          <a:lst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a:lstStyle>
          <a:p>
            <a:r>
              <a:rPr lang="en-US" sz="2000" kern="0" smtClean="0"/>
              <a:t>Virtual 3D city model of the study area</a:t>
            </a:r>
            <a:endParaRPr lang="en-US" sz="2000" b="1" kern="0"/>
          </a:p>
        </p:txBody>
      </p:sp>
    </p:spTree>
    <p:extLst>
      <p:ext uri="{BB962C8B-B14F-4D97-AF65-F5344CB8AC3E}">
        <p14:creationId xmlns:p14="http://schemas.microsoft.com/office/powerpoint/2010/main" val="3035190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Technical Developments: WP2</a:t>
            </a:r>
            <a:endParaRPr lang="en-GB" dirty="0"/>
          </a:p>
        </p:txBody>
      </p:sp>
      <p:pic>
        <p:nvPicPr>
          <p:cNvPr id="5124" name="Obrázok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2847"/>
            <a:ext cx="8330629" cy="429720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Obrázok 1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352859" y="111532"/>
            <a:ext cx="3754974" cy="2506539"/>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3" name="Obrázok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3488" y="4244741"/>
            <a:ext cx="4904345" cy="23276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ástupný symbol obsahu 3"/>
          <p:cNvSpPr txBox="1">
            <a:spLocks/>
          </p:cNvSpPr>
          <p:nvPr/>
        </p:nvSpPr>
        <p:spPr bwMode="auto">
          <a:xfrm>
            <a:off x="287152" y="842800"/>
            <a:ext cx="5574632" cy="468781"/>
          </a:xfrm>
          <a:prstGeom prst="rect">
            <a:avLst/>
          </a:prstGeom>
          <a:solidFill>
            <a:schemeClr val="bg1"/>
          </a:solidFill>
          <a:ln w="9525">
            <a:solidFill>
              <a:schemeClr val="bg1">
                <a:lumMod val="95000"/>
              </a:schemeClr>
            </a:solidFill>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normAutofit/>
          </a:bodyPr>
          <a:lst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a:lstStyle>
          <a:p>
            <a:r>
              <a:rPr lang="en-US" sz="2000" kern="0" smtClean="0"/>
              <a:t>Virtual 3D city model of the study area</a:t>
            </a:r>
            <a:endParaRPr lang="en-US" sz="2000" b="1" kern="0"/>
          </a:p>
        </p:txBody>
      </p:sp>
    </p:spTree>
    <p:extLst>
      <p:ext uri="{BB962C8B-B14F-4D97-AF65-F5344CB8AC3E}">
        <p14:creationId xmlns:p14="http://schemas.microsoft.com/office/powerpoint/2010/main" val="1309426031"/>
      </p:ext>
    </p:extLst>
  </p:cSld>
  <p:clrMapOvr>
    <a:masterClrMapping/>
  </p:clrMapOvr>
  <p:timing>
    <p:tnLst>
      <p:par>
        <p:cTn id="1" dur="indefinite" restart="never" nodeType="tmRoot"/>
      </p:par>
    </p:tnLst>
  </p:timing>
</p:sld>
</file>

<file path=ppt/theme/theme1.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NEW ESA Presentation 16-9_Slovenia.potx" id="{B4B7490A-53FE-4E20-AAB8-88372E67B561}" vid="{BCEB71B1-FD63-4BD6-B008-F7DFC94BF6F7}"/>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302</TotalTime>
  <Words>2311</Words>
  <Application>Microsoft Office PowerPoint</Application>
  <PresentationFormat>Vlastná</PresentationFormat>
  <Paragraphs>196</Paragraphs>
  <Slides>24</Slides>
  <Notes>1</Notes>
  <HiddenSlides>0</HiddenSlides>
  <MMClips>0</MMClips>
  <ScaleCrop>false</ScaleCrop>
  <HeadingPairs>
    <vt:vector size="6" baseType="variant">
      <vt:variant>
        <vt:lpstr>Motív</vt:lpstr>
      </vt:variant>
      <vt:variant>
        <vt:i4>1</vt:i4>
      </vt:variant>
      <vt:variant>
        <vt:lpstr>Vložené servery OLE</vt:lpstr>
      </vt:variant>
      <vt:variant>
        <vt:i4>1</vt:i4>
      </vt:variant>
      <vt:variant>
        <vt:lpstr>Nadpisy snímok</vt:lpstr>
      </vt:variant>
      <vt:variant>
        <vt:i4>24</vt:i4>
      </vt:variant>
    </vt:vector>
  </HeadingPairs>
  <TitlesOfParts>
    <vt:vector size="26" baseType="lpstr">
      <vt:lpstr>Esa presentation</vt:lpstr>
      <vt:lpstr>Equation.3</vt:lpstr>
      <vt:lpstr>SURGE: Simulating the cooling effect of urban greenery based on solar radiation modeling and a new generation of ESA sensors.   Pavol Jozef Šafárik University in Košice (UPJŠ), Slovakia Jaroslav Hofierka , Michal Gallay jaroslav.hofierka@upjs.sk, michal.gallay@upsj.sk, +421552342453</vt:lpstr>
      <vt:lpstr>&lt;Insert Project Name&gt;</vt:lpstr>
      <vt:lpstr>Summary of Objectives</vt:lpstr>
      <vt:lpstr>Summary of Objectives</vt:lpstr>
      <vt:lpstr>Contract Schedule</vt:lpstr>
      <vt:lpstr>Contract Schedule</vt:lpstr>
      <vt:lpstr>Main Technical Developments </vt:lpstr>
      <vt:lpstr>Main Technical Developments: WP2 </vt:lpstr>
      <vt:lpstr>Main Technical Developments: WP2</vt:lpstr>
      <vt:lpstr>Main Technical Developments: WP2 </vt:lpstr>
      <vt:lpstr>Main Technical Developments: WP2 </vt:lpstr>
      <vt:lpstr>Main Technical Developments: WP2 </vt:lpstr>
      <vt:lpstr>Main Technical Developments: WP2</vt:lpstr>
      <vt:lpstr>Main Technical Developments:WP3 </vt:lpstr>
      <vt:lpstr>Main Technical Developments: WP3</vt:lpstr>
      <vt:lpstr>Main Technical Developments: WP3</vt:lpstr>
      <vt:lpstr>Main Technical Developments: WP3</vt:lpstr>
      <vt:lpstr>Main Technical Developments: WP4</vt:lpstr>
      <vt:lpstr>Main Technical Developments WP1: Study management</vt:lpstr>
      <vt:lpstr>Prezentácia programu PowerPoint</vt:lpstr>
      <vt:lpstr>Status of Technical Notes - Submission</vt:lpstr>
      <vt:lpstr>Summary of Main Achievements</vt:lpstr>
      <vt:lpstr>Summary of Main Achievements</vt:lpstr>
      <vt:lpstr>Vision of the future </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Official Activity  Title</dc:title>
  <dc:creator>Maximilian Spangenbe</dc:creator>
  <cp:lastModifiedBy>gallay</cp:lastModifiedBy>
  <cp:revision>110</cp:revision>
  <cp:lastPrinted>2017-01-25T13:15:48Z</cp:lastPrinted>
  <dcterms:created xsi:type="dcterms:W3CDTF">2016-11-15T13:43:37Z</dcterms:created>
  <dcterms:modified xsi:type="dcterms:W3CDTF">2018-11-22T10:02:11Z</dcterms:modified>
</cp:coreProperties>
</file>