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262"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McManamon" initials="PM" lastIdx="2" clrIdx="0"/>
  <p:cmAuthor id="1" name="Kay Van Der Made" initials="KVDM"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2" autoAdjust="0"/>
    <p:restoredTop sz="94660"/>
  </p:normalViewPr>
  <p:slideViewPr>
    <p:cSldViewPr snapToGrid="0">
      <p:cViewPr varScale="1">
        <p:scale>
          <a:sx n="85" d="100"/>
          <a:sy n="85" d="100"/>
        </p:scale>
        <p:origin x="-90" y="-6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819148" y="3886201"/>
            <a:ext cx="10598400" cy="531812"/>
          </a:xfrm>
        </p:spPr>
        <p:txBody>
          <a:bodyPr wrap="square">
            <a:spAutoFit/>
          </a:bodyPr>
          <a:lstStyle>
            <a:lvl1pPr marL="0" indent="0">
              <a:buFont typeface="Verdana" pitchFamily="34" charset="0"/>
              <a:buNone/>
              <a:defRPr sz="24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783168" y="2490151"/>
            <a:ext cx="10596033" cy="748988"/>
          </a:xfrm>
          <a:prstGeom prst="rect">
            <a:avLst/>
          </a:prstGeom>
        </p:spPr>
        <p:txBody>
          <a:bodyPr/>
          <a:lstStyle>
            <a:lvl1pPr>
              <a:defRPr sz="4267">
                <a:solidFill>
                  <a:schemeClr val="accent1"/>
                </a:solidFill>
              </a:defRPr>
            </a:lvl1pPr>
          </a:lstStyle>
          <a:p>
            <a:pPr lvl="0"/>
            <a:r>
              <a:rPr lang="en-US" noProof="0" smtClean="0"/>
              <a:t>Click to edit Master title style</a:t>
            </a:r>
            <a:endParaRPr lang="en-GB" noProof="0" dirty="0" smtClean="0"/>
          </a:p>
        </p:txBody>
      </p:sp>
      <p:sp>
        <p:nvSpPr>
          <p:cNvPr id="56347" name="Text Box 27"/>
          <p:cNvSpPr txBox="1">
            <a:spLocks noChangeArrowheads="1"/>
          </p:cNvSpPr>
          <p:nvPr userDrawn="1"/>
        </p:nvSpPr>
        <p:spPr bwMode="auto">
          <a:xfrm>
            <a:off x="842433" y="6429377"/>
            <a:ext cx="6688667" cy="256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1067" noProof="0" dirty="0"/>
          </a:p>
        </p:txBody>
      </p:sp>
      <p:pic>
        <p:nvPicPr>
          <p:cNvPr id="8" name="Picture 7" descr="16950723446_e7d8e1bfb9_o.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8852" b="48267"/>
          <a:stretch/>
        </p:blipFill>
        <p:spPr>
          <a:xfrm rot="5400000">
            <a:off x="2667000" y="-2666999"/>
            <a:ext cx="6858001" cy="12192001"/>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 b="28614"/>
          <a:stretch/>
        </p:blipFill>
        <p:spPr>
          <a:xfrm>
            <a:off x="10383890" y="208265"/>
            <a:ext cx="1613941" cy="624000"/>
          </a:xfrm>
          <a:prstGeom prst="rect">
            <a:avLst/>
          </a:prstGeom>
        </p:spPr>
      </p:pic>
      <p:sp>
        <p:nvSpPr>
          <p:cNvPr id="10" name="Text Box 58"/>
          <p:cNvSpPr txBox="1">
            <a:spLocks noChangeArrowheads="1"/>
          </p:cNvSpPr>
          <p:nvPr userDrawn="1"/>
        </p:nvSpPr>
        <p:spPr bwMode="auto">
          <a:xfrm>
            <a:off x="217099" y="6124764"/>
            <a:ext cx="6688667" cy="256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p>
            <a:pPr algn="l">
              <a:spcBef>
                <a:spcPct val="50000"/>
              </a:spcBef>
            </a:pPr>
            <a:r>
              <a:rPr lang="en-US" sz="1067" noProof="0" dirty="0" smtClean="0">
                <a:solidFill>
                  <a:schemeClr val="bg1">
                    <a:lumMod val="85000"/>
                  </a:schemeClr>
                </a:solidFill>
              </a:rPr>
              <a:t>ESA UNCLASSIFIED - For Official Use</a:t>
            </a:r>
            <a:endParaRPr lang="en-GB" sz="1067" noProof="0" dirty="0">
              <a:solidFill>
                <a:schemeClr val="bg1">
                  <a:lumMod val="85000"/>
                </a:schemeClr>
              </a:solidFill>
            </a:endParaRPr>
          </a:p>
        </p:txBody>
      </p:sp>
      <p:pic>
        <p:nvPicPr>
          <p:cNvPr id="35" name="Picture 34"/>
          <p:cNvPicPr>
            <a:picLocks noChangeAspect="1"/>
          </p:cNvPicPr>
          <p:nvPr userDrawn="1"/>
        </p:nvPicPr>
        <p:blipFill rotWithShape="1">
          <a:blip r:embed="rId4" cstate="print">
            <a:extLst>
              <a:ext uri="{28A0092B-C50C-407E-A947-70E740481C1C}">
                <a14:useLocalDpi xmlns:a14="http://schemas.microsoft.com/office/drawing/2010/main" val="0"/>
              </a:ext>
            </a:extLst>
          </a:blip>
          <a:srcRect t="83098" b="-5313"/>
          <a:stretch/>
        </p:blipFill>
        <p:spPr>
          <a:xfrm>
            <a:off x="10387200" y="6532800"/>
            <a:ext cx="1595883" cy="192000"/>
          </a:xfrm>
          <a:prstGeom prst="rect">
            <a:avLst/>
          </a:prstGeom>
        </p:spPr>
      </p:pic>
      <p:cxnSp>
        <p:nvCxnSpPr>
          <p:cNvPr id="36" name="Straight Connector 35"/>
          <p:cNvCxnSpPr/>
          <p:nvPr userDrawn="1"/>
        </p:nvCxnSpPr>
        <p:spPr>
          <a:xfrm>
            <a:off x="221243" y="6385584"/>
            <a:ext cx="11766372"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63" name="Group 62"/>
          <p:cNvGrpSpPr/>
          <p:nvPr userDrawn="1"/>
        </p:nvGrpSpPr>
        <p:grpSpPr>
          <a:xfrm>
            <a:off x="229692" y="6544010"/>
            <a:ext cx="9102221" cy="148692"/>
            <a:chOff x="172269" y="6621494"/>
            <a:chExt cx="6826666" cy="111519"/>
          </a:xfrm>
        </p:grpSpPr>
        <p:pic>
          <p:nvPicPr>
            <p:cNvPr id="64" name="Picture 63" descr="at.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65" name="Picture 64" descr="b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66" name="Picture 65" descr="ca.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67" name="Picture 66" descr="ch.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68" name="Picture 67" descr="cz.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69" name="Picture 68" descr="d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70" name="Picture 69" descr="dk.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71" name="Picture 70" descr="e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72" name="Picture 71" descr="e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73" name="Picture 72" descr="fi.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74" name="Picture 73" descr="f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75" name="Picture 74" descr="gr.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76" name="Picture 75" descr="hu.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77" name="Picture 76" descr="i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78" name="Picture 77" descr="it.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79" name="Picture 78" descr="lu.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80" name="Picture 79" descr="nl.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81" name="Picture 80" descr="no.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82" name="Picture 81" descr="pl.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83" name="Picture 82" descr="pt.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84" name="Picture 83" descr="ro.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85" name="Picture 84" descr="s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86" name="Picture 85" descr="uk.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87" name="Picture 86" descr="si.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extLst>
      <p:ext uri="{BB962C8B-B14F-4D97-AF65-F5344CB8AC3E}">
        <p14:creationId xmlns:p14="http://schemas.microsoft.com/office/powerpoint/2010/main" val="3932198949"/>
      </p:ext>
    </p:extLst>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lvl1pPr marL="0">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noProof="0" dirty="0" smtClean="0"/>
          </a:p>
        </p:txBody>
      </p:sp>
    </p:spTree>
    <p:extLst>
      <p:ext uri="{BB962C8B-B14F-4D97-AF65-F5344CB8AC3E}">
        <p14:creationId xmlns:p14="http://schemas.microsoft.com/office/powerpoint/2010/main" val="948151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bwMode="auto">
          <a:xfrm>
            <a:off x="190782" y="214287"/>
            <a:ext cx="9566461" cy="543675"/>
          </a:xfrm>
          <a:prstGeom prst="rect">
            <a:avLst/>
          </a:prstGeom>
          <a:noFill/>
          <a:ln>
            <a:noFill/>
          </a:ln>
          <a:extLst/>
        </p:spPr>
        <p:txBody>
          <a:bodyPr vert="horz" wrap="square" lIns="91440" tIns="45720" rIns="91440" bIns="45720" numCol="1" anchor="ctr" anchorCtr="0" compatLnSpc="1">
            <a:prstTxWarp prst="textNoShape">
              <a:avLst/>
            </a:prstTxWarp>
            <a:spAutoFit/>
          </a:bodyPr>
          <a:lstStyle>
            <a:lvl1pPr>
              <a:defRPr lang="en-GB" sz="2933" b="0" dirty="0" smtClean="0">
                <a:solidFill>
                  <a:srgbClr val="0070C0"/>
                </a:solidFill>
                <a:latin typeface="Verdana"/>
                <a:ea typeface="+mj-ea"/>
                <a:cs typeface="Verdana"/>
              </a:defRPr>
            </a:lvl1pPr>
          </a:lstStyle>
          <a:p>
            <a:pPr lvl="0" algn="l" rtl="0" eaLnBrk="1" fontAlgn="base" hangingPunct="1">
              <a:spcBef>
                <a:spcPct val="0"/>
              </a:spcBef>
              <a:spcAft>
                <a:spcPct val="0"/>
              </a:spcAft>
            </a:pPr>
            <a:r>
              <a:rPr lang="en-US" smtClean="0"/>
              <a:t>Click to edit Master title style</a:t>
            </a:r>
            <a:endParaRPr lang="en-GB" dirty="0" smtClean="0"/>
          </a:p>
        </p:txBody>
      </p:sp>
    </p:spTree>
    <p:extLst>
      <p:ext uri="{BB962C8B-B14F-4D97-AF65-F5344CB8AC3E}">
        <p14:creationId xmlns:p14="http://schemas.microsoft.com/office/powerpoint/2010/main" val="2877588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6000" y="3296484"/>
            <a:ext cx="10385400" cy="1764585"/>
          </a:xfrm>
        </p:spPr>
        <p:txBody>
          <a:bodyPr anchor="t"/>
          <a:lstStyle>
            <a:lvl1pPr algn="l">
              <a:defRPr sz="5333" b="0"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816000" y="1796295"/>
            <a:ext cx="103854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noProof="0" smtClean="0"/>
              <a:t>Click to edit Master text styles</a:t>
            </a:r>
          </a:p>
        </p:txBody>
      </p:sp>
    </p:spTree>
    <p:extLst>
      <p:ext uri="{BB962C8B-B14F-4D97-AF65-F5344CB8AC3E}">
        <p14:creationId xmlns:p14="http://schemas.microsoft.com/office/powerpoint/2010/main" val="18041896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821267" y="1673225"/>
            <a:ext cx="5185835" cy="4318000"/>
          </a:xfrm>
        </p:spPr>
        <p:txBody>
          <a:bodyPr/>
          <a:lstStyle>
            <a:lvl1pPr>
              <a:defRPr sz="16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6210297" y="1673225"/>
            <a:ext cx="5184000" cy="4318000"/>
          </a:xfrm>
        </p:spPr>
        <p:txBody>
          <a:bodyPr/>
          <a:lstStyle>
            <a:lvl1pPr>
              <a:defRPr sz="16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4459316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5497" y="1666800"/>
            <a:ext cx="5193600" cy="496800"/>
          </a:xfrm>
        </p:spPr>
        <p:txBody>
          <a:bodyPr anchor="b"/>
          <a:lstStyle>
            <a:lvl1pPr marL="0" indent="0">
              <a:buNone/>
              <a:defRPr sz="21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noProof="0" smtClean="0"/>
              <a:t>Click to edit Master text styles</a:t>
            </a:r>
          </a:p>
        </p:txBody>
      </p:sp>
      <p:sp>
        <p:nvSpPr>
          <p:cNvPr id="5" name="Text Placeholder 4"/>
          <p:cNvSpPr>
            <a:spLocks noGrp="1"/>
          </p:cNvSpPr>
          <p:nvPr>
            <p:ph type="body" sz="quarter" idx="3"/>
          </p:nvPr>
        </p:nvSpPr>
        <p:spPr>
          <a:xfrm>
            <a:off x="6193367" y="1666875"/>
            <a:ext cx="5195221" cy="495324"/>
          </a:xfrm>
        </p:spPr>
        <p:txBody>
          <a:bodyPr anchor="b"/>
          <a:lstStyle>
            <a:lvl1pPr marL="0" indent="0">
              <a:buNone/>
              <a:defRPr sz="21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noProof="0" smtClean="0"/>
              <a:t>Click to edit Master text styles</a:t>
            </a:r>
          </a:p>
        </p:txBody>
      </p:sp>
      <p:sp>
        <p:nvSpPr>
          <p:cNvPr id="6" name="Content Placeholder 5"/>
          <p:cNvSpPr>
            <a:spLocks noGrp="1"/>
          </p:cNvSpPr>
          <p:nvPr>
            <p:ph sz="quarter" idx="4"/>
          </p:nvPr>
        </p:nvSpPr>
        <p:spPr>
          <a:xfrm>
            <a:off x="6193368" y="2174877"/>
            <a:ext cx="5198533" cy="3816351"/>
          </a:xfrm>
        </p:spPr>
        <p:txBody>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825600" y="2174402"/>
            <a:ext cx="5198533" cy="3816351"/>
          </a:xfrm>
        </p:spPr>
        <p:txBody>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itle 1"/>
          <p:cNvSpPr>
            <a:spLocks noGrp="1"/>
          </p:cNvSpPr>
          <p:nvPr>
            <p:ph type="title"/>
          </p:nvPr>
        </p:nvSpPr>
        <p:spPr>
          <a:xfrm>
            <a:off x="190782" y="214287"/>
            <a:ext cx="9566461" cy="543675"/>
          </a:xfrm>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33483643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9377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8" y="1666877"/>
            <a:ext cx="6625167" cy="4324351"/>
          </a:xfrm>
        </p:spPr>
        <p:txBody>
          <a:bodyPr/>
          <a:lstStyle>
            <a:lvl1pPr>
              <a:defRPr sz="1867"/>
            </a:lvl1pPr>
            <a:lvl2pPr>
              <a:defRPr sz="1867"/>
            </a:lvl2pPr>
            <a:lvl3pPr>
              <a:defRPr sz="1867"/>
            </a:lvl3pPr>
            <a:lvl4pPr>
              <a:defRPr sz="1867"/>
            </a:lvl4pPr>
            <a:lvl5pPr>
              <a:defRPr sz="1867"/>
            </a:lvl5pPr>
            <a:lvl6pPr>
              <a:defRPr sz="2667"/>
            </a:lvl6pPr>
            <a:lvl7pPr>
              <a:defRPr sz="2667"/>
            </a:lvl7pPr>
            <a:lvl8pPr>
              <a:defRPr sz="2667"/>
            </a:lvl8pPr>
            <a:lvl9pPr>
              <a:defRPr sz="2667"/>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825500" y="1666802"/>
            <a:ext cx="3795184" cy="43243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noProof="0" smtClean="0"/>
              <a:t>Click to edit Master text styles</a:t>
            </a:r>
          </a:p>
        </p:txBody>
      </p:sp>
      <p:sp>
        <p:nvSpPr>
          <p:cNvPr id="5" name="Title 1"/>
          <p:cNvSpPr>
            <a:spLocks noGrp="1"/>
          </p:cNvSpPr>
          <p:nvPr>
            <p:ph type="title"/>
          </p:nvPr>
        </p:nvSpPr>
        <p:spPr>
          <a:xfrm>
            <a:off x="190782" y="214287"/>
            <a:ext cx="9566461" cy="543675"/>
          </a:xfrm>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5462646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6000" y="4997210"/>
            <a:ext cx="7910400" cy="379656"/>
          </a:xfrm>
        </p:spPr>
        <p:txBody>
          <a:bodyPr anchor="b"/>
          <a:lstStyle>
            <a:lvl1pPr algn="l">
              <a:defRPr sz="1867"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2135716" y="1666875"/>
            <a:ext cx="7909984" cy="3390901"/>
          </a:xfr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GB" dirty="0"/>
          </a:p>
        </p:txBody>
      </p:sp>
      <p:sp>
        <p:nvSpPr>
          <p:cNvPr id="4" name="Text Placeholder 3"/>
          <p:cNvSpPr>
            <a:spLocks noGrp="1"/>
          </p:cNvSpPr>
          <p:nvPr>
            <p:ph type="body" sz="half" idx="2"/>
          </p:nvPr>
        </p:nvSpPr>
        <p:spPr>
          <a:xfrm>
            <a:off x="2136000" y="5372102"/>
            <a:ext cx="7910400" cy="619127"/>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noProof="0" smtClean="0"/>
              <a:t>Click to edit Master text styles</a:t>
            </a:r>
          </a:p>
        </p:txBody>
      </p:sp>
    </p:spTree>
    <p:extLst>
      <p:ext uri="{BB962C8B-B14F-4D97-AF65-F5344CB8AC3E}">
        <p14:creationId xmlns:p14="http://schemas.microsoft.com/office/powerpoint/2010/main" val="23344840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bwMode="auto">
          <a:xfrm>
            <a:off x="230400" y="969600"/>
            <a:ext cx="11664000" cy="50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9" name="Text Box DG"/>
          <p:cNvSpPr txBox="1">
            <a:spLocks noChangeArrowheads="1"/>
          </p:cNvSpPr>
          <p:nvPr userDrawn="1"/>
        </p:nvSpPr>
        <p:spPr bwMode="auto">
          <a:xfrm>
            <a:off x="770885" y="447363"/>
            <a:ext cx="6688667" cy="256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1067" noProof="0" dirty="0"/>
          </a:p>
        </p:txBody>
      </p:sp>
      <p:sp>
        <p:nvSpPr>
          <p:cNvPr id="10" name="Rectangle 6"/>
          <p:cNvSpPr>
            <a:spLocks noGrp="1" noChangeArrowheads="1"/>
          </p:cNvSpPr>
          <p:nvPr>
            <p:ph type="title"/>
          </p:nvPr>
        </p:nvSpPr>
        <p:spPr bwMode="auto">
          <a:xfrm>
            <a:off x="190782" y="214287"/>
            <a:ext cx="9566461" cy="543675"/>
          </a:xfrm>
          <a:prstGeom prst="rect">
            <a:avLst/>
          </a:prstGeom>
          <a:noFill/>
          <a:ln>
            <a:noFill/>
          </a:ln>
          <a:extLst/>
        </p:spPr>
        <p:txBody>
          <a:bodyPr vert="horz" wrap="square" lIns="91440" tIns="45720" rIns="91440" bIns="45720" numCol="1" anchor="ctr" anchorCtr="0" compatLnSpc="1">
            <a:prstTxWarp prst="textNoShape">
              <a:avLst/>
            </a:prstTxWarp>
            <a:spAutoFit/>
          </a:bodyPr>
          <a:lstStyle/>
          <a:p>
            <a:pPr lvl="0" algn="l" rtl="0" eaLnBrk="1" fontAlgn="base" hangingPunct="1">
              <a:spcBef>
                <a:spcPct val="0"/>
              </a:spcBef>
              <a:spcAft>
                <a:spcPct val="0"/>
              </a:spcAft>
            </a:pPr>
            <a:r>
              <a:rPr lang="en-US" smtClean="0"/>
              <a:t>Click to edit Master title style</a:t>
            </a:r>
            <a:endParaRPr lang="en-GB" dirty="0" smtClean="0"/>
          </a:p>
        </p:txBody>
      </p:sp>
      <p:sp>
        <p:nvSpPr>
          <p:cNvPr id="14" name="Text Box 38"/>
          <p:cNvSpPr txBox="1">
            <a:spLocks noChangeArrowheads="1"/>
          </p:cNvSpPr>
          <p:nvPr userDrawn="1"/>
        </p:nvSpPr>
        <p:spPr bwMode="auto">
          <a:xfrm>
            <a:off x="220800" y="6100801"/>
            <a:ext cx="6688667" cy="256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l">
              <a:spcBef>
                <a:spcPct val="50000"/>
              </a:spcBef>
            </a:pPr>
            <a:r>
              <a:rPr lang="en-US" sz="1067" noProof="0" dirty="0" smtClean="0">
                <a:solidFill>
                  <a:schemeClr val="tx1">
                    <a:lumMod val="75000"/>
                    <a:lumOff val="25000"/>
                  </a:schemeClr>
                </a:solidFill>
              </a:rPr>
              <a:t>ESA UNCLASSIFIED - For Official Use</a:t>
            </a:r>
            <a:endParaRPr lang="en-GB" sz="1067" noProof="0" dirty="0">
              <a:solidFill>
                <a:schemeClr val="tx1">
                  <a:lumMod val="75000"/>
                  <a:lumOff val="25000"/>
                </a:schemeClr>
              </a:solidFill>
            </a:endParaRPr>
          </a:p>
        </p:txBody>
      </p:sp>
      <p:sp>
        <p:nvSpPr>
          <p:cNvPr id="39" name="Text Box 34"/>
          <p:cNvSpPr txBox="1">
            <a:spLocks noChangeAspect="1" noChangeArrowheads="1"/>
          </p:cNvSpPr>
          <p:nvPr userDrawn="1"/>
        </p:nvSpPr>
        <p:spPr bwMode="auto">
          <a:xfrm>
            <a:off x="5973785" y="6107603"/>
            <a:ext cx="6027299" cy="1968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lstStyle/>
          <a:p>
            <a:pPr algn="r">
              <a:spcBef>
                <a:spcPct val="50000"/>
              </a:spcBef>
            </a:pPr>
            <a:r>
              <a:rPr lang="en-GB" sz="1067" noProof="1" smtClean="0">
                <a:solidFill>
                  <a:schemeClr val="bg2"/>
                </a:solidFill>
              </a:rPr>
              <a:t>ESA PECS | 07/11/2018 | Slide  </a:t>
            </a:r>
            <a:fld id="{71EAD4F2-866B-304A-9A50-FC7592816342}" type="slidenum">
              <a:rPr lang="en-GB" sz="1067" noProof="1" smtClean="0">
                <a:solidFill>
                  <a:schemeClr val="bg2"/>
                </a:solidFill>
              </a:rPr>
              <a:pPr algn="r">
                <a:spcBef>
                  <a:spcPct val="50000"/>
                </a:spcBef>
              </a:pPr>
              <a:t>‹#›</a:t>
            </a:fld>
            <a:endParaRPr lang="en-GB" sz="1067" noProof="1">
              <a:solidFill>
                <a:schemeClr val="bg2"/>
              </a:solidFill>
            </a:endParaRPr>
          </a:p>
        </p:txBody>
      </p:sp>
      <p:sp>
        <p:nvSpPr>
          <p:cNvPr id="34" name="TextBox 33"/>
          <p:cNvSpPr txBox="1"/>
          <p:nvPr userDrawn="1"/>
        </p:nvSpPr>
        <p:spPr>
          <a:xfrm>
            <a:off x="9355087" y="158768"/>
            <a:ext cx="3227588" cy="1815882"/>
          </a:xfrm>
          <a:prstGeom prst="rect">
            <a:avLst/>
          </a:prstGeom>
          <a:noFill/>
        </p:spPr>
        <p:txBody>
          <a:bodyPr wrap="square" rtlCol="0">
            <a:spAutoFit/>
          </a:bodyPr>
          <a:lstStyle/>
          <a:p>
            <a:r>
              <a:rPr lang="en-GB" sz="2800" b="1" dirty="0" smtClean="0">
                <a:solidFill>
                  <a:srgbClr val="FF0000"/>
                </a:solidFill>
              </a:rPr>
              <a:t>PLACE your logos here</a:t>
            </a:r>
          </a:p>
          <a:p>
            <a:r>
              <a:rPr lang="en-GB" sz="2800" b="1" dirty="0" smtClean="0">
                <a:solidFill>
                  <a:srgbClr val="FF0000"/>
                </a:solidFill>
              </a:rPr>
              <a:t>in</a:t>
            </a:r>
            <a:r>
              <a:rPr lang="en-GB" sz="2800" b="1" baseline="0" dirty="0" smtClean="0">
                <a:solidFill>
                  <a:srgbClr val="FF0000"/>
                </a:solidFill>
              </a:rPr>
              <a:t> the Master</a:t>
            </a:r>
          </a:p>
          <a:p>
            <a:r>
              <a:rPr lang="en-GB" sz="2800" b="1" baseline="0" dirty="0" smtClean="0">
                <a:solidFill>
                  <a:srgbClr val="FF0000"/>
                </a:solidFill>
              </a:rPr>
              <a:t>Slide.</a:t>
            </a:r>
            <a:endParaRPr lang="en-GB" sz="2800" b="1" dirty="0">
              <a:solidFill>
                <a:srgbClr val="FF0000"/>
              </a:solidFill>
            </a:endParaRPr>
          </a:p>
        </p:txBody>
      </p:sp>
    </p:spTree>
    <p:extLst>
      <p:ext uri="{BB962C8B-B14F-4D97-AF65-F5344CB8AC3E}">
        <p14:creationId xmlns:p14="http://schemas.microsoft.com/office/powerpoint/2010/main" val="330388322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lang="en-GB" sz="2933" b="0" dirty="0" smtClean="0">
          <a:solidFill>
            <a:srgbClr val="0070C0"/>
          </a:solidFill>
          <a:latin typeface="Verdana"/>
          <a:ea typeface="+mj-ea"/>
          <a:cs typeface="Verdana"/>
        </a:defRPr>
      </a:lvl1pPr>
      <a:lvl2pPr algn="l" rtl="0" eaLnBrk="1" fontAlgn="base" hangingPunct="1">
        <a:spcBef>
          <a:spcPct val="0"/>
        </a:spcBef>
        <a:spcAft>
          <a:spcPct val="0"/>
        </a:spcAft>
        <a:defRPr sz="2933" b="1">
          <a:solidFill>
            <a:schemeClr val="bg1"/>
          </a:solidFill>
          <a:latin typeface="Verdana" pitchFamily="34" charset="0"/>
        </a:defRPr>
      </a:lvl2pPr>
      <a:lvl3pPr algn="l" rtl="0" eaLnBrk="1" fontAlgn="base" hangingPunct="1">
        <a:spcBef>
          <a:spcPct val="0"/>
        </a:spcBef>
        <a:spcAft>
          <a:spcPct val="0"/>
        </a:spcAft>
        <a:defRPr sz="2933" b="1">
          <a:solidFill>
            <a:schemeClr val="bg1"/>
          </a:solidFill>
          <a:latin typeface="Verdana" pitchFamily="34" charset="0"/>
        </a:defRPr>
      </a:lvl3pPr>
      <a:lvl4pPr algn="l" rtl="0" eaLnBrk="1" fontAlgn="base" hangingPunct="1">
        <a:spcBef>
          <a:spcPct val="0"/>
        </a:spcBef>
        <a:spcAft>
          <a:spcPct val="0"/>
        </a:spcAft>
        <a:defRPr sz="2933" b="1">
          <a:solidFill>
            <a:schemeClr val="bg1"/>
          </a:solidFill>
          <a:latin typeface="Verdana" pitchFamily="34" charset="0"/>
        </a:defRPr>
      </a:lvl4pPr>
      <a:lvl5pPr algn="l" rtl="0" eaLnBrk="1" fontAlgn="base" hangingPunct="1">
        <a:spcBef>
          <a:spcPct val="0"/>
        </a:spcBef>
        <a:spcAft>
          <a:spcPct val="0"/>
        </a:spcAft>
        <a:defRPr sz="2933" b="1">
          <a:solidFill>
            <a:schemeClr val="bg1"/>
          </a:solidFill>
          <a:latin typeface="Verdana" pitchFamily="34" charset="0"/>
        </a:defRPr>
      </a:lvl5pPr>
      <a:lvl6pPr marL="609585" algn="l" rtl="0" eaLnBrk="1" fontAlgn="base" hangingPunct="1">
        <a:spcBef>
          <a:spcPct val="0"/>
        </a:spcBef>
        <a:spcAft>
          <a:spcPct val="0"/>
        </a:spcAft>
        <a:defRPr sz="2933" b="1">
          <a:solidFill>
            <a:schemeClr val="bg1"/>
          </a:solidFill>
          <a:latin typeface="Verdana" pitchFamily="34" charset="0"/>
        </a:defRPr>
      </a:lvl6pPr>
      <a:lvl7pPr marL="1219170" algn="l" rtl="0" eaLnBrk="1" fontAlgn="base" hangingPunct="1">
        <a:spcBef>
          <a:spcPct val="0"/>
        </a:spcBef>
        <a:spcAft>
          <a:spcPct val="0"/>
        </a:spcAft>
        <a:defRPr sz="2933" b="1">
          <a:solidFill>
            <a:schemeClr val="bg1"/>
          </a:solidFill>
          <a:latin typeface="Verdana" pitchFamily="34" charset="0"/>
        </a:defRPr>
      </a:lvl7pPr>
      <a:lvl8pPr marL="1828754" algn="l" rtl="0" eaLnBrk="1" fontAlgn="base" hangingPunct="1">
        <a:spcBef>
          <a:spcPct val="0"/>
        </a:spcBef>
        <a:spcAft>
          <a:spcPct val="0"/>
        </a:spcAft>
        <a:defRPr sz="2933" b="1">
          <a:solidFill>
            <a:schemeClr val="bg1"/>
          </a:solidFill>
          <a:latin typeface="Verdana" pitchFamily="34" charset="0"/>
        </a:defRPr>
      </a:lvl8pPr>
      <a:lvl9pPr marL="2438339" algn="l" rtl="0" eaLnBrk="1" fontAlgn="base" hangingPunct="1">
        <a:spcBef>
          <a:spcPct val="0"/>
        </a:spcBef>
        <a:spcAft>
          <a:spcPct val="0"/>
        </a:spcAft>
        <a:defRPr sz="2933" b="1">
          <a:solidFill>
            <a:schemeClr val="bg1"/>
          </a:solidFill>
          <a:latin typeface="Verdana" pitchFamily="34" charset="0"/>
        </a:defRPr>
      </a:lvl9pPr>
    </p:titleStyle>
    <p:bodyStyle>
      <a:lvl1pPr marL="0" indent="-457189" algn="l" rtl="0" eaLnBrk="1" fontAlgn="base" hangingPunct="1">
        <a:lnSpc>
          <a:spcPct val="119000"/>
        </a:lnSpc>
        <a:spcBef>
          <a:spcPct val="20000"/>
        </a:spcBef>
        <a:spcAft>
          <a:spcPct val="0"/>
        </a:spcAft>
        <a:buClr>
          <a:schemeClr val="accent1"/>
        </a:buClr>
        <a:buFontTx/>
        <a:buNone/>
        <a:defRPr lang="en-GB" sz="2133" dirty="0" smtClean="0">
          <a:solidFill>
            <a:schemeClr val="bg2"/>
          </a:solidFill>
          <a:latin typeface="Verdana"/>
          <a:ea typeface="+mn-ea"/>
          <a:cs typeface="Verdana"/>
        </a:defRPr>
      </a:lvl1pPr>
      <a:lvl2pPr marL="1079973" indent="0" algn="l" rtl="0" eaLnBrk="1" fontAlgn="base" hangingPunct="1">
        <a:lnSpc>
          <a:spcPct val="119000"/>
        </a:lnSpc>
        <a:spcBef>
          <a:spcPct val="20000"/>
        </a:spcBef>
        <a:spcAft>
          <a:spcPct val="0"/>
        </a:spcAft>
        <a:buClr>
          <a:schemeClr val="accent1"/>
        </a:buClr>
        <a:buFont typeface="Verdana" pitchFamily="34" charset="0"/>
        <a:buNone/>
        <a:defRPr lang="en-GB" sz="2133" dirty="0" smtClean="0">
          <a:solidFill>
            <a:schemeClr val="bg2"/>
          </a:solidFill>
          <a:latin typeface="Verdana"/>
          <a:ea typeface="+mn-ea"/>
          <a:cs typeface="Verdana"/>
        </a:defRPr>
      </a:lvl2pPr>
      <a:lvl3pPr marL="1876753" indent="0" algn="l" rtl="0" eaLnBrk="1" fontAlgn="base" hangingPunct="1">
        <a:lnSpc>
          <a:spcPct val="119000"/>
        </a:lnSpc>
        <a:spcBef>
          <a:spcPct val="20000"/>
        </a:spcBef>
        <a:spcAft>
          <a:spcPct val="0"/>
        </a:spcAft>
        <a:buClr>
          <a:schemeClr val="accent1"/>
        </a:buClr>
        <a:buFont typeface="Verdana" pitchFamily="34" charset="0"/>
        <a:buNone/>
        <a:defRPr lang="en-GB" sz="2133" dirty="0" smtClean="0">
          <a:solidFill>
            <a:schemeClr val="bg2"/>
          </a:solidFill>
          <a:latin typeface="Verdana"/>
          <a:ea typeface="+mn-ea"/>
          <a:cs typeface="Verdana"/>
        </a:defRPr>
      </a:lvl3pPr>
      <a:lvl4pPr marL="2673533" indent="0" algn="l" rtl="0" eaLnBrk="1" fontAlgn="base" hangingPunct="1">
        <a:lnSpc>
          <a:spcPct val="119000"/>
        </a:lnSpc>
        <a:spcBef>
          <a:spcPct val="20000"/>
        </a:spcBef>
        <a:spcAft>
          <a:spcPct val="0"/>
        </a:spcAft>
        <a:buClr>
          <a:schemeClr val="accent1"/>
        </a:buClr>
        <a:buFont typeface="Verdana" pitchFamily="34" charset="0"/>
        <a:buNone/>
        <a:defRPr lang="en-GB" sz="2133" dirty="0" smtClean="0">
          <a:solidFill>
            <a:schemeClr val="bg2"/>
          </a:solidFill>
          <a:latin typeface="Verdana"/>
          <a:ea typeface="+mn-ea"/>
          <a:cs typeface="Verdana"/>
        </a:defRPr>
      </a:lvl4pPr>
      <a:lvl5pPr marL="3470313" indent="0" algn="l" rtl="0" eaLnBrk="1" fontAlgn="base" hangingPunct="1">
        <a:lnSpc>
          <a:spcPct val="119000"/>
        </a:lnSpc>
        <a:spcBef>
          <a:spcPct val="20000"/>
        </a:spcBef>
        <a:spcAft>
          <a:spcPct val="0"/>
        </a:spcAft>
        <a:buClr>
          <a:schemeClr val="accent1"/>
        </a:buClr>
        <a:buFont typeface="Verdana" pitchFamily="34" charset="0"/>
        <a:buNone/>
        <a:defRPr lang="en-GB" sz="2133" dirty="0" smtClean="0">
          <a:solidFill>
            <a:schemeClr val="bg2"/>
          </a:solidFill>
          <a:latin typeface="Verdana"/>
          <a:ea typeface="+mn-ea"/>
          <a:cs typeface="Verdana"/>
        </a:defRPr>
      </a:lvl5pPr>
      <a:lvl6pPr marL="4639617" indent="-558786" algn="l" rtl="0" eaLnBrk="1" fontAlgn="base" hangingPunct="1">
        <a:lnSpc>
          <a:spcPct val="119000"/>
        </a:lnSpc>
        <a:spcBef>
          <a:spcPct val="20000"/>
        </a:spcBef>
        <a:spcAft>
          <a:spcPct val="0"/>
        </a:spcAft>
        <a:buClr>
          <a:schemeClr val="accent1"/>
        </a:buClr>
        <a:buFont typeface="Verdana" pitchFamily="34" charset="0"/>
        <a:buChar char="–"/>
        <a:defRPr sz="2133">
          <a:solidFill>
            <a:schemeClr val="bg2"/>
          </a:solidFill>
          <a:latin typeface="+mn-lt"/>
        </a:defRPr>
      </a:lvl6pPr>
      <a:lvl7pPr marL="5249202" indent="-558786" algn="l" rtl="0" eaLnBrk="1" fontAlgn="base" hangingPunct="1">
        <a:lnSpc>
          <a:spcPct val="119000"/>
        </a:lnSpc>
        <a:spcBef>
          <a:spcPct val="20000"/>
        </a:spcBef>
        <a:spcAft>
          <a:spcPct val="0"/>
        </a:spcAft>
        <a:buClr>
          <a:schemeClr val="accent1"/>
        </a:buClr>
        <a:buFont typeface="Verdana" pitchFamily="34" charset="0"/>
        <a:buChar char="–"/>
        <a:defRPr sz="2133">
          <a:solidFill>
            <a:schemeClr val="bg2"/>
          </a:solidFill>
          <a:latin typeface="+mn-lt"/>
        </a:defRPr>
      </a:lvl7pPr>
      <a:lvl8pPr marL="5858787" indent="-558786" algn="l" rtl="0" eaLnBrk="1" fontAlgn="base" hangingPunct="1">
        <a:lnSpc>
          <a:spcPct val="119000"/>
        </a:lnSpc>
        <a:spcBef>
          <a:spcPct val="20000"/>
        </a:spcBef>
        <a:spcAft>
          <a:spcPct val="0"/>
        </a:spcAft>
        <a:buClr>
          <a:schemeClr val="accent1"/>
        </a:buClr>
        <a:buFont typeface="Verdana" pitchFamily="34" charset="0"/>
        <a:buChar char="–"/>
        <a:defRPr sz="2133">
          <a:solidFill>
            <a:schemeClr val="bg2"/>
          </a:solidFill>
          <a:latin typeface="+mn-lt"/>
        </a:defRPr>
      </a:lvl8pPr>
      <a:lvl9pPr marL="6468372" indent="-558786" algn="l" rtl="0" eaLnBrk="1" fontAlgn="base" hangingPunct="1">
        <a:lnSpc>
          <a:spcPct val="119000"/>
        </a:lnSpc>
        <a:spcBef>
          <a:spcPct val="20000"/>
        </a:spcBef>
        <a:spcAft>
          <a:spcPct val="0"/>
        </a:spcAft>
        <a:buClr>
          <a:schemeClr val="accent1"/>
        </a:buClr>
        <a:buFont typeface="Verdana" pitchFamily="34" charset="0"/>
        <a:buChar char="–"/>
        <a:defRPr sz="2133">
          <a:solidFill>
            <a:schemeClr val="bg2"/>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29.jpe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8.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31.jpe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30.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3.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p:txBody>
          <a:bodyPr vert="horz" wrap="square" lIns="36000" tIns="45720" rIns="72000" bIns="45720" numCol="1" anchor="ctr" anchorCtr="0" compatLnSpc="1">
            <a:prstTxWarp prst="textNoShape">
              <a:avLst/>
            </a:prstTxWarp>
            <a:spAutoFit/>
          </a:bodyPr>
          <a:lstStyle/>
          <a:p>
            <a:r>
              <a:rPr lang="en-US" dirty="0" smtClean="0"/>
              <a:t>&lt;Insert Project Name&gt;</a:t>
            </a:r>
            <a:endParaRPr lang="en-US" dirty="0"/>
          </a:p>
        </p:txBody>
      </p:sp>
      <p:sp>
        <p:nvSpPr>
          <p:cNvPr id="5" name="Rectangle 4"/>
          <p:cNvSpPr/>
          <p:nvPr/>
        </p:nvSpPr>
        <p:spPr>
          <a:xfrm>
            <a:off x="224688" y="623460"/>
            <a:ext cx="5985636" cy="427834"/>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lang="en-US" sz="1100" b="1" dirty="0" err="1">
                <a:solidFill>
                  <a:schemeClr val="bg1"/>
                </a:solidFill>
              </a:rPr>
              <a:t>Pavol</a:t>
            </a:r>
            <a:r>
              <a:rPr lang="en-US" sz="1100" b="1" dirty="0">
                <a:solidFill>
                  <a:schemeClr val="bg1"/>
                </a:solidFill>
              </a:rPr>
              <a:t> </a:t>
            </a:r>
            <a:r>
              <a:rPr lang="en-US" sz="1100" b="1" dirty="0" err="1">
                <a:solidFill>
                  <a:schemeClr val="bg1"/>
                </a:solidFill>
              </a:rPr>
              <a:t>Jozef</a:t>
            </a:r>
            <a:r>
              <a:rPr lang="en-US" sz="1100" b="1" dirty="0">
                <a:solidFill>
                  <a:schemeClr val="bg1"/>
                </a:solidFill>
              </a:rPr>
              <a:t> </a:t>
            </a:r>
            <a:r>
              <a:rPr lang="en-US" sz="1100" b="1" dirty="0" err="1">
                <a:solidFill>
                  <a:schemeClr val="bg1"/>
                </a:solidFill>
              </a:rPr>
              <a:t>Šafárik</a:t>
            </a:r>
            <a:r>
              <a:rPr lang="en-US" sz="1100" b="1" dirty="0">
                <a:solidFill>
                  <a:schemeClr val="bg1"/>
                </a:solidFill>
              </a:rPr>
              <a:t> University in </a:t>
            </a:r>
            <a:r>
              <a:rPr lang="en-US" sz="1100" b="1" dirty="0" err="1">
                <a:solidFill>
                  <a:schemeClr val="bg1"/>
                </a:solidFill>
              </a:rPr>
              <a:t>Košice</a:t>
            </a:r>
            <a:r>
              <a:rPr lang="en-US" sz="1100" b="1" dirty="0">
                <a:solidFill>
                  <a:schemeClr val="bg1"/>
                </a:solidFill>
              </a:rPr>
              <a:t>, </a:t>
            </a:r>
            <a:r>
              <a:rPr lang="en-US" sz="1100" b="1" dirty="0" err="1">
                <a:solidFill>
                  <a:schemeClr val="bg1"/>
                </a:solidFill>
              </a:rPr>
              <a:t>Šrobárova</a:t>
            </a:r>
            <a:r>
              <a:rPr lang="en-US" sz="1100" b="1" dirty="0">
                <a:solidFill>
                  <a:schemeClr val="bg1"/>
                </a:solidFill>
              </a:rPr>
              <a:t> 2, 041 54</a:t>
            </a:r>
          </a:p>
          <a:p>
            <a:r>
              <a:rPr lang="en-US" sz="1100" b="1" dirty="0" err="1">
                <a:solidFill>
                  <a:schemeClr val="bg1"/>
                </a:solidFill>
              </a:rPr>
              <a:t>Košice</a:t>
            </a:r>
            <a:r>
              <a:rPr lang="en-US" sz="1100" b="1" dirty="0">
                <a:solidFill>
                  <a:schemeClr val="bg1"/>
                </a:solidFill>
              </a:rPr>
              <a:t>, Slovakia, fax: +421-55-6222124, tel.: +421-55-234-2453</a:t>
            </a:r>
          </a:p>
        </p:txBody>
      </p:sp>
      <p:sp>
        <p:nvSpPr>
          <p:cNvPr id="19" name="Rectangle 18"/>
          <p:cNvSpPr/>
          <p:nvPr/>
        </p:nvSpPr>
        <p:spPr>
          <a:xfrm>
            <a:off x="229984" y="1044712"/>
            <a:ext cx="3376101" cy="258055"/>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fontScale="62500" lnSpcReduction="20000"/>
          </a:bodyPr>
          <a:lstStyle/>
          <a:p>
            <a:pPr>
              <a:defRPr/>
            </a:pPr>
            <a:r>
              <a:rPr lang="en-US" sz="1100" b="1" dirty="0" smtClean="0">
                <a:solidFill>
                  <a:schemeClr val="bg1"/>
                </a:solidFill>
              </a:rPr>
              <a:t>Contract No.: </a:t>
            </a:r>
            <a:r>
              <a:rPr lang="sk-SK" sz="1100" b="1" dirty="0" smtClean="0">
                <a:solidFill>
                  <a:schemeClr val="bg1"/>
                </a:solidFill>
              </a:rPr>
              <a:t>4</a:t>
            </a:r>
            <a:r>
              <a:rPr lang="en-US" sz="1100" b="1" dirty="0" smtClean="0">
                <a:solidFill>
                  <a:schemeClr val="bg1"/>
                </a:solidFill>
              </a:rPr>
              <a:t>000117034/16/NL/</a:t>
            </a:r>
            <a:r>
              <a:rPr lang="en-US" sz="1100" b="1" dirty="0" err="1" smtClean="0">
                <a:solidFill>
                  <a:schemeClr val="bg1"/>
                </a:solidFill>
              </a:rPr>
              <a:t>Nde</a:t>
            </a:r>
            <a:r>
              <a:rPr lang="en-US" sz="1100" b="1" dirty="0" smtClean="0">
                <a:solidFill>
                  <a:schemeClr val="bg1"/>
                </a:solidFill>
              </a:rPr>
              <a:t> </a:t>
            </a:r>
            <a:r>
              <a:rPr lang="en-US" sz="1100" b="1" dirty="0">
                <a:solidFill>
                  <a:schemeClr val="bg1"/>
                </a:solidFill>
              </a:rPr>
              <a:t>/ Proposal: </a:t>
            </a:r>
            <a:r>
              <a:rPr lang="en-US" sz="1100" b="1" dirty="0" smtClean="0">
                <a:solidFill>
                  <a:schemeClr val="bg1"/>
                </a:solidFill>
              </a:rPr>
              <a:t>SK</a:t>
            </a:r>
            <a:r>
              <a:rPr lang="sk-SK" sz="1100" b="1" dirty="0" smtClean="0">
                <a:solidFill>
                  <a:schemeClr val="bg1"/>
                </a:solidFill>
              </a:rPr>
              <a:t>1</a:t>
            </a:r>
            <a:r>
              <a:rPr lang="en-US" sz="1100" b="1" dirty="0" smtClean="0">
                <a:solidFill>
                  <a:schemeClr val="bg1"/>
                </a:solidFill>
              </a:rPr>
              <a:t>-</a:t>
            </a:r>
            <a:r>
              <a:rPr lang="sk-SK" sz="1100" b="1" dirty="0" smtClean="0">
                <a:solidFill>
                  <a:schemeClr val="bg1"/>
                </a:solidFill>
              </a:rPr>
              <a:t>04</a:t>
            </a:r>
            <a:endParaRPr lang="en-US" sz="1100" b="1" dirty="0">
              <a:solidFill>
                <a:schemeClr val="bg1"/>
              </a:solidFill>
            </a:endParaRPr>
          </a:p>
        </p:txBody>
      </p:sp>
      <p:sp>
        <p:nvSpPr>
          <p:cNvPr id="20" name="Rectangle 19"/>
          <p:cNvSpPr/>
          <p:nvPr/>
        </p:nvSpPr>
        <p:spPr>
          <a:xfrm>
            <a:off x="6210326" y="623460"/>
            <a:ext cx="1711560" cy="427834"/>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lang="en-US" sz="1100" b="1" dirty="0" smtClean="0">
                <a:solidFill>
                  <a:schemeClr val="bg1"/>
                </a:solidFill>
              </a:rPr>
              <a:t>ESA Budget:</a:t>
            </a:r>
          </a:p>
          <a:p>
            <a:r>
              <a:rPr lang="en-US" sz="1100" b="1" dirty="0" smtClean="0">
                <a:solidFill>
                  <a:schemeClr val="bg1"/>
                </a:solidFill>
              </a:rPr>
              <a:t>Co-funded Budget:</a:t>
            </a:r>
            <a:endParaRPr lang="en-US" sz="1100" b="1" dirty="0">
              <a:solidFill>
                <a:schemeClr val="bg1"/>
              </a:solidFill>
            </a:endParaRPr>
          </a:p>
        </p:txBody>
      </p:sp>
      <p:sp>
        <p:nvSpPr>
          <p:cNvPr id="21" name="Rectangle 20"/>
          <p:cNvSpPr/>
          <p:nvPr/>
        </p:nvSpPr>
        <p:spPr>
          <a:xfrm>
            <a:off x="7921886" y="621991"/>
            <a:ext cx="1091482" cy="429303"/>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lvl="0" algn="ctr">
              <a:defRPr/>
            </a:pPr>
            <a:r>
              <a:rPr lang="sk-SK" sz="1100" b="1" dirty="0" smtClean="0">
                <a:solidFill>
                  <a:schemeClr val="bg1"/>
                </a:solidFill>
              </a:rPr>
              <a:t>50</a:t>
            </a:r>
            <a:r>
              <a:rPr lang="en-US" sz="1100" b="1" dirty="0" smtClean="0">
                <a:solidFill>
                  <a:schemeClr val="bg1"/>
                </a:solidFill>
              </a:rPr>
              <a:t> k€</a:t>
            </a:r>
          </a:p>
          <a:p>
            <a:pPr lvl="0" algn="ctr">
              <a:defRPr/>
            </a:pPr>
            <a:r>
              <a:rPr lang="sk-SK" sz="1100" b="1" dirty="0" smtClean="0">
                <a:solidFill>
                  <a:schemeClr val="bg1"/>
                </a:solidFill>
              </a:rPr>
              <a:t>0</a:t>
            </a:r>
            <a:r>
              <a:rPr lang="en-US" sz="1100" b="1" dirty="0" smtClean="0">
                <a:solidFill>
                  <a:schemeClr val="bg1"/>
                </a:solidFill>
              </a:rPr>
              <a:t> k€</a:t>
            </a:r>
            <a:endParaRPr lang="en-US" sz="1100" b="1" dirty="0">
              <a:solidFill>
                <a:schemeClr val="bg1"/>
              </a:solidFill>
            </a:endParaRPr>
          </a:p>
        </p:txBody>
      </p:sp>
      <p:sp>
        <p:nvSpPr>
          <p:cNvPr id="23" name="Rectangle 22"/>
          <p:cNvSpPr/>
          <p:nvPr/>
        </p:nvSpPr>
        <p:spPr>
          <a:xfrm>
            <a:off x="224685" y="1563502"/>
            <a:ext cx="8788687" cy="934694"/>
          </a:xfrm>
          <a:prstGeom prst="rect">
            <a:avLst/>
          </a:prstGeom>
          <a:solidFill>
            <a:schemeClr val="bg1">
              <a:lumMod val="9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normAutofit fontScale="92500" lnSpcReduction="20000"/>
          </a:bodyPr>
          <a:lstStyle/>
          <a:p>
            <a:pPr algn="just"/>
            <a:r>
              <a:rPr lang="en-US" sz="1200" b="1" dirty="0" smtClean="0">
                <a:solidFill>
                  <a:schemeClr val="bg2"/>
                </a:solidFill>
              </a:rPr>
              <a:t>Background </a:t>
            </a:r>
            <a:r>
              <a:rPr lang="en-US" sz="1200" b="1" dirty="0">
                <a:solidFill>
                  <a:schemeClr val="bg2"/>
                </a:solidFill>
              </a:rPr>
              <a:t>and justification</a:t>
            </a:r>
            <a:r>
              <a:rPr lang="en-US" sz="1200" b="1" dirty="0" smtClean="0">
                <a:solidFill>
                  <a:schemeClr val="bg2"/>
                </a:solidFill>
              </a:rPr>
              <a:t>:</a:t>
            </a:r>
            <a:r>
              <a:rPr lang="sk-SK" sz="1200" b="1" dirty="0" smtClean="0">
                <a:solidFill>
                  <a:schemeClr val="bg2"/>
                </a:solidFill>
              </a:rPr>
              <a:t> </a:t>
            </a:r>
            <a:r>
              <a:rPr lang="en-US" sz="1200" dirty="0">
                <a:solidFill>
                  <a:schemeClr val="bg2"/>
                </a:solidFill>
              </a:rPr>
              <a:t>Estimating heat transfer in complex urban environment is a highly demanded task for urban planning while the contemporary climate changes on global scale. Urban greenery has a considerable effect on cooling the urban environment during heat waves. Sentinel 2 (S2) mission could become a potential means for quantified assessment of different urban scenarios where vegetation plays essential role as the S2 data provide higher spatial and temporal resolution than is enabled by other similar missions. This feasibility study </a:t>
            </a:r>
            <a:r>
              <a:rPr lang="sk-SK" sz="1200" dirty="0" err="1" smtClean="0">
                <a:solidFill>
                  <a:schemeClr val="bg2"/>
                </a:solidFill>
              </a:rPr>
              <a:t>is</a:t>
            </a:r>
            <a:r>
              <a:rPr lang="sk-SK" sz="1200" dirty="0" smtClean="0">
                <a:solidFill>
                  <a:schemeClr val="bg2"/>
                </a:solidFill>
              </a:rPr>
              <a:t> na </a:t>
            </a:r>
            <a:r>
              <a:rPr lang="sk-SK" sz="1200" dirty="0" err="1" smtClean="0">
                <a:solidFill>
                  <a:schemeClr val="bg2"/>
                </a:solidFill>
              </a:rPr>
              <a:t>important</a:t>
            </a:r>
            <a:r>
              <a:rPr lang="sk-SK" sz="1200" dirty="0" smtClean="0">
                <a:solidFill>
                  <a:schemeClr val="bg2"/>
                </a:solidFill>
              </a:rPr>
              <a:t> step </a:t>
            </a:r>
            <a:r>
              <a:rPr lang="sk-SK" sz="1200" dirty="0" err="1" smtClean="0">
                <a:solidFill>
                  <a:schemeClr val="bg2"/>
                </a:solidFill>
              </a:rPr>
              <a:t>towards</a:t>
            </a:r>
            <a:r>
              <a:rPr lang="sk-SK" sz="1200" dirty="0" smtClean="0">
                <a:solidFill>
                  <a:schemeClr val="bg2"/>
                </a:solidFill>
              </a:rPr>
              <a:t> </a:t>
            </a:r>
            <a:r>
              <a:rPr lang="en-US" sz="1200" dirty="0" smtClean="0">
                <a:solidFill>
                  <a:schemeClr val="bg2"/>
                </a:solidFill>
              </a:rPr>
              <a:t>exploit</a:t>
            </a:r>
            <a:r>
              <a:rPr lang="sk-SK" sz="1200" dirty="0" err="1" smtClean="0">
                <a:solidFill>
                  <a:schemeClr val="bg2"/>
                </a:solidFill>
              </a:rPr>
              <a:t>ing</a:t>
            </a:r>
            <a:r>
              <a:rPr lang="sk-SK" sz="1200" dirty="0" smtClean="0">
                <a:solidFill>
                  <a:schemeClr val="bg2"/>
                </a:solidFill>
              </a:rPr>
              <a:t> </a:t>
            </a:r>
            <a:r>
              <a:rPr lang="en-US" sz="1200" dirty="0" smtClean="0">
                <a:solidFill>
                  <a:schemeClr val="bg2"/>
                </a:solidFill>
              </a:rPr>
              <a:t> </a:t>
            </a:r>
            <a:r>
              <a:rPr lang="en-US" sz="1200" dirty="0">
                <a:solidFill>
                  <a:schemeClr val="bg2"/>
                </a:solidFill>
              </a:rPr>
              <a:t>the potential of </a:t>
            </a:r>
            <a:r>
              <a:rPr lang="en-US" sz="1200" dirty="0" smtClean="0">
                <a:solidFill>
                  <a:schemeClr val="bg2"/>
                </a:solidFill>
              </a:rPr>
              <a:t>S2</a:t>
            </a:r>
            <a:r>
              <a:rPr lang="sk-SK" sz="1200" dirty="0">
                <a:solidFill>
                  <a:schemeClr val="bg2"/>
                </a:solidFill>
              </a:rPr>
              <a:t> </a:t>
            </a:r>
            <a:r>
              <a:rPr lang="sk-SK" sz="1200" dirty="0" smtClean="0">
                <a:solidFill>
                  <a:schemeClr val="bg2"/>
                </a:solidFill>
              </a:rPr>
              <a:t>in </a:t>
            </a:r>
            <a:r>
              <a:rPr lang="sk-SK" sz="1200" dirty="0" err="1" smtClean="0">
                <a:solidFill>
                  <a:schemeClr val="bg2"/>
                </a:solidFill>
              </a:rPr>
              <a:t>connection</a:t>
            </a:r>
            <a:r>
              <a:rPr lang="sk-SK" sz="1200" dirty="0" smtClean="0">
                <a:solidFill>
                  <a:schemeClr val="bg2"/>
                </a:solidFill>
              </a:rPr>
              <a:t> </a:t>
            </a:r>
            <a:r>
              <a:rPr lang="sk-SK" sz="1200" dirty="0" err="1" smtClean="0">
                <a:solidFill>
                  <a:schemeClr val="bg2"/>
                </a:solidFill>
              </a:rPr>
              <a:t>with</a:t>
            </a:r>
            <a:r>
              <a:rPr lang="sk-SK" sz="1200" dirty="0" smtClean="0">
                <a:solidFill>
                  <a:schemeClr val="bg2"/>
                </a:solidFill>
              </a:rPr>
              <a:t> </a:t>
            </a:r>
            <a:r>
              <a:rPr lang="sk-SK" sz="1200" dirty="0" err="1" smtClean="0">
                <a:solidFill>
                  <a:schemeClr val="bg2"/>
                </a:solidFill>
              </a:rPr>
              <a:t>virtual</a:t>
            </a:r>
            <a:r>
              <a:rPr lang="sk-SK" sz="1200" dirty="0" smtClean="0">
                <a:solidFill>
                  <a:schemeClr val="bg2"/>
                </a:solidFill>
              </a:rPr>
              <a:t> 3D city </a:t>
            </a:r>
            <a:r>
              <a:rPr lang="sk-SK" sz="1200" dirty="0" err="1" smtClean="0">
                <a:solidFill>
                  <a:schemeClr val="bg2"/>
                </a:solidFill>
              </a:rPr>
              <a:t>models</a:t>
            </a:r>
            <a:r>
              <a:rPr lang="sk-SK" sz="1200" dirty="0" smtClean="0">
                <a:solidFill>
                  <a:schemeClr val="bg2"/>
                </a:solidFill>
              </a:rPr>
              <a:t> </a:t>
            </a:r>
            <a:r>
              <a:rPr lang="sk-SK" sz="1200" dirty="0" err="1" smtClean="0">
                <a:solidFill>
                  <a:schemeClr val="bg2"/>
                </a:solidFill>
              </a:rPr>
              <a:t>for</a:t>
            </a:r>
            <a:r>
              <a:rPr lang="en-US" sz="1200" dirty="0" smtClean="0">
                <a:solidFill>
                  <a:schemeClr val="bg2"/>
                </a:solidFill>
              </a:rPr>
              <a:t> simulating </a:t>
            </a:r>
            <a:r>
              <a:rPr lang="en-US" sz="1200" dirty="0">
                <a:solidFill>
                  <a:schemeClr val="bg2"/>
                </a:solidFill>
              </a:rPr>
              <a:t>the cooling effect of urban greenery. </a:t>
            </a:r>
            <a:r>
              <a:rPr lang="en-US" sz="1200" b="1" dirty="0" smtClean="0">
                <a:solidFill>
                  <a:schemeClr val="bg2"/>
                </a:solidFill>
              </a:rPr>
              <a:t> </a:t>
            </a:r>
            <a:endParaRPr lang="en-US" sz="1200" b="1" dirty="0" smtClean="0">
              <a:solidFill>
                <a:schemeClr val="bg2"/>
              </a:solidFill>
            </a:endParaRPr>
          </a:p>
        </p:txBody>
      </p:sp>
      <p:sp>
        <p:nvSpPr>
          <p:cNvPr id="31" name="Rectangle 30"/>
          <p:cNvSpPr/>
          <p:nvPr/>
        </p:nvSpPr>
        <p:spPr>
          <a:xfrm>
            <a:off x="222306" y="2498195"/>
            <a:ext cx="8788686" cy="743057"/>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rmAutofit fontScale="85000" lnSpcReduction="20000"/>
          </a:bodyPr>
          <a:lstStyle/>
          <a:p>
            <a:pPr algn="just"/>
            <a:r>
              <a:rPr lang="en-US" sz="1200" b="1" dirty="0" smtClean="0">
                <a:solidFill>
                  <a:schemeClr val="bg2"/>
                </a:solidFill>
              </a:rPr>
              <a:t>Objective(s): </a:t>
            </a:r>
            <a:r>
              <a:rPr lang="en-US" sz="1200" dirty="0">
                <a:solidFill>
                  <a:schemeClr val="tx1"/>
                </a:solidFill>
              </a:rPr>
              <a:t>The main objective was to define a methodical approach for spatial modelling of land surface temperature based on modelling the solar irradiation and parameterizing the land cover properties from S2 data. While solar irradiation can be precisely calculated on a fine scale using virtual 3D city models other important parameters for land surface temperature modelling are difficult to ascertain, such as surface thermal emissivity, broad-band albedo and evapotranspiration. The approach was tested in an area comprising 4 sq. km of the central part of the </a:t>
            </a:r>
            <a:r>
              <a:rPr lang="en-US" sz="1200" dirty="0" err="1">
                <a:solidFill>
                  <a:schemeClr val="tx1"/>
                </a:solidFill>
              </a:rPr>
              <a:t>Košice</a:t>
            </a:r>
            <a:r>
              <a:rPr lang="en-US" sz="1200" dirty="0">
                <a:solidFill>
                  <a:schemeClr val="tx1"/>
                </a:solidFill>
              </a:rPr>
              <a:t> City in Slovakia. </a:t>
            </a:r>
            <a:endParaRPr lang="en-US" sz="1200" dirty="0">
              <a:solidFill>
                <a:schemeClr val="tx1"/>
              </a:solidFill>
            </a:endParaRPr>
          </a:p>
        </p:txBody>
      </p:sp>
      <p:sp>
        <p:nvSpPr>
          <p:cNvPr id="32" name="Rectangle 31"/>
          <p:cNvSpPr/>
          <p:nvPr/>
        </p:nvSpPr>
        <p:spPr>
          <a:xfrm>
            <a:off x="224685" y="3242722"/>
            <a:ext cx="8788686" cy="1193958"/>
          </a:xfrm>
          <a:prstGeom prst="rect">
            <a:avLst/>
          </a:prstGeom>
          <a:solidFill>
            <a:schemeClr val="bg1">
              <a:lumMod val="9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rmAutofit/>
          </a:bodyPr>
          <a:lstStyle/>
          <a:p>
            <a:r>
              <a:rPr lang="en-US" sz="1100" b="1" dirty="0" smtClean="0">
                <a:solidFill>
                  <a:schemeClr val="bg2"/>
                </a:solidFill>
              </a:rPr>
              <a:t>Achievements and status: </a:t>
            </a:r>
            <a:r>
              <a:rPr lang="en-US" sz="1000" dirty="0">
                <a:solidFill>
                  <a:schemeClr val="bg2"/>
                </a:solidFill>
              </a:rPr>
              <a:t>Virtual 3D city model of the study area was generated from airborne </a:t>
            </a:r>
            <a:r>
              <a:rPr lang="en-US" sz="1000" dirty="0" err="1">
                <a:solidFill>
                  <a:schemeClr val="bg2"/>
                </a:solidFill>
              </a:rPr>
              <a:t>lidar</a:t>
            </a:r>
            <a:r>
              <a:rPr lang="en-US" sz="1000" dirty="0">
                <a:solidFill>
                  <a:schemeClr val="bg2"/>
                </a:solidFill>
              </a:rPr>
              <a:t> and </a:t>
            </a:r>
            <a:r>
              <a:rPr lang="en-US" sz="1000" dirty="0" err="1" smtClean="0">
                <a:solidFill>
                  <a:schemeClr val="bg2"/>
                </a:solidFill>
              </a:rPr>
              <a:t>photogrammetr</a:t>
            </a:r>
            <a:r>
              <a:rPr lang="sk-SK" sz="1000" dirty="0" err="1" smtClean="0">
                <a:solidFill>
                  <a:schemeClr val="bg2"/>
                </a:solidFill>
              </a:rPr>
              <a:t>ic</a:t>
            </a:r>
            <a:r>
              <a:rPr lang="en-US" sz="1000" dirty="0" smtClean="0">
                <a:solidFill>
                  <a:schemeClr val="bg2"/>
                </a:solidFill>
              </a:rPr>
              <a:t> </a:t>
            </a:r>
            <a:r>
              <a:rPr lang="en-US" sz="1000" dirty="0">
                <a:solidFill>
                  <a:schemeClr val="bg2"/>
                </a:solidFill>
              </a:rPr>
              <a:t>data acquired in a single mission. A time-series of Sentinel 2 data was gathered to be compared with a reference time-series of terrestrial </a:t>
            </a:r>
            <a:r>
              <a:rPr lang="en-US" sz="1000" dirty="0" err="1">
                <a:solidFill>
                  <a:schemeClr val="bg2"/>
                </a:solidFill>
              </a:rPr>
              <a:t>lidar</a:t>
            </a:r>
            <a:r>
              <a:rPr lang="en-US" sz="1000" dirty="0">
                <a:solidFill>
                  <a:schemeClr val="bg2"/>
                </a:solidFill>
              </a:rPr>
              <a:t> </a:t>
            </a:r>
            <a:r>
              <a:rPr lang="sk-SK" sz="1000" dirty="0" smtClean="0">
                <a:solidFill>
                  <a:schemeClr val="bg2"/>
                </a:solidFill>
              </a:rPr>
              <a:t>(TLS) </a:t>
            </a:r>
            <a:r>
              <a:rPr lang="en-US" sz="1000" dirty="0" smtClean="0">
                <a:solidFill>
                  <a:schemeClr val="bg2"/>
                </a:solidFill>
              </a:rPr>
              <a:t>data </a:t>
            </a:r>
            <a:r>
              <a:rPr lang="en-US" sz="1000" dirty="0">
                <a:solidFill>
                  <a:schemeClr val="bg2"/>
                </a:solidFill>
              </a:rPr>
              <a:t>of urban greenery on 4 small sites</a:t>
            </a:r>
            <a:r>
              <a:rPr lang="en-US" sz="1000" dirty="0" smtClean="0">
                <a:solidFill>
                  <a:schemeClr val="bg2"/>
                </a:solidFill>
              </a:rPr>
              <a:t>.</a:t>
            </a:r>
            <a:r>
              <a:rPr lang="sk-SK" sz="1000" dirty="0" smtClean="0">
                <a:solidFill>
                  <a:schemeClr val="bg2"/>
                </a:solidFill>
              </a:rPr>
              <a:t> </a:t>
            </a:r>
            <a:r>
              <a:rPr lang="en-US" sz="1000" dirty="0" smtClean="0">
                <a:solidFill>
                  <a:schemeClr val="bg2"/>
                </a:solidFill>
              </a:rPr>
              <a:t>Statist</a:t>
            </a:r>
            <a:r>
              <a:rPr lang="sk-SK" sz="1000" dirty="0" smtClean="0">
                <a:solidFill>
                  <a:schemeClr val="bg2"/>
                </a:solidFill>
              </a:rPr>
              <a:t>i</a:t>
            </a:r>
            <a:r>
              <a:rPr lang="en-US" sz="1000" dirty="0" err="1" smtClean="0">
                <a:solidFill>
                  <a:schemeClr val="bg2"/>
                </a:solidFill>
              </a:rPr>
              <a:t>cal</a:t>
            </a:r>
            <a:r>
              <a:rPr lang="en-US" sz="1000" dirty="0" smtClean="0">
                <a:solidFill>
                  <a:schemeClr val="bg2"/>
                </a:solidFill>
              </a:rPr>
              <a:t> </a:t>
            </a:r>
            <a:r>
              <a:rPr lang="en-US" sz="1000" dirty="0">
                <a:solidFill>
                  <a:schemeClr val="bg2"/>
                </a:solidFill>
              </a:rPr>
              <a:t>linear </a:t>
            </a:r>
            <a:r>
              <a:rPr lang="en-US" sz="1000" dirty="0" smtClean="0">
                <a:solidFill>
                  <a:schemeClr val="bg2"/>
                </a:solidFill>
              </a:rPr>
              <a:t>relationship </a:t>
            </a:r>
            <a:r>
              <a:rPr lang="sk-SK" sz="1000" dirty="0" err="1" smtClean="0">
                <a:solidFill>
                  <a:schemeClr val="bg2"/>
                </a:solidFill>
              </a:rPr>
              <a:t>was</a:t>
            </a:r>
            <a:r>
              <a:rPr lang="sk-SK" sz="1000" dirty="0" smtClean="0">
                <a:solidFill>
                  <a:schemeClr val="bg2"/>
                </a:solidFill>
              </a:rPr>
              <a:t> </a:t>
            </a:r>
            <a:r>
              <a:rPr lang="en-US" sz="1000" dirty="0" smtClean="0">
                <a:solidFill>
                  <a:schemeClr val="bg2"/>
                </a:solidFill>
              </a:rPr>
              <a:t>defined </a:t>
            </a:r>
            <a:r>
              <a:rPr lang="en-US" sz="1000" dirty="0">
                <a:solidFill>
                  <a:schemeClr val="bg2"/>
                </a:solidFill>
              </a:rPr>
              <a:t>between </a:t>
            </a:r>
            <a:r>
              <a:rPr lang="sk-SK" sz="1000" dirty="0" err="1" smtClean="0">
                <a:solidFill>
                  <a:schemeClr val="bg2"/>
                </a:solidFill>
              </a:rPr>
              <a:t>the</a:t>
            </a:r>
            <a:r>
              <a:rPr lang="sk-SK" sz="1000" dirty="0" smtClean="0">
                <a:solidFill>
                  <a:schemeClr val="bg2"/>
                </a:solidFill>
              </a:rPr>
              <a:t> </a:t>
            </a:r>
            <a:r>
              <a:rPr lang="en-US" sz="1000" dirty="0" smtClean="0">
                <a:solidFill>
                  <a:schemeClr val="bg2"/>
                </a:solidFill>
              </a:rPr>
              <a:t>vegetation </a:t>
            </a:r>
            <a:r>
              <a:rPr lang="en-US" sz="1000" dirty="0">
                <a:solidFill>
                  <a:schemeClr val="bg2"/>
                </a:solidFill>
              </a:rPr>
              <a:t>metrics derived from Sentinel 2 and TLS data. A </a:t>
            </a:r>
            <a:r>
              <a:rPr lang="en-US" sz="1000" dirty="0" err="1">
                <a:solidFill>
                  <a:schemeClr val="bg2"/>
                </a:solidFill>
              </a:rPr>
              <a:t>geobotanical</a:t>
            </a:r>
            <a:r>
              <a:rPr lang="en-US" sz="1000" dirty="0">
                <a:solidFill>
                  <a:schemeClr val="bg2"/>
                </a:solidFill>
              </a:rPr>
              <a:t> database of urban trees was generated based on field survey. Algorithmic structure of a toolbox for modelling the land surface temperature in GRASS GIS was developed based on the Stefan-Boltzmann law and </a:t>
            </a:r>
            <a:r>
              <a:rPr lang="en-US" sz="1000" dirty="0" smtClean="0">
                <a:solidFill>
                  <a:schemeClr val="bg2"/>
                </a:solidFill>
              </a:rPr>
              <a:t>Kirchhoff</a:t>
            </a:r>
            <a:r>
              <a:rPr lang="sk-SK" sz="1000" dirty="0" smtClean="0">
                <a:solidFill>
                  <a:schemeClr val="bg2"/>
                </a:solidFill>
              </a:rPr>
              <a:t> </a:t>
            </a:r>
            <a:r>
              <a:rPr lang="en-US" sz="1000" dirty="0" smtClean="0">
                <a:solidFill>
                  <a:schemeClr val="bg2"/>
                </a:solidFill>
              </a:rPr>
              <a:t>rule</a:t>
            </a:r>
            <a:r>
              <a:rPr lang="en-US" sz="1000" dirty="0">
                <a:solidFill>
                  <a:schemeClr val="bg2"/>
                </a:solidFill>
              </a:rPr>
              <a:t>. </a:t>
            </a:r>
            <a:r>
              <a:rPr lang="sk-SK" sz="1000" dirty="0" err="1" smtClean="0">
                <a:solidFill>
                  <a:schemeClr val="bg2"/>
                </a:solidFill>
              </a:rPr>
              <a:t>The</a:t>
            </a:r>
            <a:r>
              <a:rPr lang="sk-SK" sz="1000" dirty="0" smtClean="0">
                <a:solidFill>
                  <a:schemeClr val="bg2"/>
                </a:solidFill>
              </a:rPr>
              <a:t> </a:t>
            </a:r>
            <a:r>
              <a:rPr lang="sk-SK" sz="1000" dirty="0" err="1" smtClean="0">
                <a:solidFill>
                  <a:schemeClr val="bg2"/>
                </a:solidFill>
              </a:rPr>
              <a:t>use</a:t>
            </a:r>
            <a:r>
              <a:rPr lang="sk-SK" sz="1000" dirty="0" smtClean="0">
                <a:solidFill>
                  <a:schemeClr val="bg2"/>
                </a:solidFill>
              </a:rPr>
              <a:t> of </a:t>
            </a:r>
            <a:r>
              <a:rPr lang="sk-SK" sz="1000" dirty="0" err="1" smtClean="0">
                <a:solidFill>
                  <a:schemeClr val="bg2"/>
                </a:solidFill>
              </a:rPr>
              <a:t>Sentinel</a:t>
            </a:r>
            <a:r>
              <a:rPr lang="sk-SK" sz="1000" dirty="0" smtClean="0">
                <a:solidFill>
                  <a:schemeClr val="bg2"/>
                </a:solidFill>
              </a:rPr>
              <a:t> 2 </a:t>
            </a:r>
            <a:r>
              <a:rPr lang="sk-SK" sz="1000" dirty="0" err="1" smtClean="0">
                <a:solidFill>
                  <a:schemeClr val="bg2"/>
                </a:solidFill>
              </a:rPr>
              <a:t>data</a:t>
            </a:r>
            <a:r>
              <a:rPr lang="sk-SK" sz="1000" dirty="0" smtClean="0">
                <a:solidFill>
                  <a:schemeClr val="bg2"/>
                </a:solidFill>
              </a:rPr>
              <a:t> </a:t>
            </a:r>
            <a:r>
              <a:rPr lang="sk-SK" sz="1000" dirty="0" err="1" smtClean="0">
                <a:solidFill>
                  <a:schemeClr val="bg2"/>
                </a:solidFill>
              </a:rPr>
              <a:t>for</a:t>
            </a:r>
            <a:r>
              <a:rPr lang="sk-SK" sz="1000" dirty="0" smtClean="0">
                <a:solidFill>
                  <a:schemeClr val="bg2"/>
                </a:solidFill>
              </a:rPr>
              <a:t> </a:t>
            </a:r>
            <a:r>
              <a:rPr lang="sk-SK" sz="1000" dirty="0" err="1" smtClean="0">
                <a:solidFill>
                  <a:schemeClr val="bg2"/>
                </a:solidFill>
              </a:rPr>
              <a:t>estimating</a:t>
            </a:r>
            <a:r>
              <a:rPr lang="sk-SK" sz="1000" dirty="0" smtClean="0">
                <a:solidFill>
                  <a:schemeClr val="bg2"/>
                </a:solidFill>
              </a:rPr>
              <a:t> </a:t>
            </a:r>
            <a:r>
              <a:rPr lang="sk-SK" sz="1000" dirty="0" err="1" smtClean="0">
                <a:solidFill>
                  <a:schemeClr val="bg2"/>
                </a:solidFill>
              </a:rPr>
              <a:t>albedo</a:t>
            </a:r>
            <a:r>
              <a:rPr lang="sk-SK" sz="1000" dirty="0" smtClean="0">
                <a:solidFill>
                  <a:schemeClr val="bg2"/>
                </a:solidFill>
              </a:rPr>
              <a:t>, </a:t>
            </a:r>
            <a:r>
              <a:rPr lang="sk-SK" sz="1000" dirty="0" err="1" smtClean="0">
                <a:solidFill>
                  <a:schemeClr val="bg2"/>
                </a:solidFill>
              </a:rPr>
              <a:t>emissivity</a:t>
            </a:r>
            <a:r>
              <a:rPr lang="sk-SK" sz="1000" dirty="0" smtClean="0">
                <a:solidFill>
                  <a:schemeClr val="bg2"/>
                </a:solidFill>
              </a:rPr>
              <a:t> and </a:t>
            </a:r>
            <a:r>
              <a:rPr lang="sk-SK" sz="1000" dirty="0" err="1" smtClean="0">
                <a:solidFill>
                  <a:schemeClr val="bg2"/>
                </a:solidFill>
              </a:rPr>
              <a:t>solar</a:t>
            </a:r>
            <a:r>
              <a:rPr lang="sk-SK" sz="1000" dirty="0" smtClean="0">
                <a:solidFill>
                  <a:schemeClr val="bg2"/>
                </a:solidFill>
              </a:rPr>
              <a:t> </a:t>
            </a:r>
            <a:r>
              <a:rPr lang="sk-SK" sz="1000" dirty="0" err="1" smtClean="0">
                <a:solidFill>
                  <a:schemeClr val="bg2"/>
                </a:solidFill>
              </a:rPr>
              <a:t>transmittance</a:t>
            </a:r>
            <a:r>
              <a:rPr lang="sk-SK" sz="1000" dirty="0" smtClean="0">
                <a:solidFill>
                  <a:schemeClr val="bg2"/>
                </a:solidFill>
              </a:rPr>
              <a:t> </a:t>
            </a:r>
            <a:r>
              <a:rPr lang="sk-SK" sz="1000" dirty="0" err="1" smtClean="0">
                <a:solidFill>
                  <a:schemeClr val="bg2"/>
                </a:solidFill>
              </a:rPr>
              <a:t>was</a:t>
            </a:r>
            <a:r>
              <a:rPr lang="sk-SK" sz="1000" dirty="0" smtClean="0">
                <a:solidFill>
                  <a:schemeClr val="bg2"/>
                </a:solidFill>
              </a:rPr>
              <a:t> </a:t>
            </a:r>
            <a:r>
              <a:rPr lang="sk-SK" sz="1000" dirty="0" err="1" smtClean="0">
                <a:solidFill>
                  <a:schemeClr val="bg2"/>
                </a:solidFill>
              </a:rPr>
              <a:t>demonstrated</a:t>
            </a:r>
            <a:r>
              <a:rPr lang="sk-SK" sz="1000" dirty="0" smtClean="0">
                <a:solidFill>
                  <a:schemeClr val="bg2"/>
                </a:solidFill>
              </a:rPr>
              <a:t>. </a:t>
            </a:r>
            <a:r>
              <a:rPr lang="en-US" sz="1000" dirty="0" smtClean="0">
                <a:solidFill>
                  <a:schemeClr val="bg2"/>
                </a:solidFill>
              </a:rPr>
              <a:t>Roadmap </a:t>
            </a:r>
            <a:r>
              <a:rPr lang="en-US" sz="1000" dirty="0">
                <a:solidFill>
                  <a:schemeClr val="bg2"/>
                </a:solidFill>
              </a:rPr>
              <a:t>for implementing the toolbox into the open-source GRASS GIS was proposed.</a:t>
            </a:r>
          </a:p>
        </p:txBody>
      </p:sp>
      <p:sp>
        <p:nvSpPr>
          <p:cNvPr id="33" name="Rectangle 32"/>
          <p:cNvSpPr/>
          <p:nvPr/>
        </p:nvSpPr>
        <p:spPr>
          <a:xfrm>
            <a:off x="224685" y="4436681"/>
            <a:ext cx="8788686" cy="616982"/>
          </a:xfrm>
          <a:prstGeom prst="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rmAutofit/>
          </a:bodyPr>
          <a:lstStyle/>
          <a:p>
            <a:r>
              <a:rPr lang="en-US" sz="1100" b="1" dirty="0" smtClean="0">
                <a:solidFill>
                  <a:schemeClr val="bg2"/>
                </a:solidFill>
              </a:rPr>
              <a:t>Benefits: </a:t>
            </a:r>
            <a:r>
              <a:rPr lang="en-US" sz="1000" dirty="0" smtClean="0">
                <a:solidFill>
                  <a:schemeClr val="bg2"/>
                </a:solidFill>
              </a:rPr>
              <a:t>The primary benefits are</a:t>
            </a:r>
            <a:r>
              <a:rPr lang="sk-SK" sz="1000" dirty="0">
                <a:solidFill>
                  <a:schemeClr val="bg2"/>
                </a:solidFill>
              </a:rPr>
              <a:t> </a:t>
            </a:r>
            <a:r>
              <a:rPr lang="sk-SK" sz="1000" dirty="0" smtClean="0">
                <a:solidFill>
                  <a:schemeClr val="bg2"/>
                </a:solidFill>
              </a:rPr>
              <a:t>in </a:t>
            </a:r>
            <a:r>
              <a:rPr lang="sk-SK" sz="1000" dirty="0" err="1" smtClean="0">
                <a:solidFill>
                  <a:schemeClr val="bg2"/>
                </a:solidFill>
              </a:rPr>
              <a:t>the</a:t>
            </a:r>
            <a:r>
              <a:rPr lang="sk-SK" sz="1000" dirty="0" smtClean="0">
                <a:solidFill>
                  <a:schemeClr val="bg2"/>
                </a:solidFill>
              </a:rPr>
              <a:t> </a:t>
            </a:r>
            <a:r>
              <a:rPr lang="sk-SK" sz="1000" dirty="0" err="1" smtClean="0">
                <a:solidFill>
                  <a:schemeClr val="bg2"/>
                </a:solidFill>
              </a:rPr>
              <a:t>developed</a:t>
            </a:r>
            <a:r>
              <a:rPr lang="sk-SK" sz="1000" dirty="0" smtClean="0">
                <a:solidFill>
                  <a:schemeClr val="bg2"/>
                </a:solidFill>
              </a:rPr>
              <a:t> </a:t>
            </a:r>
            <a:r>
              <a:rPr lang="sk-SK" sz="1000" dirty="0" err="1" smtClean="0">
                <a:solidFill>
                  <a:schemeClr val="bg2"/>
                </a:solidFill>
              </a:rPr>
              <a:t>algorithm</a:t>
            </a:r>
            <a:r>
              <a:rPr lang="sk-SK" sz="1000" dirty="0" smtClean="0">
                <a:solidFill>
                  <a:schemeClr val="bg2"/>
                </a:solidFill>
              </a:rPr>
              <a:t> </a:t>
            </a:r>
            <a:r>
              <a:rPr lang="sk-SK" sz="1000" dirty="0" err="1" smtClean="0">
                <a:solidFill>
                  <a:schemeClr val="bg2"/>
                </a:solidFill>
              </a:rPr>
              <a:t>for</a:t>
            </a:r>
            <a:r>
              <a:rPr lang="sk-SK" sz="1000" dirty="0" smtClean="0">
                <a:solidFill>
                  <a:schemeClr val="bg2"/>
                </a:solidFill>
              </a:rPr>
              <a:t> </a:t>
            </a:r>
            <a:r>
              <a:rPr lang="sk-SK" sz="1000" dirty="0" err="1" smtClean="0">
                <a:solidFill>
                  <a:schemeClr val="bg2"/>
                </a:solidFill>
              </a:rPr>
              <a:t>estimating</a:t>
            </a:r>
            <a:r>
              <a:rPr lang="sk-SK" sz="1000" dirty="0" smtClean="0">
                <a:solidFill>
                  <a:schemeClr val="bg2"/>
                </a:solidFill>
              </a:rPr>
              <a:t> </a:t>
            </a:r>
            <a:r>
              <a:rPr lang="sk-SK" sz="1000" dirty="0" err="1" smtClean="0">
                <a:solidFill>
                  <a:schemeClr val="bg2"/>
                </a:solidFill>
              </a:rPr>
              <a:t>the</a:t>
            </a:r>
            <a:r>
              <a:rPr lang="sk-SK" sz="1000" dirty="0" smtClean="0">
                <a:solidFill>
                  <a:schemeClr val="bg2"/>
                </a:solidFill>
              </a:rPr>
              <a:t> </a:t>
            </a:r>
            <a:r>
              <a:rPr lang="sk-SK" sz="1000" dirty="0" err="1" smtClean="0">
                <a:solidFill>
                  <a:schemeClr val="bg2"/>
                </a:solidFill>
              </a:rPr>
              <a:t>land</a:t>
            </a:r>
            <a:r>
              <a:rPr lang="sk-SK" sz="1000" dirty="0" smtClean="0">
                <a:solidFill>
                  <a:schemeClr val="bg2"/>
                </a:solidFill>
              </a:rPr>
              <a:t> </a:t>
            </a:r>
            <a:r>
              <a:rPr lang="sk-SK" sz="1000" dirty="0" err="1" smtClean="0">
                <a:solidFill>
                  <a:schemeClr val="bg2"/>
                </a:solidFill>
              </a:rPr>
              <a:t>surface</a:t>
            </a:r>
            <a:r>
              <a:rPr lang="sk-SK" sz="1000" dirty="0" smtClean="0">
                <a:solidFill>
                  <a:schemeClr val="bg2"/>
                </a:solidFill>
              </a:rPr>
              <a:t> </a:t>
            </a:r>
            <a:r>
              <a:rPr lang="sk-SK" sz="1000" dirty="0" err="1" smtClean="0">
                <a:solidFill>
                  <a:schemeClr val="bg2"/>
                </a:solidFill>
              </a:rPr>
              <a:t>temperature</a:t>
            </a:r>
            <a:r>
              <a:rPr lang="sk-SK" sz="1000" dirty="0" smtClean="0">
                <a:solidFill>
                  <a:schemeClr val="bg2"/>
                </a:solidFill>
              </a:rPr>
              <a:t> in a GIS </a:t>
            </a:r>
            <a:r>
              <a:rPr lang="sk-SK" sz="1000" dirty="0" err="1" smtClean="0">
                <a:solidFill>
                  <a:schemeClr val="bg2"/>
                </a:solidFill>
              </a:rPr>
              <a:t>environment</a:t>
            </a:r>
            <a:r>
              <a:rPr lang="sk-SK" sz="1000" dirty="0" smtClean="0">
                <a:solidFill>
                  <a:schemeClr val="bg2"/>
                </a:solidFill>
              </a:rPr>
              <a:t> </a:t>
            </a:r>
            <a:r>
              <a:rPr lang="sk-SK" sz="1000" dirty="0" err="1" smtClean="0">
                <a:solidFill>
                  <a:schemeClr val="bg2"/>
                </a:solidFill>
              </a:rPr>
              <a:t>providing</a:t>
            </a:r>
            <a:r>
              <a:rPr lang="sk-SK" sz="1000" dirty="0" smtClean="0">
                <a:solidFill>
                  <a:schemeClr val="bg2"/>
                </a:solidFill>
              </a:rPr>
              <a:t> a </a:t>
            </a:r>
            <a:r>
              <a:rPr lang="sk-SK" sz="1000" dirty="0" err="1" smtClean="0">
                <a:solidFill>
                  <a:schemeClr val="bg2"/>
                </a:solidFill>
              </a:rPr>
              <a:t>unique</a:t>
            </a:r>
            <a:r>
              <a:rPr lang="sk-SK" sz="1000" dirty="0" smtClean="0">
                <a:solidFill>
                  <a:schemeClr val="bg2"/>
                </a:solidFill>
              </a:rPr>
              <a:t> </a:t>
            </a:r>
            <a:r>
              <a:rPr lang="sk-SK" sz="1000" dirty="0" err="1" smtClean="0">
                <a:solidFill>
                  <a:schemeClr val="bg2"/>
                </a:solidFill>
              </a:rPr>
              <a:t>platform</a:t>
            </a:r>
            <a:r>
              <a:rPr lang="sk-SK" sz="1000" dirty="0" smtClean="0">
                <a:solidFill>
                  <a:schemeClr val="bg2"/>
                </a:solidFill>
              </a:rPr>
              <a:t> (i) </a:t>
            </a:r>
            <a:r>
              <a:rPr lang="sk-SK" sz="1000" dirty="0" err="1">
                <a:solidFill>
                  <a:schemeClr val="bg2"/>
                </a:solidFill>
              </a:rPr>
              <a:t>for</a:t>
            </a:r>
            <a:r>
              <a:rPr lang="sk-SK" sz="1000" dirty="0">
                <a:solidFill>
                  <a:schemeClr val="bg2"/>
                </a:solidFill>
              </a:rPr>
              <a:t> </a:t>
            </a:r>
            <a:r>
              <a:rPr lang="sk-SK" sz="1000" dirty="0" err="1" smtClean="0">
                <a:solidFill>
                  <a:schemeClr val="bg2"/>
                </a:solidFill>
              </a:rPr>
              <a:t>integrating</a:t>
            </a:r>
            <a:r>
              <a:rPr lang="sk-SK" sz="1000" dirty="0" smtClean="0">
                <a:solidFill>
                  <a:schemeClr val="bg2"/>
                </a:solidFill>
              </a:rPr>
              <a:t> </a:t>
            </a:r>
            <a:r>
              <a:rPr lang="sk-SK" sz="1000" dirty="0" err="1" smtClean="0">
                <a:solidFill>
                  <a:schemeClr val="bg2"/>
                </a:solidFill>
              </a:rPr>
              <a:t>various</a:t>
            </a:r>
            <a:r>
              <a:rPr lang="sk-SK" sz="1000" dirty="0" smtClean="0">
                <a:solidFill>
                  <a:schemeClr val="bg2"/>
                </a:solidFill>
              </a:rPr>
              <a:t> </a:t>
            </a:r>
            <a:r>
              <a:rPr lang="sk-SK" sz="1000" dirty="0" err="1" smtClean="0">
                <a:solidFill>
                  <a:schemeClr val="bg2"/>
                </a:solidFill>
              </a:rPr>
              <a:t>kinds</a:t>
            </a:r>
            <a:r>
              <a:rPr lang="sk-SK" sz="1000" dirty="0" smtClean="0">
                <a:solidFill>
                  <a:schemeClr val="bg2"/>
                </a:solidFill>
              </a:rPr>
              <a:t> of </a:t>
            </a:r>
            <a:r>
              <a:rPr lang="sk-SK" sz="1000" dirty="0" err="1" smtClean="0">
                <a:solidFill>
                  <a:schemeClr val="bg2"/>
                </a:solidFill>
              </a:rPr>
              <a:t>datasets</a:t>
            </a:r>
            <a:r>
              <a:rPr lang="sk-SK" sz="1000" dirty="0" smtClean="0">
                <a:solidFill>
                  <a:schemeClr val="bg2"/>
                </a:solidFill>
              </a:rPr>
              <a:t> to </a:t>
            </a:r>
            <a:r>
              <a:rPr lang="sk-SK" sz="1000" dirty="0" err="1" smtClean="0">
                <a:solidFill>
                  <a:schemeClr val="bg2"/>
                </a:solidFill>
              </a:rPr>
              <a:t>become</a:t>
            </a:r>
            <a:r>
              <a:rPr lang="sk-SK" sz="1000" dirty="0" smtClean="0">
                <a:solidFill>
                  <a:schemeClr val="bg2"/>
                </a:solidFill>
              </a:rPr>
              <a:t> </a:t>
            </a:r>
            <a:r>
              <a:rPr lang="sk-SK" sz="1000" dirty="0" err="1" smtClean="0">
                <a:solidFill>
                  <a:schemeClr val="bg2"/>
                </a:solidFill>
              </a:rPr>
              <a:t>usable</a:t>
            </a:r>
            <a:r>
              <a:rPr lang="sk-SK" sz="1000" dirty="0" smtClean="0">
                <a:solidFill>
                  <a:schemeClr val="bg2"/>
                </a:solidFill>
              </a:rPr>
              <a:t> in </a:t>
            </a:r>
            <a:r>
              <a:rPr lang="sk-SK" sz="1000" dirty="0" err="1" smtClean="0">
                <a:solidFill>
                  <a:schemeClr val="bg2"/>
                </a:solidFill>
              </a:rPr>
              <a:t>urban</a:t>
            </a:r>
            <a:r>
              <a:rPr lang="sk-SK" sz="1000" dirty="0" smtClean="0">
                <a:solidFill>
                  <a:schemeClr val="bg2"/>
                </a:solidFill>
              </a:rPr>
              <a:t> </a:t>
            </a:r>
            <a:r>
              <a:rPr lang="sk-SK" sz="1000" dirty="0" err="1" smtClean="0">
                <a:solidFill>
                  <a:schemeClr val="bg2"/>
                </a:solidFill>
              </a:rPr>
              <a:t>planning</a:t>
            </a:r>
            <a:r>
              <a:rPr lang="sk-SK" sz="1000" dirty="0" smtClean="0">
                <a:solidFill>
                  <a:schemeClr val="bg2"/>
                </a:solidFill>
              </a:rPr>
              <a:t> and (ii) </a:t>
            </a:r>
            <a:r>
              <a:rPr lang="sk-SK" sz="1000" dirty="0" err="1" smtClean="0">
                <a:solidFill>
                  <a:schemeClr val="bg2"/>
                </a:solidFill>
              </a:rPr>
              <a:t>for</a:t>
            </a:r>
            <a:r>
              <a:rPr lang="sk-SK" sz="1000" dirty="0" smtClean="0">
                <a:solidFill>
                  <a:schemeClr val="bg2"/>
                </a:solidFill>
              </a:rPr>
              <a:t> </a:t>
            </a:r>
            <a:r>
              <a:rPr lang="sk-SK" sz="1000" dirty="0" err="1" smtClean="0">
                <a:solidFill>
                  <a:schemeClr val="bg2"/>
                </a:solidFill>
              </a:rPr>
              <a:t>exploitation</a:t>
            </a:r>
            <a:r>
              <a:rPr lang="sk-SK" sz="1000" dirty="0" smtClean="0">
                <a:solidFill>
                  <a:schemeClr val="bg2"/>
                </a:solidFill>
              </a:rPr>
              <a:t> of </a:t>
            </a:r>
            <a:r>
              <a:rPr lang="sk-SK" sz="1000" dirty="0" err="1" smtClean="0">
                <a:solidFill>
                  <a:schemeClr val="bg2"/>
                </a:solidFill>
              </a:rPr>
              <a:t>the</a:t>
            </a:r>
            <a:r>
              <a:rPr lang="sk-SK" sz="1000" dirty="0" smtClean="0">
                <a:solidFill>
                  <a:schemeClr val="bg2"/>
                </a:solidFill>
              </a:rPr>
              <a:t> </a:t>
            </a:r>
            <a:r>
              <a:rPr lang="sk-SK" sz="1000" dirty="0" err="1" smtClean="0">
                <a:solidFill>
                  <a:schemeClr val="bg2"/>
                </a:solidFill>
              </a:rPr>
              <a:t>Sentinel</a:t>
            </a:r>
            <a:r>
              <a:rPr lang="sk-SK" sz="1000" dirty="0" smtClean="0">
                <a:solidFill>
                  <a:schemeClr val="bg2"/>
                </a:solidFill>
              </a:rPr>
              <a:t> 2 </a:t>
            </a:r>
            <a:r>
              <a:rPr lang="sk-SK" sz="1000" dirty="0" err="1" smtClean="0">
                <a:solidFill>
                  <a:schemeClr val="bg2"/>
                </a:solidFill>
              </a:rPr>
              <a:t>data</a:t>
            </a:r>
            <a:r>
              <a:rPr lang="sk-SK" sz="1000" dirty="0" smtClean="0">
                <a:solidFill>
                  <a:schemeClr val="bg2"/>
                </a:solidFill>
              </a:rPr>
              <a:t> in </a:t>
            </a:r>
            <a:r>
              <a:rPr lang="sk-SK" sz="1000" dirty="0" err="1" smtClean="0">
                <a:solidFill>
                  <a:schemeClr val="bg2"/>
                </a:solidFill>
              </a:rPr>
              <a:t>mitigation</a:t>
            </a:r>
            <a:r>
              <a:rPr lang="sk-SK" sz="1000" dirty="0" smtClean="0">
                <a:solidFill>
                  <a:schemeClr val="bg2"/>
                </a:solidFill>
              </a:rPr>
              <a:t> of </a:t>
            </a:r>
            <a:r>
              <a:rPr lang="sk-SK" sz="1000" dirty="0" err="1" smtClean="0">
                <a:solidFill>
                  <a:schemeClr val="bg2"/>
                </a:solidFill>
              </a:rPr>
              <a:t>the</a:t>
            </a:r>
            <a:r>
              <a:rPr lang="sk-SK" sz="1000" dirty="0" smtClean="0">
                <a:solidFill>
                  <a:schemeClr val="bg2"/>
                </a:solidFill>
              </a:rPr>
              <a:t> </a:t>
            </a:r>
            <a:r>
              <a:rPr lang="sk-SK" sz="1000" dirty="0" err="1" smtClean="0">
                <a:solidFill>
                  <a:schemeClr val="bg2"/>
                </a:solidFill>
              </a:rPr>
              <a:t>urban</a:t>
            </a:r>
            <a:r>
              <a:rPr lang="sk-SK" sz="1000" dirty="0" smtClean="0">
                <a:solidFill>
                  <a:schemeClr val="bg2"/>
                </a:solidFill>
              </a:rPr>
              <a:t> </a:t>
            </a:r>
            <a:r>
              <a:rPr lang="sk-SK" sz="1000" dirty="0" err="1" smtClean="0">
                <a:solidFill>
                  <a:schemeClr val="bg2"/>
                </a:solidFill>
              </a:rPr>
              <a:t>heat</a:t>
            </a:r>
            <a:r>
              <a:rPr lang="sk-SK" sz="1000" dirty="0" smtClean="0">
                <a:solidFill>
                  <a:schemeClr val="bg2"/>
                </a:solidFill>
              </a:rPr>
              <a:t> </a:t>
            </a:r>
            <a:r>
              <a:rPr lang="sk-SK" sz="1000" dirty="0" err="1" smtClean="0">
                <a:solidFill>
                  <a:schemeClr val="bg2"/>
                </a:solidFill>
              </a:rPr>
              <a:t>island</a:t>
            </a:r>
            <a:r>
              <a:rPr lang="sk-SK" sz="1000" dirty="0" smtClean="0">
                <a:solidFill>
                  <a:schemeClr val="bg2"/>
                </a:solidFill>
              </a:rPr>
              <a:t>.</a:t>
            </a:r>
            <a:endParaRPr lang="en-US" sz="1000" dirty="0" smtClean="0">
              <a:solidFill>
                <a:schemeClr val="bg2"/>
              </a:solidFill>
            </a:endParaRPr>
          </a:p>
          <a:p>
            <a:endParaRPr lang="en-US" sz="1100" dirty="0">
              <a:solidFill>
                <a:schemeClr val="bg2"/>
              </a:solidFill>
            </a:endParaRPr>
          </a:p>
        </p:txBody>
      </p:sp>
      <p:sp>
        <p:nvSpPr>
          <p:cNvPr id="39" name="Rectangle 38"/>
          <p:cNvSpPr/>
          <p:nvPr/>
        </p:nvSpPr>
        <p:spPr>
          <a:xfrm>
            <a:off x="224683" y="5053663"/>
            <a:ext cx="8788687" cy="936767"/>
          </a:xfrm>
          <a:prstGeom prst="rect">
            <a:avLst/>
          </a:prstGeom>
          <a:solidFill>
            <a:schemeClr val="bg1">
              <a:lumMod val="9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en-US" sz="1100" b="1" dirty="0" smtClean="0">
                <a:solidFill>
                  <a:schemeClr val="bg2"/>
                </a:solidFill>
              </a:rPr>
              <a:t>Next steps:</a:t>
            </a:r>
            <a:r>
              <a:rPr lang="en-US" sz="1100" dirty="0" smtClean="0">
                <a:solidFill>
                  <a:schemeClr val="bg2"/>
                </a:solidFill>
              </a:rPr>
              <a:t> </a:t>
            </a:r>
            <a:r>
              <a:rPr lang="sk-SK" sz="1100" dirty="0" smtClean="0">
                <a:solidFill>
                  <a:schemeClr val="bg2"/>
                </a:solidFill>
              </a:rPr>
              <a:t> </a:t>
            </a:r>
            <a:r>
              <a:rPr lang="en-US" sz="1000" dirty="0" smtClean="0">
                <a:solidFill>
                  <a:schemeClr val="bg2"/>
                </a:solidFill>
              </a:rPr>
              <a:t>The following phase will be</a:t>
            </a:r>
            <a:r>
              <a:rPr lang="sk-SK" sz="1000" dirty="0">
                <a:solidFill>
                  <a:schemeClr val="bg2"/>
                </a:solidFill>
              </a:rPr>
              <a:t> </a:t>
            </a:r>
            <a:r>
              <a:rPr lang="sk-SK" sz="1000" dirty="0" smtClean="0">
                <a:solidFill>
                  <a:schemeClr val="bg2"/>
                </a:solidFill>
              </a:rPr>
              <a:t>in d</a:t>
            </a:r>
            <a:r>
              <a:rPr lang="en-US" sz="1000" dirty="0" err="1" smtClean="0">
                <a:solidFill>
                  <a:schemeClr val="bg2"/>
                </a:solidFill>
              </a:rPr>
              <a:t>evelopment</a:t>
            </a:r>
            <a:r>
              <a:rPr lang="en-US" sz="1000" dirty="0" smtClean="0">
                <a:solidFill>
                  <a:schemeClr val="bg2"/>
                </a:solidFill>
              </a:rPr>
              <a:t> </a:t>
            </a:r>
            <a:r>
              <a:rPr lang="en-US" sz="1000" dirty="0">
                <a:solidFill>
                  <a:schemeClr val="bg2"/>
                </a:solidFill>
              </a:rPr>
              <a:t>of a compact specialized software toolbox </a:t>
            </a:r>
            <a:r>
              <a:rPr lang="en-US" sz="1000" dirty="0" smtClean="0">
                <a:solidFill>
                  <a:schemeClr val="bg2"/>
                </a:solidFill>
              </a:rPr>
              <a:t>to </a:t>
            </a:r>
            <a:r>
              <a:rPr lang="en-US" sz="1000" dirty="0">
                <a:solidFill>
                  <a:schemeClr val="bg2"/>
                </a:solidFill>
              </a:rPr>
              <a:t>be implemented in open-source  GRASS GIS. The roadmap suggest a 2-year period for </a:t>
            </a:r>
            <a:r>
              <a:rPr lang="sk-SK" sz="1000" dirty="0" err="1" smtClean="0">
                <a:solidFill>
                  <a:schemeClr val="bg2"/>
                </a:solidFill>
              </a:rPr>
              <a:t>including</a:t>
            </a:r>
            <a:r>
              <a:rPr lang="sk-SK" sz="1000" dirty="0" smtClean="0">
                <a:solidFill>
                  <a:schemeClr val="bg2"/>
                </a:solidFill>
              </a:rPr>
              <a:t> </a:t>
            </a:r>
            <a:r>
              <a:rPr lang="en-US" sz="1000" dirty="0" smtClean="0">
                <a:solidFill>
                  <a:schemeClr val="bg2"/>
                </a:solidFill>
              </a:rPr>
              <a:t>software </a:t>
            </a:r>
            <a:r>
              <a:rPr lang="en-US" sz="1000" dirty="0">
                <a:solidFill>
                  <a:schemeClr val="bg2"/>
                </a:solidFill>
              </a:rPr>
              <a:t>design and coding, software testing and verification using validation datasets and implementation in GRASS GIS. We suggest further development based on the Tangible Landscape concept that should improve the communication and data interaction between user and model leading to increased applicability of the model in urban planning and city management</a:t>
            </a:r>
            <a:r>
              <a:rPr lang="sk-SK" sz="1000" dirty="0" smtClean="0">
                <a:solidFill>
                  <a:schemeClr val="bg2"/>
                </a:solidFill>
              </a:rPr>
              <a:t> </a:t>
            </a:r>
            <a:endParaRPr lang="en-US" sz="1000" dirty="0" smtClean="0">
              <a:solidFill>
                <a:schemeClr val="bg2"/>
              </a:solidFill>
            </a:endParaRPr>
          </a:p>
          <a:p>
            <a:endParaRPr lang="en-US" sz="1100" dirty="0">
              <a:solidFill>
                <a:schemeClr val="bg2"/>
              </a:solidFill>
            </a:endParaRPr>
          </a:p>
        </p:txBody>
      </p:sp>
      <p:sp>
        <p:nvSpPr>
          <p:cNvPr id="40" name="Rectangle 39"/>
          <p:cNvSpPr/>
          <p:nvPr/>
        </p:nvSpPr>
        <p:spPr>
          <a:xfrm>
            <a:off x="3334590" y="1304091"/>
            <a:ext cx="2878114" cy="252000"/>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lang="en-US" sz="1100" b="1" dirty="0" smtClean="0">
                <a:solidFill>
                  <a:schemeClr val="bg1"/>
                </a:solidFill>
              </a:rPr>
              <a:t>Target TRL: </a:t>
            </a:r>
            <a:r>
              <a:rPr lang="sk-SK" sz="1100" b="1" dirty="0" smtClean="0">
                <a:solidFill>
                  <a:schemeClr val="bg1"/>
                </a:solidFill>
              </a:rPr>
              <a:t>3</a:t>
            </a:r>
            <a:r>
              <a:rPr lang="en-US" sz="1100" b="1" dirty="0" smtClean="0">
                <a:solidFill>
                  <a:schemeClr val="bg1"/>
                </a:solidFill>
              </a:rPr>
              <a:t> Date: </a:t>
            </a:r>
            <a:r>
              <a:rPr lang="sk-SK" sz="1100" b="1" dirty="0" smtClean="0">
                <a:solidFill>
                  <a:schemeClr val="bg1"/>
                </a:solidFill>
              </a:rPr>
              <a:t>09/2018</a:t>
            </a:r>
            <a:endParaRPr lang="en-US" sz="1100" b="1" dirty="0">
              <a:solidFill>
                <a:schemeClr val="bg1"/>
              </a:solidFill>
            </a:endParaRPr>
          </a:p>
        </p:txBody>
      </p:sp>
      <p:sp>
        <p:nvSpPr>
          <p:cNvPr id="30" name="Rectangle 29"/>
          <p:cNvSpPr/>
          <p:nvPr/>
        </p:nvSpPr>
        <p:spPr>
          <a:xfrm>
            <a:off x="224685" y="1304091"/>
            <a:ext cx="461113" cy="252000"/>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lang="en-US" sz="1100" b="1" dirty="0" smtClean="0">
                <a:solidFill>
                  <a:schemeClr val="bg1"/>
                </a:solidFill>
              </a:rPr>
              <a:t>TRL</a:t>
            </a:r>
            <a:endParaRPr lang="en-US" sz="1100" b="1" dirty="0">
              <a:solidFill>
                <a:schemeClr val="bg1"/>
              </a:solidFill>
            </a:endParaRPr>
          </a:p>
        </p:txBody>
      </p:sp>
      <p:sp>
        <p:nvSpPr>
          <p:cNvPr id="34" name="Rectangle 33"/>
          <p:cNvSpPr/>
          <p:nvPr/>
        </p:nvSpPr>
        <p:spPr>
          <a:xfrm>
            <a:off x="2055232" y="1304091"/>
            <a:ext cx="1281431" cy="252000"/>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lvl="0">
              <a:defRPr/>
            </a:pPr>
            <a:r>
              <a:rPr lang="en-US" sz="1100" b="1" dirty="0" smtClean="0">
                <a:solidFill>
                  <a:schemeClr val="bg1"/>
                </a:solidFill>
              </a:rPr>
              <a:t>Achieved: </a:t>
            </a:r>
            <a:r>
              <a:rPr lang="sk-SK" sz="1100" b="1" dirty="0" smtClean="0">
                <a:solidFill>
                  <a:schemeClr val="bg1"/>
                </a:solidFill>
              </a:rPr>
              <a:t>3</a:t>
            </a:r>
            <a:endParaRPr lang="en-US" sz="1100" b="1" dirty="0">
              <a:solidFill>
                <a:schemeClr val="bg1"/>
              </a:solidFill>
            </a:endParaRPr>
          </a:p>
        </p:txBody>
      </p:sp>
      <p:sp>
        <p:nvSpPr>
          <p:cNvPr id="35" name="Rectangle 34"/>
          <p:cNvSpPr/>
          <p:nvPr/>
        </p:nvSpPr>
        <p:spPr>
          <a:xfrm>
            <a:off x="3606086" y="1055498"/>
            <a:ext cx="2606618" cy="252000"/>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lvl="0">
              <a:defRPr/>
            </a:pPr>
            <a:r>
              <a:rPr lang="en-US" sz="1100" b="1" dirty="0" smtClean="0">
                <a:solidFill>
                  <a:schemeClr val="bg1"/>
                </a:solidFill>
              </a:rPr>
              <a:t>Year of Contract: </a:t>
            </a:r>
            <a:r>
              <a:rPr lang="sk-SK" sz="1100" b="1" dirty="0" smtClean="0">
                <a:solidFill>
                  <a:schemeClr val="bg1"/>
                </a:solidFill>
              </a:rPr>
              <a:t>2016</a:t>
            </a:r>
            <a:endParaRPr lang="en-US" sz="1100" b="1" dirty="0">
              <a:solidFill>
                <a:schemeClr val="bg1"/>
              </a:solidFill>
            </a:endParaRPr>
          </a:p>
        </p:txBody>
      </p:sp>
      <p:sp>
        <p:nvSpPr>
          <p:cNvPr id="36" name="Rectangle 35"/>
          <p:cNvSpPr/>
          <p:nvPr/>
        </p:nvSpPr>
        <p:spPr>
          <a:xfrm>
            <a:off x="696088" y="1304091"/>
            <a:ext cx="1359144" cy="252000"/>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lang="en-US" sz="1100" b="1" dirty="0" smtClean="0">
                <a:solidFill>
                  <a:schemeClr val="bg1"/>
                </a:solidFill>
              </a:rPr>
              <a:t>Initial: </a:t>
            </a:r>
            <a:r>
              <a:rPr lang="sk-SK" sz="1100" b="1" dirty="0" smtClean="0">
                <a:solidFill>
                  <a:schemeClr val="bg1"/>
                </a:solidFill>
              </a:rPr>
              <a:t>2</a:t>
            </a:r>
            <a:endParaRPr lang="en-US" sz="1100" b="1" dirty="0">
              <a:solidFill>
                <a:schemeClr val="bg1"/>
              </a:solidFill>
            </a:endParaRPr>
          </a:p>
        </p:txBody>
      </p:sp>
      <p:sp>
        <p:nvSpPr>
          <p:cNvPr id="26" name="Rectangle 25"/>
          <p:cNvSpPr/>
          <p:nvPr/>
        </p:nvSpPr>
        <p:spPr>
          <a:xfrm>
            <a:off x="6210328" y="1052029"/>
            <a:ext cx="2803041" cy="505534"/>
          </a:xfrm>
          <a:prstGeom prst="rect">
            <a:avLst/>
          </a:prstGeom>
          <a:solidFill>
            <a:srgbClr val="0070C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pPr lvl="0">
              <a:defRPr/>
            </a:pPr>
            <a:r>
              <a:rPr lang="en-US" sz="1100" b="1" dirty="0" smtClean="0">
                <a:solidFill>
                  <a:schemeClr val="bg1"/>
                </a:solidFill>
              </a:rPr>
              <a:t>ESA TO: </a:t>
            </a:r>
            <a:r>
              <a:rPr lang="en-US" sz="1100" b="1" dirty="0" err="1" smtClean="0">
                <a:solidFill>
                  <a:schemeClr val="bg1"/>
                </a:solidFill>
              </a:rPr>
              <a:t>Maite</a:t>
            </a:r>
            <a:r>
              <a:rPr lang="en-US" sz="1100" b="1" dirty="0" smtClean="0">
                <a:solidFill>
                  <a:schemeClr val="bg1"/>
                </a:solidFill>
              </a:rPr>
              <a:t> Trujillo (IPL-IPS)</a:t>
            </a:r>
            <a:endParaRPr lang="en-US" sz="1100" b="1" dirty="0">
              <a:solidFill>
                <a:schemeClr val="bg1"/>
              </a:solidFill>
            </a:endParaRPr>
          </a:p>
        </p:txBody>
      </p:sp>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t="-1"/>
          <a:stretch/>
        </p:blipFill>
        <p:spPr>
          <a:xfrm>
            <a:off x="10383890" y="207247"/>
            <a:ext cx="1613941" cy="672000"/>
          </a:xfrm>
          <a:prstGeom prst="rect">
            <a:avLst/>
          </a:prstGeom>
        </p:spPr>
      </p:pic>
      <p:pic>
        <p:nvPicPr>
          <p:cNvPr id="24" name="Picture 23" descr="PPT_Footer.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74566"/>
            <a:ext cx="12192000" cy="488951"/>
          </a:xfrm>
          <a:prstGeom prst="rect">
            <a:avLst/>
          </a:prstGeom>
        </p:spPr>
      </p:pic>
      <p:grpSp>
        <p:nvGrpSpPr>
          <p:cNvPr id="25" name="Group 24"/>
          <p:cNvGrpSpPr/>
          <p:nvPr/>
        </p:nvGrpSpPr>
        <p:grpSpPr>
          <a:xfrm>
            <a:off x="234064" y="6544695"/>
            <a:ext cx="9102221" cy="148692"/>
            <a:chOff x="172269" y="6621494"/>
            <a:chExt cx="6826666" cy="111519"/>
          </a:xfrm>
        </p:grpSpPr>
        <p:pic>
          <p:nvPicPr>
            <p:cNvPr id="27" name="Picture 26" descr="a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28" name="Picture 27" descr="b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29" name="Picture 28" descr="ca.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37" name="Picture 36" descr="ch.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38" name="Picture 37" descr="cz.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1" name="Picture 40" descr="de.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2" name="Picture 41" descr="dk.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3" name="Picture 42" descr="ee.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4" name="Picture 43" descr="es.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45" name="Picture 44" descr="fi.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46" name="Picture 45" descr="fr.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47" name="Picture 46" descr="g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48" name="Picture 47" descr="hu.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49" name="Picture 48" descr="ie.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0" name="Picture 49" descr="it.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1" name="Picture 50" descr="lu.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2" name="Picture 51" descr="nl.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3" name="Picture 52" descr="no.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4" name="Picture 53" descr="pl.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55" name="Picture 54" descr="pt.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56" name="Picture 55" descr="ro.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57" name="Picture 56" descr="se.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58" name="Picture 57" descr="uk.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59" name="Picture 58" descr="si.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pic>
        <p:nvPicPr>
          <p:cNvPr id="6" name="Obrázok 5"/>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9174013" y="1360804"/>
            <a:ext cx="2952750" cy="895350"/>
          </a:xfrm>
          <a:prstGeom prst="rect">
            <a:avLst/>
          </a:prstGeom>
          <a:effectLst>
            <a:outerShdw blurRad="50800" dist="38100" dir="2700000" algn="tl" rotWithShape="0">
              <a:prstClr val="black">
                <a:alpha val="40000"/>
              </a:prstClr>
            </a:outerShdw>
          </a:effectLst>
        </p:spPr>
      </p:pic>
      <p:pic>
        <p:nvPicPr>
          <p:cNvPr id="62" name="Picture 2" descr="Image result for logo upjs"/>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9981328" y="2359676"/>
            <a:ext cx="1511300" cy="151130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Image result for logo upjs"/>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9981328" y="3955198"/>
            <a:ext cx="1511300" cy="1511300"/>
          </a:xfrm>
          <a:prstGeom prst="rect">
            <a:avLst/>
          </a:prstGeom>
          <a:noFill/>
          <a:extLst>
            <a:ext uri="{909E8E84-426E-40DD-AFC4-6F175D3DCCD1}">
              <a14:hiddenFill xmlns:a14="http://schemas.microsoft.com/office/drawing/2010/main">
                <a:solidFill>
                  <a:srgbClr val="FFFFFF"/>
                </a:solidFill>
              </a14:hiddenFill>
            </a:ext>
          </a:extLst>
        </p:spPr>
      </p:pic>
      <p:pic>
        <p:nvPicPr>
          <p:cNvPr id="2" name="Obrázok 1"/>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9043105" y="5550720"/>
            <a:ext cx="3132000" cy="66065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3326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NEW ESA Presentation 16-9_Slovenia.potx" id="{B4B7490A-53FE-4E20-AAB8-88372E67B561}" vid="{BCEB71B1-FD63-4BD6-B008-F7DFC94BF6F7}"/>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580</Words>
  <Application>Microsoft Office PowerPoint</Application>
  <PresentationFormat>Vlastná</PresentationFormat>
  <Paragraphs>19</Paragraphs>
  <Slides>1</Slides>
  <Notes>0</Notes>
  <HiddenSlides>0</HiddenSlides>
  <MMClips>0</MMClips>
  <ScaleCrop>false</ScaleCrop>
  <HeadingPairs>
    <vt:vector size="4" baseType="variant">
      <vt:variant>
        <vt:lpstr>Motív</vt:lpstr>
      </vt:variant>
      <vt:variant>
        <vt:i4>1</vt:i4>
      </vt:variant>
      <vt:variant>
        <vt:lpstr>Nadpisy snímok</vt:lpstr>
      </vt:variant>
      <vt:variant>
        <vt:i4>1</vt:i4>
      </vt:variant>
    </vt:vector>
  </HeadingPairs>
  <TitlesOfParts>
    <vt:vector size="2" baseType="lpstr">
      <vt:lpstr>Esa presentation</vt:lpstr>
      <vt:lpstr>&lt;Insert Project Name&gt;</vt:lpstr>
    </vt:vector>
  </TitlesOfParts>
  <Company>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Activity  Title</dc:title>
  <dc:creator>Maximilian Spangenbe</dc:creator>
  <cp:lastModifiedBy>gallay</cp:lastModifiedBy>
  <cp:revision>80</cp:revision>
  <cp:lastPrinted>2017-01-25T13:15:48Z</cp:lastPrinted>
  <dcterms:created xsi:type="dcterms:W3CDTF">2016-11-15T13:43:37Z</dcterms:created>
  <dcterms:modified xsi:type="dcterms:W3CDTF">2018-11-23T12:47:01Z</dcterms:modified>
</cp:coreProperties>
</file>