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6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029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88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1355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8149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792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17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8141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8265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600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17869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6090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GB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GB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E2A88-9D6F-4446-9D4C-CACD19357D5F}" type="datetimeFigureOut">
              <a:rPr lang="en-GB" smtClean="0"/>
              <a:t>01/04/2018</a:t>
            </a:fld>
            <a:endParaRPr lang="en-GB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BEC91-4E7A-4178-A635-C2B25930EC3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3834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="" xmlns:a16="http://schemas.microsoft.com/office/drawing/2014/main" id="{7672179C-B35C-4663-9D08-D5A17A4C9841}"/>
              </a:ext>
            </a:extLst>
          </p:cNvPr>
          <p:cNvGrpSpPr>
            <a:grpSpLocks noChangeAspect="1"/>
          </p:cNvGrpSpPr>
          <p:nvPr/>
        </p:nvGrpSpPr>
        <p:grpSpPr>
          <a:xfrm>
            <a:off x="481259" y="4141613"/>
            <a:ext cx="11162558" cy="2314489"/>
            <a:chOff x="481262" y="3952928"/>
            <a:chExt cx="9635682" cy="1997899"/>
          </a:xfrm>
        </p:grpSpPr>
        <p:grpSp>
          <p:nvGrpSpPr>
            <p:cNvPr id="5" name="Skupina 4">
              <a:extLst>
                <a:ext uri="{FF2B5EF4-FFF2-40B4-BE49-F238E27FC236}">
                  <a16:creationId xmlns="" xmlns:a16="http://schemas.microsoft.com/office/drawing/2014/main" id="{DC6FD17A-DF1D-4895-AFCB-B13C6491363A}"/>
                </a:ext>
              </a:extLst>
            </p:cNvPr>
            <p:cNvGrpSpPr/>
            <p:nvPr/>
          </p:nvGrpSpPr>
          <p:grpSpPr>
            <a:xfrm>
              <a:off x="6523171" y="3967008"/>
              <a:ext cx="3593773" cy="1941719"/>
              <a:chOff x="6523171" y="3967008"/>
              <a:chExt cx="3593773" cy="1941719"/>
            </a:xfrm>
          </p:grpSpPr>
          <p:pic>
            <p:nvPicPr>
              <p:cNvPr id="10" name="Obrázok 9">
                <a:extLst>
                  <a:ext uri="{FF2B5EF4-FFF2-40B4-BE49-F238E27FC236}">
                    <a16:creationId xmlns="" xmlns:a16="http://schemas.microsoft.com/office/drawing/2014/main" id="{090C0ED8-A049-462B-86D9-203B26A515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38095" t="31102" r="30133" b="41289"/>
              <a:stretch/>
            </p:blipFill>
            <p:spPr>
              <a:xfrm>
                <a:off x="6523172" y="3967008"/>
                <a:ext cx="3593772" cy="1646217"/>
              </a:xfrm>
              <a:prstGeom prst="rect">
                <a:avLst/>
              </a:prstGeom>
            </p:spPr>
          </p:pic>
          <p:sp>
            <p:nvSpPr>
              <p:cNvPr id="11" name="BlokTextu 10">
                <a:extLst>
                  <a:ext uri="{FF2B5EF4-FFF2-40B4-BE49-F238E27FC236}">
                    <a16:creationId xmlns="" xmlns:a16="http://schemas.microsoft.com/office/drawing/2014/main" id="{4B1BC91E-B008-4342-83B3-E057CDD8B265}"/>
                  </a:ext>
                </a:extLst>
              </p:cNvPr>
              <p:cNvSpPr txBox="1"/>
              <p:nvPr/>
            </p:nvSpPr>
            <p:spPr>
              <a:xfrm>
                <a:off x="6523171" y="5643050"/>
                <a:ext cx="3593772" cy="26567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dirty="0" smtClean="0"/>
                  <a:t>Terrestrial laser </a:t>
                </a:r>
                <a:r>
                  <a:rPr lang="en-US" sz="1400" dirty="0" err="1" smtClean="0"/>
                  <a:t>scaning</a:t>
                </a:r>
                <a:r>
                  <a:rPr lang="sk-SK" sz="1400" dirty="0" smtClean="0"/>
                  <a:t>, </a:t>
                </a:r>
                <a:r>
                  <a:rPr lang="en-US" sz="1400" dirty="0" smtClean="0"/>
                  <a:t>GSD = </a:t>
                </a:r>
                <a:r>
                  <a:rPr lang="sk-SK" sz="1400" dirty="0" smtClean="0"/>
                  <a:t>0.005 </a:t>
                </a:r>
                <a:r>
                  <a:rPr lang="sk-SK" sz="1400" dirty="0"/>
                  <a:t>m</a:t>
                </a:r>
              </a:p>
            </p:txBody>
          </p:sp>
        </p:grpSp>
        <p:sp>
          <p:nvSpPr>
            <p:cNvPr id="6" name="BlokTextu 5">
              <a:extLst>
                <a:ext uri="{FF2B5EF4-FFF2-40B4-BE49-F238E27FC236}">
                  <a16:creationId xmlns="" xmlns:a16="http://schemas.microsoft.com/office/drawing/2014/main" id="{06FB12A0-DF87-4D37-A271-52BECE3D1E2A}"/>
                </a:ext>
              </a:extLst>
            </p:cNvPr>
            <p:cNvSpPr txBox="1"/>
            <p:nvPr/>
          </p:nvSpPr>
          <p:spPr>
            <a:xfrm>
              <a:off x="481262" y="4255340"/>
              <a:ext cx="1593793" cy="557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Multiple-date acquisition</a:t>
              </a:r>
              <a:endParaRPr lang="sk-SK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6E2996EE-6CEE-48EF-81B8-0142254956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075056" y="3967008"/>
              <a:ext cx="4349782" cy="164621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8" name="BlokTextu 7">
              <a:extLst>
                <a:ext uri="{FF2B5EF4-FFF2-40B4-BE49-F238E27FC236}">
                  <a16:creationId xmlns="" xmlns:a16="http://schemas.microsoft.com/office/drawing/2014/main" id="{7A2D5091-CB4E-43E1-95B1-CAD8F7751084}"/>
                </a:ext>
              </a:extLst>
            </p:cNvPr>
            <p:cNvSpPr txBox="1"/>
            <p:nvPr/>
          </p:nvSpPr>
          <p:spPr>
            <a:xfrm>
              <a:off x="2071700" y="5643050"/>
              <a:ext cx="4349782" cy="265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  <a:effectLst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sk-SK" sz="1400" dirty="0"/>
                <a:t>Sentinel 2A, </a:t>
              </a:r>
              <a:r>
                <a:rPr lang="en-US" sz="1400" dirty="0" smtClean="0"/>
                <a:t>GSD = </a:t>
              </a:r>
              <a:r>
                <a:rPr lang="sk-SK" sz="1400" dirty="0" smtClean="0"/>
                <a:t>10 </a:t>
              </a:r>
              <a:r>
                <a:rPr lang="sk-SK" sz="1400" dirty="0"/>
                <a:t>m</a:t>
              </a:r>
            </a:p>
          </p:txBody>
        </p:sp>
        <p:sp>
          <p:nvSpPr>
            <p:cNvPr id="9" name="Obdĺžnik 8">
              <a:extLst>
                <a:ext uri="{FF2B5EF4-FFF2-40B4-BE49-F238E27FC236}">
                  <a16:creationId xmlns="" xmlns:a16="http://schemas.microsoft.com/office/drawing/2014/main" id="{14816E96-0183-420B-AE43-582179AF80EF}"/>
                </a:ext>
              </a:extLst>
            </p:cNvPr>
            <p:cNvSpPr/>
            <p:nvPr/>
          </p:nvSpPr>
          <p:spPr>
            <a:xfrm>
              <a:off x="521792" y="3952928"/>
              <a:ext cx="9595151" cy="1997899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2" name="BlokTextu 11">
            <a:extLst>
              <a:ext uri="{FF2B5EF4-FFF2-40B4-BE49-F238E27FC236}">
                <a16:creationId xmlns="" xmlns:a16="http://schemas.microsoft.com/office/drawing/2014/main" id="{3EC5C234-18DF-4684-8882-3ADCED84A5CD}"/>
              </a:ext>
            </a:extLst>
          </p:cNvPr>
          <p:cNvSpPr txBox="1"/>
          <p:nvPr/>
        </p:nvSpPr>
        <p:spPr>
          <a:xfrm>
            <a:off x="7474151" y="3662979"/>
            <a:ext cx="4163243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/>
              <a:t>Airborne laser </a:t>
            </a:r>
            <a:r>
              <a:rPr lang="en-US" sz="1400" dirty="0" err="1" smtClean="0"/>
              <a:t>scaning</a:t>
            </a:r>
            <a:r>
              <a:rPr lang="sk-SK" sz="1400" dirty="0" smtClean="0"/>
              <a:t>, </a:t>
            </a:r>
            <a:r>
              <a:rPr lang="sk-SK" sz="1400" dirty="0"/>
              <a:t>0.15 m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="" xmlns:a16="http://schemas.microsoft.com/office/drawing/2014/main" id="{4FEC1C31-006D-4654-8C16-969EAA2F88B4}"/>
              </a:ext>
            </a:extLst>
          </p:cNvPr>
          <p:cNvSpPr txBox="1"/>
          <p:nvPr/>
        </p:nvSpPr>
        <p:spPr>
          <a:xfrm>
            <a:off x="832767" y="2141386"/>
            <a:ext cx="1215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Single date</a:t>
            </a:r>
            <a:r>
              <a:rPr lang="sk-SK" dirty="0"/>
              <a:t/>
            </a:r>
            <a:br>
              <a:rPr lang="sk-SK" dirty="0"/>
            </a:br>
            <a:r>
              <a:rPr lang="en-US" dirty="0" smtClean="0"/>
              <a:t>acquisition</a:t>
            </a:r>
            <a:endParaRPr lang="sk-SK" dirty="0"/>
          </a:p>
        </p:txBody>
      </p:sp>
      <p:pic>
        <p:nvPicPr>
          <p:cNvPr id="14" name="Picture 3">
            <a:extLst>
              <a:ext uri="{FF2B5EF4-FFF2-40B4-BE49-F238E27FC236}">
                <a16:creationId xmlns="" xmlns:a16="http://schemas.microsoft.com/office/drawing/2014/main" id="{27D3B139-29CD-4D78-9B32-68B40D24D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" r="1"/>
          <a:stretch/>
        </p:blipFill>
        <p:spPr bwMode="auto">
          <a:xfrm>
            <a:off x="2317296" y="1777425"/>
            <a:ext cx="5049362" cy="18757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bdĺžnik 14">
            <a:extLst>
              <a:ext uri="{FF2B5EF4-FFF2-40B4-BE49-F238E27FC236}">
                <a16:creationId xmlns="" xmlns:a16="http://schemas.microsoft.com/office/drawing/2014/main" id="{506F02C9-D860-47A4-A038-B59769BA9664}"/>
              </a:ext>
            </a:extLst>
          </p:cNvPr>
          <p:cNvSpPr/>
          <p:nvPr/>
        </p:nvSpPr>
        <p:spPr>
          <a:xfrm>
            <a:off x="521789" y="1741484"/>
            <a:ext cx="11115605" cy="229730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pSp>
        <p:nvGrpSpPr>
          <p:cNvPr id="16" name="Skupina 15">
            <a:extLst>
              <a:ext uri="{FF2B5EF4-FFF2-40B4-BE49-F238E27FC236}">
                <a16:creationId xmlns="" xmlns:a16="http://schemas.microsoft.com/office/drawing/2014/main" id="{CB29B02B-2768-43A4-BCA3-EBE7711E90A7}"/>
              </a:ext>
            </a:extLst>
          </p:cNvPr>
          <p:cNvGrpSpPr/>
          <p:nvPr/>
        </p:nvGrpSpPr>
        <p:grpSpPr>
          <a:xfrm>
            <a:off x="8069068" y="1813583"/>
            <a:ext cx="2865916" cy="1720948"/>
            <a:chOff x="6661961" y="2325043"/>
            <a:chExt cx="2473900" cy="1485547"/>
          </a:xfrm>
        </p:grpSpPr>
        <p:pic>
          <p:nvPicPr>
            <p:cNvPr id="17" name="Obrázok 14">
              <a:extLst>
                <a:ext uri="{FF2B5EF4-FFF2-40B4-BE49-F238E27FC236}">
                  <a16:creationId xmlns="" xmlns:a16="http://schemas.microsoft.com/office/drawing/2014/main" id="{77FBE793-C2D4-4060-8C02-93B045ABB6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13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4342" t="34028" r="17378" b="34148"/>
            <a:stretch/>
          </p:blipFill>
          <p:spPr bwMode="auto">
            <a:xfrm>
              <a:off x="6661961" y="2325043"/>
              <a:ext cx="2338466" cy="14855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Obdĺžnik 17">
              <a:extLst>
                <a:ext uri="{FF2B5EF4-FFF2-40B4-BE49-F238E27FC236}">
                  <a16:creationId xmlns="" xmlns:a16="http://schemas.microsoft.com/office/drawing/2014/main" id="{C80077CA-68CB-4A8B-BBFF-AA7957CEC069}"/>
                </a:ext>
              </a:extLst>
            </p:cNvPr>
            <p:cNvSpPr/>
            <p:nvPr/>
          </p:nvSpPr>
          <p:spPr>
            <a:xfrm>
              <a:off x="8094689" y="2340033"/>
              <a:ext cx="1041172" cy="3930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9" name="Obdĺžnik 18">
            <a:extLst>
              <a:ext uri="{FF2B5EF4-FFF2-40B4-BE49-F238E27FC236}">
                <a16:creationId xmlns="" xmlns:a16="http://schemas.microsoft.com/office/drawing/2014/main" id="{0670AEC3-6011-4D82-A77F-9CCE23FFC309}"/>
              </a:ext>
            </a:extLst>
          </p:cNvPr>
          <p:cNvSpPr/>
          <p:nvPr/>
        </p:nvSpPr>
        <p:spPr>
          <a:xfrm>
            <a:off x="7474151" y="1741484"/>
            <a:ext cx="4163243" cy="191173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0" name="BlokTextu 19">
            <a:extLst>
              <a:ext uri="{FF2B5EF4-FFF2-40B4-BE49-F238E27FC236}">
                <a16:creationId xmlns="" xmlns:a16="http://schemas.microsoft.com/office/drawing/2014/main" id="{891E9779-F618-40A4-90CB-584C885E1245}"/>
              </a:ext>
            </a:extLst>
          </p:cNvPr>
          <p:cNvSpPr txBox="1"/>
          <p:nvPr/>
        </p:nvSpPr>
        <p:spPr>
          <a:xfrm>
            <a:off x="2302782" y="3657815"/>
            <a:ext cx="5076000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400" dirty="0" smtClean="0"/>
              <a:t>Airborne photogrammetry RGB+NIR</a:t>
            </a:r>
            <a:r>
              <a:rPr lang="sk-SK" sz="1400" dirty="0" smtClean="0"/>
              <a:t>, </a:t>
            </a:r>
            <a:r>
              <a:rPr lang="en-US" sz="1400" dirty="0" smtClean="0"/>
              <a:t>GSD = </a:t>
            </a:r>
            <a:r>
              <a:rPr lang="sk-SK" sz="1400" dirty="0" smtClean="0"/>
              <a:t>0.1 </a:t>
            </a:r>
            <a:r>
              <a:rPr lang="sk-SK" sz="14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3396354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234D1246-AA36-4022-B472-F6B6DB9DF1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09" t="14163" b="7916"/>
          <a:stretch/>
        </p:blipFill>
        <p:spPr>
          <a:xfrm>
            <a:off x="324909" y="746590"/>
            <a:ext cx="11558609" cy="5875094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89E2CA64-A6E0-4F5C-8D56-8D3D237C44BF}"/>
              </a:ext>
            </a:extLst>
          </p:cNvPr>
          <p:cNvGrpSpPr/>
          <p:nvPr/>
        </p:nvGrpSpPr>
        <p:grpSpPr>
          <a:xfrm>
            <a:off x="10404648" y="4797152"/>
            <a:ext cx="1647710" cy="1727437"/>
            <a:chOff x="8562975" y="1247775"/>
            <a:chExt cx="1217102" cy="1304925"/>
          </a:xfrm>
        </p:grpSpPr>
        <p:sp>
          <p:nvSpPr>
            <p:cNvPr id="6" name="Obdĺžnik 5">
              <a:extLst>
                <a:ext uri="{FF2B5EF4-FFF2-40B4-BE49-F238E27FC236}">
                  <a16:creationId xmlns="" xmlns:a16="http://schemas.microsoft.com/office/drawing/2014/main" id="{7C381A09-80EB-452D-B889-550DBFC58E2A}"/>
                </a:ext>
              </a:extLst>
            </p:cNvPr>
            <p:cNvSpPr/>
            <p:nvPr/>
          </p:nvSpPr>
          <p:spPr>
            <a:xfrm>
              <a:off x="8562975" y="1247775"/>
              <a:ext cx="1004022" cy="1304925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 sz="1400" dirty="0"/>
            </a:p>
          </p:txBody>
        </p:sp>
        <p:sp>
          <p:nvSpPr>
            <p:cNvPr id="7" name="BlokTextu 6">
              <a:extLst>
                <a:ext uri="{FF2B5EF4-FFF2-40B4-BE49-F238E27FC236}">
                  <a16:creationId xmlns="" xmlns:a16="http://schemas.microsoft.com/office/drawing/2014/main" id="{3CB608B2-8B51-4FB4-9098-358D6A7CCABB}"/>
                </a:ext>
              </a:extLst>
            </p:cNvPr>
            <p:cNvSpPr txBox="1"/>
            <p:nvPr/>
          </p:nvSpPr>
          <p:spPr>
            <a:xfrm>
              <a:off x="8633548" y="1304588"/>
              <a:ext cx="933449" cy="3952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Vegetation height </a:t>
              </a:r>
              <a:r>
                <a:rPr lang="en-GB" sz="1400" dirty="0" smtClean="0"/>
                <a:t>[m]</a:t>
              </a:r>
              <a:endParaRPr lang="sk-SK" sz="1400" dirty="0"/>
            </a:p>
          </p:txBody>
        </p:sp>
        <p:grpSp>
          <p:nvGrpSpPr>
            <p:cNvPr id="8" name="Skupina 7">
              <a:extLst>
                <a:ext uri="{FF2B5EF4-FFF2-40B4-BE49-F238E27FC236}">
                  <a16:creationId xmlns="" xmlns:a16="http://schemas.microsoft.com/office/drawing/2014/main" id="{1E795B79-3E37-41D1-85E7-5EE9D9B6C9F8}"/>
                </a:ext>
              </a:extLst>
            </p:cNvPr>
            <p:cNvGrpSpPr/>
            <p:nvPr/>
          </p:nvGrpSpPr>
          <p:grpSpPr>
            <a:xfrm>
              <a:off x="8696326" y="1663154"/>
              <a:ext cx="1083751" cy="871500"/>
              <a:chOff x="8658226" y="1651243"/>
              <a:chExt cx="1083751" cy="871500"/>
            </a:xfrm>
          </p:grpSpPr>
          <p:pic>
            <p:nvPicPr>
              <p:cNvPr id="9" name="Obrázok 8">
                <a:extLst>
                  <a:ext uri="{FF2B5EF4-FFF2-40B4-BE49-F238E27FC236}">
                    <a16:creationId xmlns="" xmlns:a16="http://schemas.microsoft.com/office/drawing/2014/main" id="{E96D7780-AA04-4916-B3D0-DC18523E95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3174" t="8601" r="13560" b="82649"/>
              <a:stretch/>
            </p:blipFill>
            <p:spPr>
              <a:xfrm>
                <a:off x="8658226" y="1785927"/>
                <a:ext cx="171450" cy="649705"/>
              </a:xfrm>
              <a:prstGeom prst="rect">
                <a:avLst/>
              </a:prstGeom>
            </p:spPr>
          </p:pic>
          <p:sp>
            <p:nvSpPr>
              <p:cNvPr id="10" name="BlokTextu 9">
                <a:extLst>
                  <a:ext uri="{FF2B5EF4-FFF2-40B4-BE49-F238E27FC236}">
                    <a16:creationId xmlns="" xmlns:a16="http://schemas.microsoft.com/office/drawing/2014/main" id="{06585C91-810B-435F-8F6B-2D505FBDD8AB}"/>
                  </a:ext>
                </a:extLst>
              </p:cNvPr>
              <p:cNvSpPr txBox="1"/>
              <p:nvPr/>
            </p:nvSpPr>
            <p:spPr>
              <a:xfrm>
                <a:off x="8803324" y="1651243"/>
                <a:ext cx="933449" cy="23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/>
                  <a:t>35.8</a:t>
                </a:r>
                <a:endParaRPr lang="sk-SK" sz="1400" dirty="0"/>
              </a:p>
            </p:txBody>
          </p:sp>
          <p:sp>
            <p:nvSpPr>
              <p:cNvPr id="11" name="BlokTextu 10">
                <a:extLst>
                  <a:ext uri="{FF2B5EF4-FFF2-40B4-BE49-F238E27FC236}">
                    <a16:creationId xmlns="" xmlns:a16="http://schemas.microsoft.com/office/drawing/2014/main" id="{8E2E76CC-7A4C-440A-894B-942C14952A79}"/>
                  </a:ext>
                </a:extLst>
              </p:cNvPr>
              <p:cNvSpPr txBox="1"/>
              <p:nvPr/>
            </p:nvSpPr>
            <p:spPr>
              <a:xfrm>
                <a:off x="8808528" y="2290245"/>
                <a:ext cx="933449" cy="2324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400" dirty="0" smtClean="0"/>
                  <a:t>0.1</a:t>
                </a:r>
                <a:endParaRPr lang="sk-SK" sz="1400" dirty="0"/>
              </a:p>
            </p:txBody>
          </p:sp>
        </p:grpSp>
      </p:grpSp>
      <p:pic>
        <p:nvPicPr>
          <p:cNvPr id="12" name="Obrázok 11">
            <a:extLst>
              <a:ext uri="{FF2B5EF4-FFF2-40B4-BE49-F238E27FC236}">
                <a16:creationId xmlns="" xmlns:a16="http://schemas.microsoft.com/office/drawing/2014/main" id="{399D3AE3-5D4A-48F3-AAE8-32EAB50960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500" t="78113" r="53209" b="17596"/>
          <a:stretch/>
        </p:blipFill>
        <p:spPr>
          <a:xfrm>
            <a:off x="423081" y="6223654"/>
            <a:ext cx="1132764" cy="294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448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15F98F5E-00EF-487F-9F60-D7152EEA9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3717032"/>
            <a:ext cx="5876806" cy="1417458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EBFE9F0B-2CAF-460E-834C-B21EA551A9B5}"/>
              </a:ext>
            </a:extLst>
          </p:cNvPr>
          <p:cNvGrpSpPr/>
          <p:nvPr/>
        </p:nvGrpSpPr>
        <p:grpSpPr>
          <a:xfrm>
            <a:off x="2267744" y="5157192"/>
            <a:ext cx="5876805" cy="1417458"/>
            <a:chOff x="6997894" y="5463024"/>
            <a:chExt cx="5194106" cy="1210305"/>
          </a:xfrm>
        </p:grpSpPr>
        <p:pic>
          <p:nvPicPr>
            <p:cNvPr id="6" name="Obrázok 5">
              <a:extLst>
                <a:ext uri="{FF2B5EF4-FFF2-40B4-BE49-F238E27FC236}">
                  <a16:creationId xmlns="" xmlns:a16="http://schemas.microsoft.com/office/drawing/2014/main" id="{2361790F-AD76-48E4-8DDF-95AF520494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4767"/>
            <a:stretch/>
          </p:blipFill>
          <p:spPr>
            <a:xfrm>
              <a:off x="6997894" y="5463024"/>
              <a:ext cx="3384379" cy="1210305"/>
            </a:xfrm>
            <a:prstGeom prst="rect">
              <a:avLst/>
            </a:prstGeom>
          </p:spPr>
        </p:pic>
        <p:pic>
          <p:nvPicPr>
            <p:cNvPr id="7" name="Obrázok 6">
              <a:extLst>
                <a:ext uri="{FF2B5EF4-FFF2-40B4-BE49-F238E27FC236}">
                  <a16:creationId xmlns="" xmlns:a16="http://schemas.microsoft.com/office/drawing/2014/main" id="{D530E25A-C022-44A5-9E00-A39BA269A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65118"/>
            <a:stretch/>
          </p:blipFill>
          <p:spPr>
            <a:xfrm>
              <a:off x="10382273" y="5463024"/>
              <a:ext cx="1809727" cy="1210305"/>
            </a:xfrm>
            <a:prstGeom prst="rect">
              <a:avLst/>
            </a:prstGeom>
          </p:spPr>
        </p:pic>
      </p:grpSp>
      <p:pic>
        <p:nvPicPr>
          <p:cNvPr id="8" name="Obrázok 7">
            <a:extLst>
              <a:ext uri="{FF2B5EF4-FFF2-40B4-BE49-F238E27FC236}">
                <a16:creationId xmlns="" xmlns:a16="http://schemas.microsoft.com/office/drawing/2014/main" id="{A0DA2AA6-5DC6-4FAD-A105-5359CFCD13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312" y="-1035496"/>
            <a:ext cx="9951644" cy="4627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91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99FDCB3B-9B27-49D9-B154-F650A13C0A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045" y="32795"/>
            <a:ext cx="8258175" cy="2057400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274AF211-EDBB-49B5-8488-4AB96A01B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045" y="2018187"/>
            <a:ext cx="8258175" cy="2057400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19E10391-B20D-4397-AFD5-2F384B1B66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6"/>
          <a:stretch/>
        </p:blipFill>
        <p:spPr>
          <a:xfrm>
            <a:off x="274265" y="4144441"/>
            <a:ext cx="8258175" cy="1948855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744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C9EBC7A3-E1F1-45C9-8C04-BE7CA595CC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1" y="620501"/>
            <a:ext cx="6236494" cy="136445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5482121E-4734-4AF9-B1C9-89CAA9687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988840"/>
            <a:ext cx="6236494" cy="136445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34413EB1-C6CF-4478-8D43-DC8886F955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5118"/>
          <a:stretch/>
        </p:blipFill>
        <p:spPr>
          <a:xfrm>
            <a:off x="5508105" y="3360501"/>
            <a:ext cx="2175404" cy="1364456"/>
          </a:xfrm>
          <a:prstGeom prst="rect">
            <a:avLst/>
          </a:prstGeom>
        </p:spPr>
      </p:pic>
      <p:sp>
        <p:nvSpPr>
          <p:cNvPr id="8" name="BlokTextu 7"/>
          <p:cNvSpPr txBox="1"/>
          <p:nvPr/>
        </p:nvSpPr>
        <p:spPr>
          <a:xfrm>
            <a:off x="2699792" y="332656"/>
            <a:ext cx="181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LAI from TLS </a:t>
            </a:r>
            <a:r>
              <a:rPr lang="en-GB" dirty="0" err="1" smtClean="0"/>
              <a:t>lidar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5489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F5FCA2FB-991A-40BF-9B97-B67F393DE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883"/>
          <a:stretch/>
        </p:blipFill>
        <p:spPr>
          <a:xfrm>
            <a:off x="2436652" y="2299334"/>
            <a:ext cx="4496928" cy="1584176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="" xmlns:a16="http://schemas.microsoft.com/office/drawing/2014/main" id="{871CE553-BE7F-4AB0-9347-D82F919C8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5659"/>
          <a:stretch/>
        </p:blipFill>
        <p:spPr>
          <a:xfrm>
            <a:off x="4631445" y="3861048"/>
            <a:ext cx="2335674" cy="158417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="" xmlns:a16="http://schemas.microsoft.com/office/drawing/2014/main" id="{5B567466-22B9-444F-AE24-B545905677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78" y="676638"/>
            <a:ext cx="6884641" cy="1622696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="" xmlns:a16="http://schemas.microsoft.com/office/drawing/2014/main" id="{F5FCA2FB-991A-40BF-9B97-B67F393DE9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5291"/>
          <a:stretch/>
        </p:blipFill>
        <p:spPr>
          <a:xfrm>
            <a:off x="251520" y="2299334"/>
            <a:ext cx="2304256" cy="1584176"/>
          </a:xfrm>
          <a:prstGeom prst="rect">
            <a:avLst/>
          </a:prstGeom>
        </p:spPr>
      </p:pic>
      <p:sp>
        <p:nvSpPr>
          <p:cNvPr id="8" name="Obdĺžnik 7"/>
          <p:cNvSpPr/>
          <p:nvPr/>
        </p:nvSpPr>
        <p:spPr>
          <a:xfrm>
            <a:off x="251520" y="5589240"/>
            <a:ext cx="86764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altLang="sk-SK" sz="1200" dirty="0" err="1" smtClean="0">
                <a:latin typeface="Arial" panose="020B0604020202020204" pitchFamily="34" charset="0"/>
              </a:rPr>
              <a:t>Canopy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cover</a:t>
            </a:r>
            <a:r>
              <a:rPr lang="cs-CZ" altLang="sk-SK" sz="1200" dirty="0" smtClean="0">
                <a:latin typeface="Arial" panose="020B0604020202020204" pitchFamily="34" charset="0"/>
              </a:rPr>
              <a:t> – %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podiel</a:t>
            </a:r>
            <a:r>
              <a:rPr lang="cs-CZ" altLang="sk-SK" sz="1200" dirty="0" smtClean="0">
                <a:latin typeface="Arial" panose="020B0604020202020204" pitchFamily="34" charset="0"/>
              </a:rPr>
              <a:t> počtu prvých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odrazov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</a:rPr>
              <a:t>vegetácie</a:t>
            </a:r>
            <a:r>
              <a:rPr lang="cs-CZ" altLang="sk-SK" sz="1200" dirty="0" smtClean="0">
                <a:latin typeface="Arial" panose="020B0604020202020204" pitchFamily="34" charset="0"/>
              </a:rPr>
              <a:t>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vytyčovacej</a:t>
            </a:r>
            <a:r>
              <a:rPr lang="cs-CZ" altLang="sk-SK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výške</a:t>
            </a:r>
            <a:r>
              <a:rPr lang="cs-CZ" altLang="sk-SK" sz="1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1.37m ku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všetkým</a:t>
            </a:r>
            <a:r>
              <a:rPr lang="cs-CZ" altLang="sk-SK" sz="1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prvým </a:t>
            </a:r>
            <a:r>
              <a:rPr lang="cs-CZ" altLang="sk-SK" sz="12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odrazom</a:t>
            </a:r>
            <a:endParaRPr lang="cs-CZ" altLang="sk-SK" sz="1200" dirty="0" smtClean="0">
              <a:latin typeface="Arial" panose="020B0604020202020204" pitchFamily="34" charset="0"/>
            </a:endParaRPr>
          </a:p>
          <a:p>
            <a:pPr algn="just"/>
            <a:r>
              <a:rPr lang="cs-CZ" altLang="sk-SK" sz="1200" dirty="0" smtClean="0">
                <a:latin typeface="Arial" panose="020B0604020202020204" pitchFamily="34" charset="0"/>
              </a:rPr>
              <a:t>  </a:t>
            </a:r>
            <a:endParaRPr lang="cs-CZ" altLang="sk-SK" sz="1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52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>
            <a:extLst>
              <a:ext uri="{FF2B5EF4-FFF2-40B4-BE49-F238E27FC236}">
                <a16:creationId xmlns="" xmlns:a16="http://schemas.microsoft.com/office/drawing/2014/main" id="{7150632A-5CA5-4145-B60F-1EAE9B111B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859"/>
          <a:stretch/>
        </p:blipFill>
        <p:spPr>
          <a:xfrm>
            <a:off x="971600" y="2511088"/>
            <a:ext cx="4392488" cy="2358072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="" xmlns:a16="http://schemas.microsoft.com/office/drawing/2014/main" id="{3C113333-53AA-499E-854D-AB2EE1DBF7D2}"/>
              </a:ext>
            </a:extLst>
          </p:cNvPr>
          <p:cNvSpPr txBox="1"/>
          <p:nvPr/>
        </p:nvSpPr>
        <p:spPr>
          <a:xfrm>
            <a:off x="2837792" y="5494730"/>
            <a:ext cx="180850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1050" dirty="0"/>
              <a:t>Obr. Korelácia LAI ALS-LAI TLS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525" y="1538685"/>
            <a:ext cx="20478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440" y="1538684"/>
            <a:ext cx="202882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2643838" y="4746049"/>
            <a:ext cx="1568122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GB" sz="1200" b="1" dirty="0" smtClean="0"/>
              <a:t>Spatial resolution </a:t>
            </a:r>
            <a:r>
              <a:rPr lang="sk-SK" sz="1200" b="1" dirty="0" smtClean="0"/>
              <a:t>[m]</a:t>
            </a:r>
            <a:endParaRPr lang="en-GB" sz="1200" b="1" dirty="0"/>
          </a:p>
        </p:txBody>
      </p:sp>
      <p:grpSp>
        <p:nvGrpSpPr>
          <p:cNvPr id="15" name="Skupina 14"/>
          <p:cNvGrpSpPr/>
          <p:nvPr/>
        </p:nvGrpSpPr>
        <p:grpSpPr>
          <a:xfrm>
            <a:off x="827584" y="1196752"/>
            <a:ext cx="5067860" cy="1292695"/>
            <a:chOff x="1328147" y="1412776"/>
            <a:chExt cx="6497152" cy="1657274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1"/>
            <a:stretch/>
          </p:blipFill>
          <p:spPr bwMode="auto">
            <a:xfrm>
              <a:off x="1328147" y="1412776"/>
              <a:ext cx="6497152" cy="1657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7" name="Rovná spojnica 16"/>
            <p:cNvCxnSpPr/>
            <p:nvPr/>
          </p:nvCxnSpPr>
          <p:spPr>
            <a:xfrm>
              <a:off x="2771800" y="1844824"/>
              <a:ext cx="0" cy="936104"/>
            </a:xfrm>
            <a:prstGeom prst="line">
              <a:avLst/>
            </a:prstGeom>
            <a:ln w="254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5136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/>
          <p:cNvGrpSpPr/>
          <p:nvPr/>
        </p:nvGrpSpPr>
        <p:grpSpPr>
          <a:xfrm>
            <a:off x="1115616" y="901831"/>
            <a:ext cx="5619800" cy="3772433"/>
            <a:chOff x="1691680" y="2902756"/>
            <a:chExt cx="5619800" cy="3772433"/>
          </a:xfrm>
        </p:grpSpPr>
        <p:grpSp>
          <p:nvGrpSpPr>
            <p:cNvPr id="5" name="Skupina 4"/>
            <p:cNvGrpSpPr/>
            <p:nvPr/>
          </p:nvGrpSpPr>
          <p:grpSpPr>
            <a:xfrm>
              <a:off x="1691680" y="2902756"/>
              <a:ext cx="5619800" cy="3772433"/>
              <a:chOff x="677218" y="1083294"/>
              <a:chExt cx="6199039" cy="4289922"/>
            </a:xfrm>
          </p:grpSpPr>
          <p:pic>
            <p:nvPicPr>
              <p:cNvPr id="10" name="Obrázok 1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231" t="15054" r="19210" b="25153"/>
              <a:stretch/>
            </p:blipFill>
            <p:spPr bwMode="auto">
              <a:xfrm>
                <a:off x="677218" y="1083294"/>
                <a:ext cx="2958678" cy="206057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Obrázok 1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012" t="15054" r="17689" b="25701"/>
              <a:stretch/>
            </p:blipFill>
            <p:spPr bwMode="auto">
              <a:xfrm>
                <a:off x="3779913" y="1092472"/>
                <a:ext cx="3096344" cy="2048495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Obrázok 1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999" t="14711" r="19929" b="24341"/>
              <a:stretch/>
            </p:blipFill>
            <p:spPr bwMode="auto">
              <a:xfrm>
                <a:off x="677218" y="3271365"/>
                <a:ext cx="2958678" cy="21018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Obrázok 1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825" t="15426" r="18799" b="23549"/>
              <a:stretch/>
            </p:blipFill>
            <p:spPr bwMode="auto">
              <a:xfrm>
                <a:off x="3779912" y="3271366"/>
                <a:ext cx="3096344" cy="2101850"/>
              </a:xfrm>
              <a:prstGeom prst="rect">
                <a:avLst/>
              </a:prstGeom>
              <a:noFill/>
              <a:ln w="9525">
                <a:solidFill>
                  <a:schemeClr val="bg1">
                    <a:lumMod val="75000"/>
                  </a:schemeClr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" name="BlokTextu 5">
              <a:extLst>
                <a:ext uri="{FF2B5EF4-FFF2-40B4-BE49-F238E27FC236}">
                  <a16:creationId xmlns="" xmlns:a16="http://schemas.microsoft.com/office/drawing/2014/main" id="{9A2C89BD-8FFD-4B49-921B-D1D7BEE94E81}"/>
                </a:ext>
              </a:extLst>
            </p:cNvPr>
            <p:cNvSpPr txBox="1"/>
            <p:nvPr/>
          </p:nvSpPr>
          <p:spPr>
            <a:xfrm>
              <a:off x="1701035" y="4468629"/>
              <a:ext cx="938077" cy="261610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7 </a:t>
              </a:r>
              <a:r>
                <a:rPr lang="sk-SK" sz="1100" dirty="0" err="1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April</a:t>
              </a:r>
              <a:r>
                <a:rPr lang="sk-SK" sz="1100" dirty="0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sk-SK" sz="1100" dirty="0">
                <a:effectLst>
                  <a:glow rad="63500">
                    <a:schemeClr val="bg1">
                      <a:alpha val="8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BlokTextu 6">
              <a:extLst>
                <a:ext uri="{FF2B5EF4-FFF2-40B4-BE49-F238E27FC236}">
                  <a16:creationId xmlns="" xmlns:a16="http://schemas.microsoft.com/office/drawing/2014/main" id="{9A2C89BD-8FFD-4B49-921B-D1D7BEE94E81}"/>
                </a:ext>
              </a:extLst>
            </p:cNvPr>
            <p:cNvSpPr txBox="1"/>
            <p:nvPr/>
          </p:nvSpPr>
          <p:spPr>
            <a:xfrm>
              <a:off x="4504458" y="4468628"/>
              <a:ext cx="1039067" cy="261610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29 </a:t>
              </a:r>
              <a:r>
                <a:rPr lang="sk-SK" sz="1100" dirty="0" err="1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June</a:t>
              </a:r>
              <a:r>
                <a:rPr lang="sk-SK" sz="1100" dirty="0" smtClean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2016</a:t>
              </a:r>
              <a:endParaRPr lang="sk-SK" sz="1100" dirty="0">
                <a:effectLst>
                  <a:glow rad="63500">
                    <a:schemeClr val="bg1">
                      <a:alpha val="89000"/>
                    </a:scheme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BlokTextu 7">
              <a:extLst>
                <a:ext uri="{FF2B5EF4-FFF2-40B4-BE49-F238E27FC236}">
                  <a16:creationId xmlns="" xmlns:a16="http://schemas.microsoft.com/office/drawing/2014/main" id="{9A2C89BD-8FFD-4B49-921B-D1D7BEE94E81}"/>
                </a:ext>
              </a:extLst>
            </p:cNvPr>
            <p:cNvSpPr txBox="1"/>
            <p:nvPr/>
          </p:nvSpPr>
          <p:spPr>
            <a:xfrm>
              <a:off x="1701035" y="6431603"/>
              <a:ext cx="1062593" cy="230052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27 August 2016</a:t>
              </a:r>
            </a:p>
          </p:txBody>
        </p:sp>
        <p:sp>
          <p:nvSpPr>
            <p:cNvPr id="9" name="BlokTextu 8">
              <a:extLst>
                <a:ext uri="{FF2B5EF4-FFF2-40B4-BE49-F238E27FC236}">
                  <a16:creationId xmlns="" xmlns:a16="http://schemas.microsoft.com/office/drawing/2014/main" id="{9A2C89BD-8FFD-4B49-921B-D1D7BEE94E81}"/>
                </a:ext>
              </a:extLst>
            </p:cNvPr>
            <p:cNvSpPr txBox="1"/>
            <p:nvPr/>
          </p:nvSpPr>
          <p:spPr>
            <a:xfrm>
              <a:off x="4504458" y="6431602"/>
              <a:ext cx="1254418" cy="230052"/>
            </a:xfrm>
            <a:prstGeom prst="rect">
              <a:avLst/>
            </a:prstGeom>
            <a:noFill/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none" rtlCol="0">
              <a:spAutoFit/>
            </a:bodyPr>
            <a:lstStyle/>
            <a:p>
              <a:r>
                <a:rPr lang="sk-SK" sz="1100" dirty="0">
                  <a:effectLst>
                    <a:glow rad="63500">
                      <a:schemeClr val="bg1">
                        <a:alpha val="89000"/>
                      </a:schemeClr>
                    </a:glo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23 November 2016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5603496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</TotalTime>
  <Words>85</Words>
  <Application>Microsoft Office PowerPoint</Application>
  <PresentationFormat>Prezentácia na obrazovke (4:3)</PresentationFormat>
  <Paragraphs>18</Paragraphs>
  <Slides>8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8</vt:i4>
      </vt:variant>
    </vt:vector>
  </HeadingPairs>
  <TitlesOfParts>
    <vt:vector size="9" baseType="lpstr"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gallay</dc:creator>
  <cp:lastModifiedBy>gallay</cp:lastModifiedBy>
  <cp:revision>8</cp:revision>
  <dcterms:created xsi:type="dcterms:W3CDTF">2018-03-30T17:10:25Z</dcterms:created>
  <dcterms:modified xsi:type="dcterms:W3CDTF">2018-04-01T01:31:42Z</dcterms:modified>
</cp:coreProperties>
</file>